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notesSlides/notesSlide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drawings/drawing2.xml" ContentType="application/vnd.openxmlformats-officedocument.drawingml.chartshapes+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drawings/drawing3.xml" ContentType="application/vnd.openxmlformats-officedocument.drawingml.chartshapes+xml"/>
  <Override PartName="/ppt/charts/chart30.xml" ContentType="application/vnd.openxmlformats-officedocument.drawingml.chart+xml"/>
  <Override PartName="/ppt/charts/chart31.xml" ContentType="application/vnd.openxmlformats-officedocument.drawingml.chart+xml"/>
  <Override PartName="/ppt/drawings/drawing4.xml" ContentType="application/vnd.openxmlformats-officedocument.drawingml.chartshapes+xml"/>
  <Override PartName="/ppt/charts/chart32.xml" ContentType="application/vnd.openxmlformats-officedocument.drawingml.chart+xml"/>
  <Override PartName="/ppt/charts/chart33.xml" ContentType="application/vnd.openxmlformats-officedocument.drawingml.chart+xml"/>
  <Override PartName="/ppt/drawings/drawing5.xml" ContentType="application/vnd.openxmlformats-officedocument.drawingml.chartshapes+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drawings/drawing6.xml" ContentType="application/vnd.openxmlformats-officedocument.drawingml.chartshapes+xml"/>
  <Override PartName="/ppt/charts/chart37.xml" ContentType="application/vnd.openxmlformats-officedocument.drawingml.chart+xml"/>
  <Override PartName="/ppt/drawings/drawing7.xml" ContentType="application/vnd.openxmlformats-officedocument.drawingml.chartshapes+xml"/>
  <Override PartName="/ppt/charts/chart38.xml" ContentType="application/vnd.openxmlformats-officedocument.drawingml.chart+xml"/>
  <Override PartName="/ppt/drawings/drawing8.xml" ContentType="application/vnd.openxmlformats-officedocument.drawingml.chartshapes+xml"/>
  <Override PartName="/ppt/charts/chart39.xml" ContentType="application/vnd.openxmlformats-officedocument.drawingml.chart+xml"/>
  <Override PartName="/ppt/drawings/drawing9.xml" ContentType="application/vnd.openxmlformats-officedocument.drawingml.chartshapes+xml"/>
  <Override PartName="/ppt/charts/chart40.xml" ContentType="application/vnd.openxmlformats-officedocument.drawingml.chart+xml"/>
  <Override PartName="/ppt/charts/chart41.xml" ContentType="application/vnd.openxmlformats-officedocument.drawingml.chart+xml"/>
  <Override PartName="/ppt/notesSlides/notesSlide3.xml" ContentType="application/vnd.openxmlformats-officedocument.presentationml.notesSlide+xml"/>
  <Override PartName="/ppt/charts/chart42.xml" ContentType="application/vnd.openxmlformats-officedocument.drawingml.chart+xml"/>
  <Override PartName="/ppt/theme/themeOverride2.xml" ContentType="application/vnd.openxmlformats-officedocument.themeOverride+xml"/>
  <Override PartName="/ppt/charts/chart43.xml" ContentType="application/vnd.openxmlformats-officedocument.drawingml.chart+xml"/>
  <Override PartName="/ppt/charts/chart44.xml" ContentType="application/vnd.openxmlformats-officedocument.drawingml.chart+xml"/>
  <Override PartName="/ppt/theme/themeOverride3.xml" ContentType="application/vnd.openxmlformats-officedocument.themeOverr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drawings/drawing10.xml" ContentType="application/vnd.openxmlformats-officedocument.drawingml.chartshapes+xml"/>
  <Override PartName="/ppt/charts/chart54.xml" ContentType="application/vnd.openxmlformats-officedocument.drawingml.chart+xml"/>
  <Override PartName="/ppt/drawings/drawing11.xml" ContentType="application/vnd.openxmlformats-officedocument.drawingml.chartshapes+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drawings/drawing12.xml" ContentType="application/vnd.openxmlformats-officedocument.drawingml.chartshapes+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drawings/drawing13.xml" ContentType="application/vnd.openxmlformats-officedocument.drawingml.chartshapes+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4.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drawings/drawing14.xml" ContentType="application/vnd.openxmlformats-officedocument.drawingml.chartshapes+xml"/>
  <Override PartName="/ppt/charts/chart74.xml" ContentType="application/vnd.openxmlformats-officedocument.drawingml.chart+xml"/>
  <Override PartName="/ppt/drawings/drawing15.xml" ContentType="application/vnd.openxmlformats-officedocument.drawingml.chartshapes+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2"/>
  </p:notesMasterIdLst>
  <p:handoutMasterIdLst>
    <p:handoutMasterId r:id="rId93"/>
  </p:handoutMasterIdLst>
  <p:sldIdLst>
    <p:sldId id="827" r:id="rId5"/>
    <p:sldId id="1116" r:id="rId6"/>
    <p:sldId id="1117" r:id="rId7"/>
    <p:sldId id="830" r:id="rId8"/>
    <p:sldId id="2029" r:id="rId9"/>
    <p:sldId id="2030" r:id="rId10"/>
    <p:sldId id="1969" r:id="rId11"/>
    <p:sldId id="2031" r:id="rId12"/>
    <p:sldId id="1971" r:id="rId13"/>
    <p:sldId id="1972" r:id="rId14"/>
    <p:sldId id="1973" r:id="rId15"/>
    <p:sldId id="1974" r:id="rId16"/>
    <p:sldId id="1975" r:id="rId17"/>
    <p:sldId id="2032" r:id="rId18"/>
    <p:sldId id="1979" r:id="rId19"/>
    <p:sldId id="1980" r:id="rId20"/>
    <p:sldId id="1981" r:id="rId21"/>
    <p:sldId id="1982" r:id="rId22"/>
    <p:sldId id="1983" r:id="rId23"/>
    <p:sldId id="1985" r:id="rId24"/>
    <p:sldId id="1984" r:id="rId25"/>
    <p:sldId id="1986" r:id="rId26"/>
    <p:sldId id="1987" r:id="rId27"/>
    <p:sldId id="1988" r:id="rId28"/>
    <p:sldId id="1989" r:id="rId29"/>
    <p:sldId id="1990" r:id="rId30"/>
    <p:sldId id="1993" r:id="rId31"/>
    <p:sldId id="856" r:id="rId32"/>
    <p:sldId id="1328" r:id="rId33"/>
    <p:sldId id="1329" r:id="rId34"/>
    <p:sldId id="1330" r:id="rId35"/>
    <p:sldId id="1915" r:id="rId36"/>
    <p:sldId id="1331" r:id="rId37"/>
    <p:sldId id="1822" r:id="rId38"/>
    <p:sldId id="1333" r:id="rId39"/>
    <p:sldId id="1459" r:id="rId40"/>
    <p:sldId id="1830" r:id="rId41"/>
    <p:sldId id="2025" r:id="rId42"/>
    <p:sldId id="1336" r:id="rId43"/>
    <p:sldId id="1824" r:id="rId44"/>
    <p:sldId id="1375" r:id="rId45"/>
    <p:sldId id="2034" r:id="rId46"/>
    <p:sldId id="2035" r:id="rId47"/>
    <p:sldId id="1243" r:id="rId48"/>
    <p:sldId id="1996" r:id="rId49"/>
    <p:sldId id="1997" r:id="rId50"/>
    <p:sldId id="1998" r:id="rId51"/>
    <p:sldId id="1999" r:id="rId52"/>
    <p:sldId id="2000" r:id="rId53"/>
    <p:sldId id="2001" r:id="rId54"/>
    <p:sldId id="2002" r:id="rId55"/>
    <p:sldId id="2009" r:id="rId56"/>
    <p:sldId id="2010" r:id="rId57"/>
    <p:sldId id="2014" r:id="rId58"/>
    <p:sldId id="2015" r:id="rId59"/>
    <p:sldId id="2016" r:id="rId60"/>
    <p:sldId id="2017" r:id="rId61"/>
    <p:sldId id="2018" r:id="rId62"/>
    <p:sldId id="2019" r:id="rId63"/>
    <p:sldId id="2036" r:id="rId64"/>
    <p:sldId id="2028" r:id="rId65"/>
    <p:sldId id="2023" r:id="rId66"/>
    <p:sldId id="2037" r:id="rId67"/>
    <p:sldId id="1002" r:id="rId68"/>
    <p:sldId id="1453" r:id="rId69"/>
    <p:sldId id="1478" r:id="rId70"/>
    <p:sldId id="2038" r:id="rId71"/>
    <p:sldId id="1899" r:id="rId72"/>
    <p:sldId id="1259" r:id="rId73"/>
    <p:sldId id="1404" r:id="rId74"/>
    <p:sldId id="1838" r:id="rId75"/>
    <p:sldId id="1860" r:id="rId76"/>
    <p:sldId id="1861" r:id="rId77"/>
    <p:sldId id="1862" r:id="rId78"/>
    <p:sldId id="1408" r:id="rId79"/>
    <p:sldId id="1863" r:id="rId80"/>
    <p:sldId id="1864" r:id="rId81"/>
    <p:sldId id="1829" r:id="rId82"/>
    <p:sldId id="1840" r:id="rId83"/>
    <p:sldId id="1919" r:id="rId84"/>
    <p:sldId id="1185" r:id="rId85"/>
    <p:sldId id="2039" r:id="rId86"/>
    <p:sldId id="2040" r:id="rId87"/>
    <p:sldId id="1188" r:id="rId88"/>
    <p:sldId id="1994" r:id="rId89"/>
    <p:sldId id="1995" r:id="rId90"/>
    <p:sldId id="1192"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71" userDrawn="1">
          <p15:clr>
            <a:srgbClr val="A4A3A4"/>
          </p15:clr>
        </p15:guide>
        <p15:guide id="3" pos="1617" userDrawn="1">
          <p15:clr>
            <a:srgbClr val="A4A3A4"/>
          </p15:clr>
        </p15:guide>
        <p15:guide id="4" orient="horz" pos="356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 Bartram" initials="JB" lastIdx="2" clrIdx="0">
    <p:extLst>
      <p:ext uri="{19B8F6BF-5375-455C-9EA6-DF929625EA0E}">
        <p15:presenceInfo xmlns:p15="http://schemas.microsoft.com/office/powerpoint/2012/main" userId="S::jacobart@bva-bdrc.com::5e65d377-37ab-48cf-8426-6963a55d4032" providerId="AD"/>
      </p:ext>
    </p:extLst>
  </p:cmAuthor>
  <p:cmAuthor id="2" name="Ruby Pogson-Jones" initials="RPJ" lastIdx="1" clrIdx="1">
    <p:extLst>
      <p:ext uri="{19B8F6BF-5375-455C-9EA6-DF929625EA0E}">
        <p15:presenceInfo xmlns:p15="http://schemas.microsoft.com/office/powerpoint/2012/main" userId="S::ruby.pogson-jones@bva-group.com::9b17ace9-594d-44f1-a331-ce5672b8a2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D5608"/>
    <a:srgbClr val="7F7F7F"/>
    <a:srgbClr val="FFFFFF"/>
    <a:srgbClr val="F2F2F2"/>
    <a:srgbClr val="002060"/>
    <a:srgbClr val="707070"/>
    <a:srgbClr val="EF2E0A"/>
    <a:srgbClr val="FF66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6327" autoAdjust="0"/>
  </p:normalViewPr>
  <p:slideViewPr>
    <p:cSldViewPr snapToGrid="0" showGuides="1">
      <p:cViewPr varScale="1">
        <p:scale>
          <a:sx n="67" d="100"/>
          <a:sy n="67" d="100"/>
        </p:scale>
        <p:origin x="488" y="44"/>
      </p:cViewPr>
      <p:guideLst>
        <p:guide orient="horz" pos="1842"/>
        <p:guide orient="horz" pos="3271"/>
        <p:guide pos="1617"/>
        <p:guide orient="horz" pos="3566"/>
      </p:guideLst>
    </p:cSldViewPr>
  </p:slideViewPr>
  <p:outlineViewPr>
    <p:cViewPr>
      <p:scale>
        <a:sx n="33" d="100"/>
        <a:sy n="33" d="100"/>
      </p:scale>
      <p:origin x="0" y="-54204"/>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4" d="100"/>
          <a:sy n="84" d="100"/>
        </p:scale>
        <p:origin x="319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2.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5.jpeg"/></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705882352941201E-2"/>
          <c:y val="3.2069970845481098E-2"/>
          <c:w val="0.97326203208556095"/>
          <c:h val="0.94169096209912595"/>
        </c:manualLayout>
      </c:layout>
      <c:barChart>
        <c:barDir val="col"/>
        <c:grouping val="clustered"/>
        <c:varyColors val="0"/>
        <c:ser>
          <c:idx val="3"/>
          <c:order val="0"/>
          <c:tx>
            <c:strRef>
              <c:f>Sheet1!$B$1</c:f>
              <c:strCache>
                <c:ptCount val="1"/>
                <c:pt idx="0">
                  <c:v>Good/ very good</c:v>
                </c:pt>
              </c:strCache>
            </c:strRef>
          </c:tx>
          <c:spPr>
            <a:solidFill>
              <a:schemeClr val="bg1">
                <a:lumMod val="75000"/>
              </a:schemeClr>
            </a:solidFill>
            <a:ln w="26360">
              <a:noFill/>
            </a:ln>
          </c:spPr>
          <c:invertIfNegative val="0"/>
          <c:dPt>
            <c:idx val="0"/>
            <c:invertIfNegative val="0"/>
            <c:bubble3D val="0"/>
            <c:extLst>
              <c:ext xmlns:c16="http://schemas.microsoft.com/office/drawing/2014/chart" uri="{C3380CC4-5D6E-409C-BE32-E72D297353CC}">
                <c16:uniqueId val="{00000000-DE10-4D43-B16D-188B99F33D56}"/>
              </c:ext>
            </c:extLst>
          </c:dPt>
          <c:dPt>
            <c:idx val="1"/>
            <c:invertIfNegative val="0"/>
            <c:bubble3D val="0"/>
            <c:spPr>
              <a:solidFill>
                <a:schemeClr val="accent3"/>
              </a:solidFill>
              <a:ln w="26360">
                <a:noFill/>
              </a:ln>
            </c:spPr>
            <c:extLst>
              <c:ext xmlns:c16="http://schemas.microsoft.com/office/drawing/2014/chart" uri="{C3380CC4-5D6E-409C-BE32-E72D297353CC}">
                <c16:uniqueId val="{00000002-DE10-4D43-B16D-188B99F33D56}"/>
              </c:ext>
            </c:extLst>
          </c:dPt>
          <c:dPt>
            <c:idx val="2"/>
            <c:invertIfNegative val="0"/>
            <c:bubble3D val="0"/>
            <c:extLst>
              <c:ext xmlns:c16="http://schemas.microsoft.com/office/drawing/2014/chart" uri="{C3380CC4-5D6E-409C-BE32-E72D297353CC}">
                <c16:uniqueId val="{00000003-DE10-4D43-B16D-188B99F33D56}"/>
              </c:ext>
            </c:extLst>
          </c:dPt>
          <c:dPt>
            <c:idx val="3"/>
            <c:invertIfNegative val="0"/>
            <c:bubble3D val="0"/>
            <c:extLst>
              <c:ext xmlns:c16="http://schemas.microsoft.com/office/drawing/2014/chart" uri="{C3380CC4-5D6E-409C-BE32-E72D297353CC}">
                <c16:uniqueId val="{00000004-DE10-4D43-B16D-188B99F33D56}"/>
              </c:ext>
            </c:extLst>
          </c:dPt>
          <c:dPt>
            <c:idx val="4"/>
            <c:invertIfNegative val="0"/>
            <c:bubble3D val="0"/>
            <c:spPr>
              <a:solidFill>
                <a:schemeClr val="accent3"/>
              </a:solidFill>
              <a:ln w="26360">
                <a:noFill/>
              </a:ln>
            </c:spPr>
            <c:extLst>
              <c:ext xmlns:c16="http://schemas.microsoft.com/office/drawing/2014/chart" uri="{C3380CC4-5D6E-409C-BE32-E72D297353CC}">
                <c16:uniqueId val="{00000006-DE10-4D43-B16D-188B99F33D56}"/>
              </c:ext>
            </c:extLst>
          </c:dPt>
          <c:dPt>
            <c:idx val="6"/>
            <c:invertIfNegative val="0"/>
            <c:bubble3D val="0"/>
            <c:extLst>
              <c:ext xmlns:c16="http://schemas.microsoft.com/office/drawing/2014/chart" uri="{C3380CC4-5D6E-409C-BE32-E72D297353CC}">
                <c16:uniqueId val="{00000007-DE10-4D43-B16D-188B99F33D56}"/>
              </c:ext>
            </c:extLst>
          </c:dPt>
          <c:dPt>
            <c:idx val="7"/>
            <c:invertIfNegative val="0"/>
            <c:bubble3D val="0"/>
            <c:spPr>
              <a:solidFill>
                <a:schemeClr val="accent3"/>
              </a:solidFill>
              <a:ln w="26360">
                <a:noFill/>
              </a:ln>
            </c:spPr>
            <c:extLst>
              <c:ext xmlns:c16="http://schemas.microsoft.com/office/drawing/2014/chart" uri="{C3380CC4-5D6E-409C-BE32-E72D297353CC}">
                <c16:uniqueId val="{00000009-DE10-4D43-B16D-188B99F33D56}"/>
              </c:ext>
            </c:extLst>
          </c:dPt>
          <c:dPt>
            <c:idx val="9"/>
            <c:invertIfNegative val="0"/>
            <c:bubble3D val="0"/>
            <c:extLst>
              <c:ext xmlns:c16="http://schemas.microsoft.com/office/drawing/2014/chart" uri="{C3380CC4-5D6E-409C-BE32-E72D297353CC}">
                <c16:uniqueId val="{0000000A-DE10-4D43-B16D-188B99F33D56}"/>
              </c:ext>
            </c:extLst>
          </c:dPt>
          <c:dPt>
            <c:idx val="10"/>
            <c:invertIfNegative val="0"/>
            <c:bubble3D val="0"/>
            <c:spPr>
              <a:solidFill>
                <a:schemeClr val="accent3"/>
              </a:solidFill>
              <a:ln w="26360">
                <a:noFill/>
              </a:ln>
            </c:spPr>
            <c:extLst>
              <c:ext xmlns:c16="http://schemas.microsoft.com/office/drawing/2014/chart" uri="{C3380CC4-5D6E-409C-BE32-E72D297353CC}">
                <c16:uniqueId val="{0000000C-DE10-4D43-B16D-188B99F33D56}"/>
              </c:ext>
            </c:extLst>
          </c:dPt>
          <c:dPt>
            <c:idx val="12"/>
            <c:invertIfNegative val="0"/>
            <c:bubble3D val="0"/>
            <c:extLst>
              <c:ext xmlns:c16="http://schemas.microsoft.com/office/drawing/2014/chart" uri="{C3380CC4-5D6E-409C-BE32-E72D297353CC}">
                <c16:uniqueId val="{0000000D-DE10-4D43-B16D-188B99F33D56}"/>
              </c:ext>
            </c:extLst>
          </c:dPt>
          <c:dPt>
            <c:idx val="13"/>
            <c:invertIfNegative val="0"/>
            <c:bubble3D val="0"/>
            <c:spPr>
              <a:solidFill>
                <a:schemeClr val="accent3"/>
              </a:solidFill>
              <a:ln w="26360">
                <a:noFill/>
              </a:ln>
            </c:spPr>
            <c:extLst>
              <c:ext xmlns:c16="http://schemas.microsoft.com/office/drawing/2014/chart" uri="{C3380CC4-5D6E-409C-BE32-E72D297353CC}">
                <c16:uniqueId val="{0000000F-DE10-4D43-B16D-188B99F33D56}"/>
              </c:ext>
            </c:extLst>
          </c:dPt>
          <c:dLbls>
            <c:spPr>
              <a:noFill/>
              <a:ln>
                <a:noFill/>
              </a:ln>
              <a:effectLst/>
            </c:spPr>
            <c:txPr>
              <a:bodyPr/>
              <a:lstStyle/>
              <a:p>
                <a:pPr>
                  <a:defRPr sz="1000">
                    <a:solidFill>
                      <a:schemeClr val="bg1">
                        <a:lumMod val="50000"/>
                      </a:schemeClr>
                    </a:solidFill>
                    <a:latin typeface="Segoe UI" pitchFamily="34" charset="0"/>
                    <a:ea typeface="Segoe UI" pitchFamily="34" charset="0"/>
                    <a:cs typeface="Segoe U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Q2 22</c:v>
                </c:pt>
                <c:pt idx="1">
                  <c:v>Q2 23</c:v>
                </c:pt>
                <c:pt idx="3">
                  <c:v>Q2 22</c:v>
                </c:pt>
                <c:pt idx="4">
                  <c:v>Q2 23</c:v>
                </c:pt>
                <c:pt idx="6">
                  <c:v>Q2 22</c:v>
                </c:pt>
                <c:pt idx="7">
                  <c:v>Q2 23</c:v>
                </c:pt>
                <c:pt idx="9">
                  <c:v>Q2 22</c:v>
                </c:pt>
                <c:pt idx="10">
                  <c:v>Q2 23</c:v>
                </c:pt>
                <c:pt idx="12">
                  <c:v>Q2 22</c:v>
                </c:pt>
                <c:pt idx="13">
                  <c:v>Q2 23</c:v>
                </c:pt>
              </c:strCache>
            </c:strRef>
          </c:cat>
          <c:val>
            <c:numRef>
              <c:f>Sheet1!$B$2:$B$15</c:f>
              <c:numCache>
                <c:formatCode>General</c:formatCode>
                <c:ptCount val="14"/>
                <c:pt idx="0">
                  <c:v>42</c:v>
                </c:pt>
                <c:pt idx="1">
                  <c:v>18</c:v>
                </c:pt>
                <c:pt idx="3">
                  <c:v>45</c:v>
                </c:pt>
                <c:pt idx="4">
                  <c:v>33</c:v>
                </c:pt>
                <c:pt idx="6">
                  <c:v>7</c:v>
                </c:pt>
                <c:pt idx="7">
                  <c:v>4</c:v>
                </c:pt>
                <c:pt idx="9">
                  <c:v>27</c:v>
                </c:pt>
                <c:pt idx="10">
                  <c:v>11</c:v>
                </c:pt>
                <c:pt idx="12">
                  <c:v>36</c:v>
                </c:pt>
                <c:pt idx="13">
                  <c:v>22</c:v>
                </c:pt>
              </c:numCache>
            </c:numRef>
          </c:val>
          <c:extLst>
            <c:ext xmlns:c16="http://schemas.microsoft.com/office/drawing/2014/chart" uri="{C3380CC4-5D6E-409C-BE32-E72D297353CC}">
              <c16:uniqueId val="{00000010-DE10-4D43-B16D-188B99F33D56}"/>
            </c:ext>
          </c:extLst>
        </c:ser>
        <c:dLbls>
          <c:showLegendKey val="0"/>
          <c:showVal val="0"/>
          <c:showCatName val="0"/>
          <c:showSerName val="0"/>
          <c:showPercent val="0"/>
          <c:showBubbleSize val="0"/>
        </c:dLbls>
        <c:gapWidth val="20"/>
        <c:axId val="629798432"/>
        <c:axId val="629801176"/>
      </c:barChart>
      <c:catAx>
        <c:axId val="629798432"/>
        <c:scaling>
          <c:orientation val="minMax"/>
        </c:scaling>
        <c:delete val="1"/>
        <c:axPos val="b"/>
        <c:numFmt formatCode="General" sourceLinked="0"/>
        <c:majorTickMark val="out"/>
        <c:minorTickMark val="none"/>
        <c:tickLblPos val="nextTo"/>
        <c:crossAx val="629801176"/>
        <c:crosses val="autoZero"/>
        <c:auto val="1"/>
        <c:lblAlgn val="ctr"/>
        <c:lblOffset val="100"/>
        <c:noMultiLvlLbl val="0"/>
      </c:catAx>
      <c:valAx>
        <c:axId val="629801176"/>
        <c:scaling>
          <c:orientation val="minMax"/>
          <c:max val="85"/>
          <c:min val="0"/>
        </c:scaling>
        <c:delete val="1"/>
        <c:axPos val="l"/>
        <c:numFmt formatCode="General" sourceLinked="1"/>
        <c:majorTickMark val="out"/>
        <c:minorTickMark val="none"/>
        <c:tickLblPos val="nextTo"/>
        <c:crossAx val="629798432"/>
        <c:crosses val="autoZero"/>
        <c:crossBetween val="between"/>
        <c:majorUnit val="10"/>
        <c:minorUnit val="10"/>
      </c:valAx>
      <c:spPr>
        <a:noFill/>
        <a:ln w="25392">
          <a:noFill/>
        </a:ln>
      </c:spPr>
    </c:plotArea>
    <c:plotVisOnly val="1"/>
    <c:dispBlanksAs val="gap"/>
    <c:showDLblsOverMax val="0"/>
  </c:chart>
  <c:spPr>
    <a:noFill/>
    <a:ln>
      <a:noFill/>
    </a:ln>
  </c:spPr>
  <c:txPr>
    <a:bodyPr/>
    <a:lstStyle/>
    <a:p>
      <a:pPr>
        <a:defRPr sz="961"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9023520277759606E-2"/>
          <c:w val="0.92121521443053"/>
          <c:h val="0.94456770377382038"/>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198" b="1" i="0" u="none" strike="noStrike" baseline="0">
                    <a:solidFill>
                      <a:schemeClr val="bg1">
                        <a:lumMod val="50000"/>
                      </a:schemeClr>
                    </a:solidFill>
                    <a:latin typeface="Segoe UI" pitchFamily="34" charset="0"/>
                    <a:ea typeface="Segoe UI" pitchFamily="34" charset="0"/>
                    <a:cs typeface="Segoe UI"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£0 - £4,999</c:v>
                </c:pt>
                <c:pt idx="1">
                  <c:v>£5,000 - £9,999</c:v>
                </c:pt>
                <c:pt idx="2">
                  <c:v>£10,000 -  £19,999</c:v>
                </c:pt>
                <c:pt idx="3">
                  <c:v>£20,000 - £49,999</c:v>
                </c:pt>
                <c:pt idx="4">
                  <c:v>£50,000 - £74 999</c:v>
                </c:pt>
                <c:pt idx="5">
                  <c:v>£75 000 - £99,999</c:v>
                </c:pt>
                <c:pt idx="6">
                  <c:v>£100,000 - £149,999</c:v>
                </c:pt>
                <c:pt idx="7">
                  <c:v>£150,000 - £199,999</c:v>
                </c:pt>
                <c:pt idx="8">
                  <c:v>£200,000 - £249,999</c:v>
                </c:pt>
                <c:pt idx="9">
                  <c:v>250,000 or more</c:v>
                </c:pt>
              </c:strCache>
            </c:strRef>
          </c:cat>
          <c:val>
            <c:numRef>
              <c:f>Sheet1!$B$2:$B$11</c:f>
              <c:numCache>
                <c:formatCode>0</c:formatCode>
                <c:ptCount val="10"/>
                <c:pt idx="0">
                  <c:v>3</c:v>
                </c:pt>
                <c:pt idx="1">
                  <c:v>6</c:v>
                </c:pt>
                <c:pt idx="2">
                  <c:v>14</c:v>
                </c:pt>
                <c:pt idx="3">
                  <c:v>29.1</c:v>
                </c:pt>
                <c:pt idx="4">
                  <c:v>13</c:v>
                </c:pt>
                <c:pt idx="5">
                  <c:v>8.8000000000000007</c:v>
                </c:pt>
                <c:pt idx="6">
                  <c:v>8.1</c:v>
                </c:pt>
                <c:pt idx="7">
                  <c:v>3.8</c:v>
                </c:pt>
                <c:pt idx="8">
                  <c:v>3</c:v>
                </c:pt>
                <c:pt idx="9">
                  <c:v>5.4</c:v>
                </c:pt>
              </c:numCache>
            </c:numRef>
          </c:val>
          <c:extLst>
            <c:ext xmlns:c16="http://schemas.microsoft.com/office/drawing/2014/chart" uri="{C3380CC4-5D6E-409C-BE32-E72D297353CC}">
              <c16:uniqueId val="{00000000-9876-4354-8D25-2BEC04AB9EEE}"/>
            </c:ext>
          </c:extLst>
        </c:ser>
        <c:dLbls>
          <c:showLegendKey val="0"/>
          <c:showVal val="0"/>
          <c:showCatName val="0"/>
          <c:showSerName val="0"/>
          <c:showPercent val="0"/>
          <c:showBubbleSize val="0"/>
        </c:dLbls>
        <c:gapWidth val="30"/>
        <c:overlap val="94"/>
        <c:axId val="718538368"/>
        <c:axId val="718540328"/>
      </c:barChart>
      <c:catAx>
        <c:axId val="718538368"/>
        <c:scaling>
          <c:orientation val="maxMin"/>
        </c:scaling>
        <c:delete val="0"/>
        <c:axPos val="r"/>
        <c:numFmt formatCode="General" sourceLinked="0"/>
        <c:majorTickMark val="out"/>
        <c:minorTickMark val="none"/>
        <c:tickLblPos val="nextTo"/>
        <c:spPr>
          <a:ln>
            <a:noFill/>
          </a:ln>
        </c:spPr>
        <c:txPr>
          <a:bodyPr/>
          <a:lstStyle/>
          <a:p>
            <a:pPr>
              <a:defRPr lang="en-US" sz="1200" b="0" kern="1200">
                <a:solidFill>
                  <a:schemeClr val="tx1">
                    <a:lumMod val="75000"/>
                    <a:lumOff val="25000"/>
                  </a:schemeClr>
                </a:solidFill>
                <a:latin typeface="Segoe UI" pitchFamily="34" charset="0"/>
                <a:ea typeface="Segoe UI" pitchFamily="34" charset="0"/>
                <a:cs typeface="Segoe UI" pitchFamily="34" charset="0"/>
              </a:defRPr>
            </a:pPr>
            <a:endParaRPr lang="en-US"/>
          </a:p>
        </c:txPr>
        <c:crossAx val="718540328"/>
        <c:crosses val="autoZero"/>
        <c:auto val="1"/>
        <c:lblAlgn val="ctr"/>
        <c:lblOffset val="100"/>
        <c:noMultiLvlLbl val="0"/>
      </c:catAx>
      <c:valAx>
        <c:axId val="718540328"/>
        <c:scaling>
          <c:orientation val="maxMin"/>
          <c:max val="50"/>
          <c:min val="0"/>
        </c:scaling>
        <c:delete val="1"/>
        <c:axPos val="t"/>
        <c:numFmt formatCode="0" sourceLinked="1"/>
        <c:majorTickMark val="out"/>
        <c:minorTickMark val="none"/>
        <c:tickLblPos val="nextTo"/>
        <c:crossAx val="718538368"/>
        <c:crosses val="autoZero"/>
        <c:crossBetween val="between"/>
      </c:valAx>
      <c:spPr>
        <a:noFill/>
        <a:ln w="25363">
          <a:noFill/>
        </a:ln>
      </c:spPr>
    </c:plotArea>
    <c:plotVisOnly val="1"/>
    <c:dispBlanksAs val="gap"/>
    <c:showDLblsOverMax val="0"/>
  </c:chart>
  <c:spPr>
    <a:noFill/>
    <a:ln>
      <a:noFill/>
    </a:ln>
  </c:spPr>
  <c:txPr>
    <a:bodyPr/>
    <a:lstStyle/>
    <a:p>
      <a:pPr>
        <a:defRPr sz="1792"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6862483311081E-2"/>
          <c:y val="2.5062656641604E-3"/>
          <c:w val="0.97463284379172199"/>
          <c:h val="0.88220551378446099"/>
        </c:manualLayout>
      </c:layout>
      <c:barChart>
        <c:barDir val="col"/>
        <c:grouping val="stacked"/>
        <c:varyColors val="0"/>
        <c:ser>
          <c:idx val="6"/>
          <c:order val="0"/>
          <c:spPr>
            <a:solidFill>
              <a:srgbClr val="EF2E0A"/>
            </a:solidFill>
            <a:ln w="25045">
              <a:noFill/>
            </a:ln>
          </c:spPr>
          <c:invertIfNegative val="0"/>
          <c:cat>
            <c:strRef>
              <c:f>Sheet1!$A$2:$A$30</c:f>
              <c:strCache>
                <c:ptCount val="29"/>
                <c:pt idx="0">
                  <c:v>Q2</c:v>
                </c:pt>
                <c:pt idx="1">
                  <c:v>Q1</c:v>
                </c:pt>
                <c:pt idx="2">
                  <c:v>Q4</c:v>
                </c:pt>
                <c:pt idx="3">
                  <c:v>Q3</c:v>
                </c:pt>
                <c:pt idx="4">
                  <c:v>Q2</c:v>
                </c:pt>
                <c:pt idx="5">
                  <c:v>Q1</c:v>
                </c:pt>
                <c:pt idx="6">
                  <c:v>Q4</c:v>
                </c:pt>
                <c:pt idx="7">
                  <c:v>Q3</c:v>
                </c:pt>
                <c:pt idx="8">
                  <c:v>Q2</c:v>
                </c:pt>
                <c:pt idx="9">
                  <c:v>Q1</c:v>
                </c:pt>
                <c:pt idx="10">
                  <c:v>Q4</c:v>
                </c:pt>
                <c:pt idx="11">
                  <c:v>Q3</c:v>
                </c:pt>
                <c:pt idx="12">
                  <c:v>Q2</c:v>
                </c:pt>
                <c:pt idx="13">
                  <c:v>Q1</c:v>
                </c:pt>
                <c:pt idx="14">
                  <c:v>Q4</c:v>
                </c:pt>
                <c:pt idx="15">
                  <c:v>Q3</c:v>
                </c:pt>
                <c:pt idx="16">
                  <c:v>Q2</c:v>
                </c:pt>
                <c:pt idx="17">
                  <c:v>Q1</c:v>
                </c:pt>
                <c:pt idx="18">
                  <c:v>Q4</c:v>
                </c:pt>
                <c:pt idx="19">
                  <c:v>Q3</c:v>
                </c:pt>
                <c:pt idx="20">
                  <c:v>Q2</c:v>
                </c:pt>
                <c:pt idx="21">
                  <c:v>Q1</c:v>
                </c:pt>
                <c:pt idx="22">
                  <c:v>Q4</c:v>
                </c:pt>
                <c:pt idx="23">
                  <c:v>Q3</c:v>
                </c:pt>
                <c:pt idx="24">
                  <c:v>Q2</c:v>
                </c:pt>
                <c:pt idx="25">
                  <c:v>Q1</c:v>
                </c:pt>
                <c:pt idx="26">
                  <c:v>Q4</c:v>
                </c:pt>
                <c:pt idx="27">
                  <c:v>Q3</c:v>
                </c:pt>
                <c:pt idx="28">
                  <c:v>Q2</c:v>
                </c:pt>
              </c:strCache>
            </c:strRef>
          </c:cat>
          <c:val>
            <c:numRef>
              <c:f>Sheet1!$B$2:$B$30</c:f>
              <c:numCache>
                <c:formatCode>General</c:formatCode>
                <c:ptCount val="29"/>
                <c:pt idx="0">
                  <c:v>3</c:v>
                </c:pt>
                <c:pt idx="1">
                  <c:v>2</c:v>
                </c:pt>
                <c:pt idx="2">
                  <c:v>1</c:v>
                </c:pt>
                <c:pt idx="3">
                  <c:v>1</c:v>
                </c:pt>
                <c:pt idx="4">
                  <c:v>1</c:v>
                </c:pt>
                <c:pt idx="5">
                  <c:v>0</c:v>
                </c:pt>
                <c:pt idx="6">
                  <c:v>1</c:v>
                </c:pt>
                <c:pt idx="8">
                  <c:v>1</c:v>
                </c:pt>
                <c:pt idx="9">
                  <c:v>1</c:v>
                </c:pt>
                <c:pt idx="10">
                  <c:v>2</c:v>
                </c:pt>
                <c:pt idx="11">
                  <c:v>1</c:v>
                </c:pt>
                <c:pt idx="12">
                  <c:v>0</c:v>
                </c:pt>
                <c:pt idx="13">
                  <c:v>1</c:v>
                </c:pt>
                <c:pt idx="14">
                  <c:v>2</c:v>
                </c:pt>
                <c:pt idx="15">
                  <c:v>1</c:v>
                </c:pt>
                <c:pt idx="16">
                  <c:v>1</c:v>
                </c:pt>
                <c:pt idx="17">
                  <c:v>1</c:v>
                </c:pt>
                <c:pt idx="18">
                  <c:v>2</c:v>
                </c:pt>
                <c:pt idx="19">
                  <c:v>1</c:v>
                </c:pt>
                <c:pt idx="20">
                  <c:v>1</c:v>
                </c:pt>
                <c:pt idx="21">
                  <c:v>1</c:v>
                </c:pt>
                <c:pt idx="22">
                  <c:v>1</c:v>
                </c:pt>
                <c:pt idx="23">
                  <c:v>1</c:v>
                </c:pt>
                <c:pt idx="24">
                  <c:v>1</c:v>
                </c:pt>
                <c:pt idx="25">
                  <c:v>1</c:v>
                </c:pt>
                <c:pt idx="26">
                  <c:v>1</c:v>
                </c:pt>
                <c:pt idx="27">
                  <c:v>1</c:v>
                </c:pt>
                <c:pt idx="28">
                  <c:v>1</c:v>
                </c:pt>
              </c:numCache>
            </c:numRef>
          </c:val>
          <c:extLst>
            <c:ext xmlns:c16="http://schemas.microsoft.com/office/drawing/2014/chart" uri="{C3380CC4-5D6E-409C-BE32-E72D297353CC}">
              <c16:uniqueId val="{00000000-980F-EA48-888B-47F923E355CB}"/>
            </c:ext>
          </c:extLst>
        </c:ser>
        <c:ser>
          <c:idx val="9"/>
          <c:order val="1"/>
          <c:spPr>
            <a:solidFill>
              <a:schemeClr val="accent3"/>
            </a:solidFill>
            <a:ln w="25045">
              <a:noFill/>
            </a:ln>
          </c:spPr>
          <c:invertIfNegative val="0"/>
          <c:dLbls>
            <c:dLbl>
              <c:idx val="15"/>
              <c:layout>
                <c:manualLayout>
                  <c:x val="-1.3797352254045199E-3"/>
                  <c:y val="-1.35389020428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0F-EA48-888B-47F923E355CB}"/>
                </c:ext>
              </c:extLst>
            </c:dLbl>
            <c:dLbl>
              <c:idx val="16"/>
              <c:layout>
                <c:manualLayout>
                  <c:x val="-1.75824175824176E-3"/>
                  <c:y val="-1.0273972602739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80F-EA48-888B-47F923E355CB}"/>
                </c:ext>
              </c:extLst>
            </c:dLbl>
            <c:dLbl>
              <c:idx val="17"/>
              <c:layout>
                <c:manualLayout>
                  <c:x val="-3.5159297395517901E-3"/>
                  <c:y val="-6.63372061009856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80F-EA48-888B-47F923E355CB}"/>
                </c:ext>
              </c:extLst>
            </c:dLbl>
            <c:dLbl>
              <c:idx val="18"/>
              <c:layout>
                <c:manualLayout>
                  <c:x val="-1.7579648697758901E-3"/>
                  <c:y val="-1.712328767123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80F-EA48-888B-47F923E355CB}"/>
                </c:ext>
              </c:extLst>
            </c:dLbl>
            <c:dLbl>
              <c:idx val="19"/>
              <c:layout>
                <c:manualLayout>
                  <c:x val="-1.75810331400883E-3"/>
                  <c:y val="-6.99300699300699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33-4B6C-A035-FAA1FC134494}"/>
                </c:ext>
              </c:extLst>
            </c:dLbl>
            <c:dLbl>
              <c:idx val="20"/>
              <c:layout>
                <c:manualLayout>
                  <c:x val="0"/>
                  <c:y val="-1.39860139860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D5-4E3A-BE39-3E4173CDCE63}"/>
                </c:ext>
              </c:extLst>
            </c:dLbl>
            <c:dLbl>
              <c:idx val="21"/>
              <c:layout>
                <c:manualLayout>
                  <c:x val="-1.75824175824176E-3"/>
                  <c:y val="-1.39860139860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0A-4261-BE27-70499B899F09}"/>
                </c:ext>
              </c:extLst>
            </c:dLbl>
            <c:dLbl>
              <c:idx val="22"/>
              <c:layout>
                <c:manualLayout>
                  <c:x val="-1.75810331400883E-3"/>
                  <c:y val="-1.39860139860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AF-47E7-AB04-371F8E6C067D}"/>
                </c:ext>
              </c:extLst>
            </c:dLbl>
            <c:dLbl>
              <c:idx val="23"/>
              <c:layout>
                <c:manualLayout>
                  <c:x val="1.75948775633815E-3"/>
                  <c:y val="-1.74825174825175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04-402E-AF7B-8CECB27E5C13}"/>
                </c:ext>
              </c:extLst>
            </c:dLbl>
            <c:dLbl>
              <c:idx val="24"/>
              <c:layout>
                <c:manualLayout>
                  <c:x val="-1.75824175824176E-3"/>
                  <c:y val="-1.39860139860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D-42C3-BB35-4A23FBB58936}"/>
                </c:ext>
              </c:extLst>
            </c:dLbl>
            <c:dLbl>
              <c:idx val="25"/>
              <c:layout>
                <c:manualLayout>
                  <c:x val="0"/>
                  <c:y val="-1.74825174825175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8C-4705-8320-4377706709E1}"/>
                </c:ext>
              </c:extLst>
            </c:dLbl>
            <c:dLbl>
              <c:idx val="26"/>
              <c:layout>
                <c:manualLayout>
                  <c:x val="1.6117029931911002E-17"/>
                  <c:y val="-6.99300699300699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38-40E0-9DE7-F23099227730}"/>
                </c:ext>
              </c:extLst>
            </c:dLbl>
            <c:dLbl>
              <c:idx val="27"/>
              <c:layout>
                <c:manualLayout>
                  <c:x val="-1.75824175824176E-3"/>
                  <c:y val="-1.048951048951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7F-4921-92AB-A9169E679581}"/>
                </c:ext>
              </c:extLst>
            </c:dLbl>
            <c:spPr>
              <a:noFill/>
              <a:ln w="25045">
                <a:noFill/>
              </a:ln>
            </c:spPr>
            <c:txPr>
              <a:bodyPr/>
              <a:lstStyle/>
              <a:p>
                <a:pPr algn="ctr" rtl="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c:f>
              <c:strCache>
                <c:ptCount val="29"/>
                <c:pt idx="0">
                  <c:v>Q2</c:v>
                </c:pt>
                <c:pt idx="1">
                  <c:v>Q1</c:v>
                </c:pt>
                <c:pt idx="2">
                  <c:v>Q4</c:v>
                </c:pt>
                <c:pt idx="3">
                  <c:v>Q3</c:v>
                </c:pt>
                <c:pt idx="4">
                  <c:v>Q2</c:v>
                </c:pt>
                <c:pt idx="5">
                  <c:v>Q1</c:v>
                </c:pt>
                <c:pt idx="6">
                  <c:v>Q4</c:v>
                </c:pt>
                <c:pt idx="7">
                  <c:v>Q3</c:v>
                </c:pt>
                <c:pt idx="8">
                  <c:v>Q2</c:v>
                </c:pt>
                <c:pt idx="9">
                  <c:v>Q1</c:v>
                </c:pt>
                <c:pt idx="10">
                  <c:v>Q4</c:v>
                </c:pt>
                <c:pt idx="11">
                  <c:v>Q3</c:v>
                </c:pt>
                <c:pt idx="12">
                  <c:v>Q2</c:v>
                </c:pt>
                <c:pt idx="13">
                  <c:v>Q1</c:v>
                </c:pt>
                <c:pt idx="14">
                  <c:v>Q4</c:v>
                </c:pt>
                <c:pt idx="15">
                  <c:v>Q3</c:v>
                </c:pt>
                <c:pt idx="16">
                  <c:v>Q2</c:v>
                </c:pt>
                <c:pt idx="17">
                  <c:v>Q1</c:v>
                </c:pt>
                <c:pt idx="18">
                  <c:v>Q4</c:v>
                </c:pt>
                <c:pt idx="19">
                  <c:v>Q3</c:v>
                </c:pt>
                <c:pt idx="20">
                  <c:v>Q2</c:v>
                </c:pt>
                <c:pt idx="21">
                  <c:v>Q1</c:v>
                </c:pt>
                <c:pt idx="22">
                  <c:v>Q4</c:v>
                </c:pt>
                <c:pt idx="23">
                  <c:v>Q3</c:v>
                </c:pt>
                <c:pt idx="24">
                  <c:v>Q2</c:v>
                </c:pt>
                <c:pt idx="25">
                  <c:v>Q1</c:v>
                </c:pt>
                <c:pt idx="26">
                  <c:v>Q4</c:v>
                </c:pt>
                <c:pt idx="27">
                  <c:v>Q3</c:v>
                </c:pt>
                <c:pt idx="28">
                  <c:v>Q2</c:v>
                </c:pt>
              </c:strCache>
            </c:strRef>
          </c:cat>
          <c:val>
            <c:numRef>
              <c:f>Sheet1!$C$2:$C$30</c:f>
              <c:numCache>
                <c:formatCode>General</c:formatCode>
                <c:ptCount val="29"/>
                <c:pt idx="0">
                  <c:v>6</c:v>
                </c:pt>
                <c:pt idx="1">
                  <c:v>4</c:v>
                </c:pt>
                <c:pt idx="2">
                  <c:v>4</c:v>
                </c:pt>
                <c:pt idx="3">
                  <c:v>3</c:v>
                </c:pt>
                <c:pt idx="4">
                  <c:v>3</c:v>
                </c:pt>
                <c:pt idx="5">
                  <c:v>3</c:v>
                </c:pt>
                <c:pt idx="6">
                  <c:v>2</c:v>
                </c:pt>
                <c:pt idx="7">
                  <c:v>3</c:v>
                </c:pt>
                <c:pt idx="8">
                  <c:v>3</c:v>
                </c:pt>
                <c:pt idx="9">
                  <c:v>3</c:v>
                </c:pt>
                <c:pt idx="10">
                  <c:v>2</c:v>
                </c:pt>
                <c:pt idx="11">
                  <c:v>2</c:v>
                </c:pt>
                <c:pt idx="12">
                  <c:v>3</c:v>
                </c:pt>
                <c:pt idx="13">
                  <c:v>3</c:v>
                </c:pt>
                <c:pt idx="14">
                  <c:v>3</c:v>
                </c:pt>
                <c:pt idx="15">
                  <c:v>2</c:v>
                </c:pt>
                <c:pt idx="16">
                  <c:v>3</c:v>
                </c:pt>
                <c:pt idx="17">
                  <c:v>3</c:v>
                </c:pt>
                <c:pt idx="18">
                  <c:v>2</c:v>
                </c:pt>
                <c:pt idx="19">
                  <c:v>3</c:v>
                </c:pt>
                <c:pt idx="20">
                  <c:v>3</c:v>
                </c:pt>
                <c:pt idx="21">
                  <c:v>2</c:v>
                </c:pt>
                <c:pt idx="22">
                  <c:v>2</c:v>
                </c:pt>
                <c:pt idx="23">
                  <c:v>2</c:v>
                </c:pt>
                <c:pt idx="24">
                  <c:v>3</c:v>
                </c:pt>
                <c:pt idx="25">
                  <c:v>3</c:v>
                </c:pt>
                <c:pt idx="26">
                  <c:v>3</c:v>
                </c:pt>
                <c:pt idx="27">
                  <c:v>4</c:v>
                </c:pt>
                <c:pt idx="28">
                  <c:v>3</c:v>
                </c:pt>
              </c:numCache>
            </c:numRef>
          </c:val>
          <c:extLst>
            <c:ext xmlns:c16="http://schemas.microsoft.com/office/drawing/2014/chart" uri="{C3380CC4-5D6E-409C-BE32-E72D297353CC}">
              <c16:uniqueId val="{0000000E-980F-EA48-888B-47F923E355CB}"/>
            </c:ext>
          </c:extLst>
        </c:ser>
        <c:ser>
          <c:idx val="8"/>
          <c:order val="2"/>
          <c:spPr>
            <a:solidFill>
              <a:schemeClr val="bg1">
                <a:lumMod val="85000"/>
              </a:schemeClr>
            </a:solidFill>
            <a:ln w="25045">
              <a:noFill/>
            </a:ln>
          </c:spPr>
          <c:invertIfNegative val="0"/>
          <c:dLbls>
            <c:spPr>
              <a:noFill/>
              <a:ln w="25045">
                <a:noFill/>
              </a:ln>
            </c:spPr>
            <c:txPr>
              <a:bodyPr/>
              <a:lstStyle/>
              <a:p>
                <a:pPr algn="ctr" rtl="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c:f>
              <c:strCache>
                <c:ptCount val="29"/>
                <c:pt idx="0">
                  <c:v>Q2</c:v>
                </c:pt>
                <c:pt idx="1">
                  <c:v>Q1</c:v>
                </c:pt>
                <c:pt idx="2">
                  <c:v>Q4</c:v>
                </c:pt>
                <c:pt idx="3">
                  <c:v>Q3</c:v>
                </c:pt>
                <c:pt idx="4">
                  <c:v>Q2</c:v>
                </c:pt>
                <c:pt idx="5">
                  <c:v>Q1</c:v>
                </c:pt>
                <c:pt idx="6">
                  <c:v>Q4</c:v>
                </c:pt>
                <c:pt idx="7">
                  <c:v>Q3</c:v>
                </c:pt>
                <c:pt idx="8">
                  <c:v>Q2</c:v>
                </c:pt>
                <c:pt idx="9">
                  <c:v>Q1</c:v>
                </c:pt>
                <c:pt idx="10">
                  <c:v>Q4</c:v>
                </c:pt>
                <c:pt idx="11">
                  <c:v>Q3</c:v>
                </c:pt>
                <c:pt idx="12">
                  <c:v>Q2</c:v>
                </c:pt>
                <c:pt idx="13">
                  <c:v>Q1</c:v>
                </c:pt>
                <c:pt idx="14">
                  <c:v>Q4</c:v>
                </c:pt>
                <c:pt idx="15">
                  <c:v>Q3</c:v>
                </c:pt>
                <c:pt idx="16">
                  <c:v>Q2</c:v>
                </c:pt>
                <c:pt idx="17">
                  <c:v>Q1</c:v>
                </c:pt>
                <c:pt idx="18">
                  <c:v>Q4</c:v>
                </c:pt>
                <c:pt idx="19">
                  <c:v>Q3</c:v>
                </c:pt>
                <c:pt idx="20">
                  <c:v>Q2</c:v>
                </c:pt>
                <c:pt idx="21">
                  <c:v>Q1</c:v>
                </c:pt>
                <c:pt idx="22">
                  <c:v>Q4</c:v>
                </c:pt>
                <c:pt idx="23">
                  <c:v>Q3</c:v>
                </c:pt>
                <c:pt idx="24">
                  <c:v>Q2</c:v>
                </c:pt>
                <c:pt idx="25">
                  <c:v>Q1</c:v>
                </c:pt>
                <c:pt idx="26">
                  <c:v>Q4</c:v>
                </c:pt>
                <c:pt idx="27">
                  <c:v>Q3</c:v>
                </c:pt>
                <c:pt idx="28">
                  <c:v>Q2</c:v>
                </c:pt>
              </c:strCache>
            </c:strRef>
          </c:cat>
          <c:val>
            <c:numRef>
              <c:f>Sheet1!$D$2:$D$30</c:f>
              <c:numCache>
                <c:formatCode>General</c:formatCode>
                <c:ptCount val="29"/>
                <c:pt idx="0">
                  <c:v>15</c:v>
                </c:pt>
                <c:pt idx="1">
                  <c:v>15</c:v>
                </c:pt>
                <c:pt idx="2">
                  <c:v>14</c:v>
                </c:pt>
                <c:pt idx="3">
                  <c:v>10</c:v>
                </c:pt>
                <c:pt idx="4">
                  <c:v>13</c:v>
                </c:pt>
                <c:pt idx="5">
                  <c:v>11</c:v>
                </c:pt>
                <c:pt idx="6">
                  <c:v>12</c:v>
                </c:pt>
                <c:pt idx="7">
                  <c:v>14</c:v>
                </c:pt>
                <c:pt idx="8">
                  <c:v>14</c:v>
                </c:pt>
                <c:pt idx="9">
                  <c:v>12</c:v>
                </c:pt>
                <c:pt idx="10">
                  <c:v>8</c:v>
                </c:pt>
                <c:pt idx="11">
                  <c:v>11</c:v>
                </c:pt>
                <c:pt idx="12">
                  <c:v>10</c:v>
                </c:pt>
                <c:pt idx="13">
                  <c:v>13</c:v>
                </c:pt>
                <c:pt idx="14">
                  <c:v>10</c:v>
                </c:pt>
                <c:pt idx="15">
                  <c:v>11</c:v>
                </c:pt>
                <c:pt idx="16">
                  <c:v>12</c:v>
                </c:pt>
                <c:pt idx="17">
                  <c:v>10</c:v>
                </c:pt>
                <c:pt idx="18">
                  <c:v>9</c:v>
                </c:pt>
                <c:pt idx="19">
                  <c:v>9</c:v>
                </c:pt>
                <c:pt idx="20">
                  <c:v>9</c:v>
                </c:pt>
                <c:pt idx="21">
                  <c:v>12</c:v>
                </c:pt>
                <c:pt idx="22">
                  <c:v>12</c:v>
                </c:pt>
                <c:pt idx="23">
                  <c:v>13</c:v>
                </c:pt>
                <c:pt idx="24">
                  <c:v>11</c:v>
                </c:pt>
                <c:pt idx="25">
                  <c:v>9</c:v>
                </c:pt>
                <c:pt idx="26">
                  <c:v>12</c:v>
                </c:pt>
                <c:pt idx="27">
                  <c:v>14</c:v>
                </c:pt>
                <c:pt idx="28">
                  <c:v>13</c:v>
                </c:pt>
              </c:numCache>
            </c:numRef>
          </c:val>
          <c:extLst>
            <c:ext xmlns:c16="http://schemas.microsoft.com/office/drawing/2014/chart" uri="{C3380CC4-5D6E-409C-BE32-E72D297353CC}">
              <c16:uniqueId val="{0000000F-980F-EA48-888B-47F923E355CB}"/>
            </c:ext>
          </c:extLst>
        </c:ser>
        <c:ser>
          <c:idx val="7"/>
          <c:order val="3"/>
          <c:spPr>
            <a:solidFill>
              <a:schemeClr val="accent6">
                <a:lumMod val="60000"/>
                <a:lumOff val="40000"/>
              </a:schemeClr>
            </a:solidFill>
            <a:ln w="25045">
              <a:noFill/>
            </a:ln>
          </c:spPr>
          <c:invertIfNegative val="0"/>
          <c:dLbls>
            <c:spPr>
              <a:noFill/>
              <a:ln w="25045">
                <a:noFill/>
              </a:ln>
            </c:spPr>
            <c:txPr>
              <a:bodyPr/>
              <a:lstStyle/>
              <a:p>
                <a:pPr algn="ctr" rtl="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c:f>
              <c:strCache>
                <c:ptCount val="29"/>
                <c:pt idx="0">
                  <c:v>Q2</c:v>
                </c:pt>
                <c:pt idx="1">
                  <c:v>Q1</c:v>
                </c:pt>
                <c:pt idx="2">
                  <c:v>Q4</c:v>
                </c:pt>
                <c:pt idx="3">
                  <c:v>Q3</c:v>
                </c:pt>
                <c:pt idx="4">
                  <c:v>Q2</c:v>
                </c:pt>
                <c:pt idx="5">
                  <c:v>Q1</c:v>
                </c:pt>
                <c:pt idx="6">
                  <c:v>Q4</c:v>
                </c:pt>
                <c:pt idx="7">
                  <c:v>Q3</c:v>
                </c:pt>
                <c:pt idx="8">
                  <c:v>Q2</c:v>
                </c:pt>
                <c:pt idx="9">
                  <c:v>Q1</c:v>
                </c:pt>
                <c:pt idx="10">
                  <c:v>Q4</c:v>
                </c:pt>
                <c:pt idx="11">
                  <c:v>Q3</c:v>
                </c:pt>
                <c:pt idx="12">
                  <c:v>Q2</c:v>
                </c:pt>
                <c:pt idx="13">
                  <c:v>Q1</c:v>
                </c:pt>
                <c:pt idx="14">
                  <c:v>Q4</c:v>
                </c:pt>
                <c:pt idx="15">
                  <c:v>Q3</c:v>
                </c:pt>
                <c:pt idx="16">
                  <c:v>Q2</c:v>
                </c:pt>
                <c:pt idx="17">
                  <c:v>Q1</c:v>
                </c:pt>
                <c:pt idx="18">
                  <c:v>Q4</c:v>
                </c:pt>
                <c:pt idx="19">
                  <c:v>Q3</c:v>
                </c:pt>
                <c:pt idx="20">
                  <c:v>Q2</c:v>
                </c:pt>
                <c:pt idx="21">
                  <c:v>Q1</c:v>
                </c:pt>
                <c:pt idx="22">
                  <c:v>Q4</c:v>
                </c:pt>
                <c:pt idx="23">
                  <c:v>Q3</c:v>
                </c:pt>
                <c:pt idx="24">
                  <c:v>Q2</c:v>
                </c:pt>
                <c:pt idx="25">
                  <c:v>Q1</c:v>
                </c:pt>
                <c:pt idx="26">
                  <c:v>Q4</c:v>
                </c:pt>
                <c:pt idx="27">
                  <c:v>Q3</c:v>
                </c:pt>
                <c:pt idx="28">
                  <c:v>Q2</c:v>
                </c:pt>
              </c:strCache>
            </c:strRef>
          </c:cat>
          <c:val>
            <c:numRef>
              <c:f>Sheet1!$E$2:$E$30</c:f>
              <c:numCache>
                <c:formatCode>General</c:formatCode>
                <c:ptCount val="29"/>
                <c:pt idx="0">
                  <c:v>51</c:v>
                </c:pt>
                <c:pt idx="1">
                  <c:v>50</c:v>
                </c:pt>
                <c:pt idx="2">
                  <c:v>54</c:v>
                </c:pt>
                <c:pt idx="3">
                  <c:v>56</c:v>
                </c:pt>
                <c:pt idx="4">
                  <c:v>53</c:v>
                </c:pt>
                <c:pt idx="5">
                  <c:v>57</c:v>
                </c:pt>
                <c:pt idx="6">
                  <c:v>56</c:v>
                </c:pt>
                <c:pt idx="7">
                  <c:v>56</c:v>
                </c:pt>
                <c:pt idx="8">
                  <c:v>53</c:v>
                </c:pt>
                <c:pt idx="9">
                  <c:v>59</c:v>
                </c:pt>
                <c:pt idx="10">
                  <c:v>56</c:v>
                </c:pt>
                <c:pt idx="11">
                  <c:v>52</c:v>
                </c:pt>
                <c:pt idx="12">
                  <c:v>57</c:v>
                </c:pt>
                <c:pt idx="13">
                  <c:v>53</c:v>
                </c:pt>
                <c:pt idx="14">
                  <c:v>53</c:v>
                </c:pt>
                <c:pt idx="15">
                  <c:v>56</c:v>
                </c:pt>
                <c:pt idx="16">
                  <c:v>53</c:v>
                </c:pt>
                <c:pt idx="17">
                  <c:v>52</c:v>
                </c:pt>
                <c:pt idx="18">
                  <c:v>54</c:v>
                </c:pt>
                <c:pt idx="19">
                  <c:v>56</c:v>
                </c:pt>
                <c:pt idx="20">
                  <c:v>54</c:v>
                </c:pt>
                <c:pt idx="21">
                  <c:v>54</c:v>
                </c:pt>
                <c:pt idx="22">
                  <c:v>56</c:v>
                </c:pt>
                <c:pt idx="23">
                  <c:v>55</c:v>
                </c:pt>
                <c:pt idx="24">
                  <c:v>55</c:v>
                </c:pt>
                <c:pt idx="25">
                  <c:v>57</c:v>
                </c:pt>
                <c:pt idx="26">
                  <c:v>55</c:v>
                </c:pt>
                <c:pt idx="27">
                  <c:v>55</c:v>
                </c:pt>
                <c:pt idx="28">
                  <c:v>58</c:v>
                </c:pt>
              </c:numCache>
            </c:numRef>
          </c:val>
          <c:extLst>
            <c:ext xmlns:c16="http://schemas.microsoft.com/office/drawing/2014/chart" uri="{C3380CC4-5D6E-409C-BE32-E72D297353CC}">
              <c16:uniqueId val="{00000010-980F-EA48-888B-47F923E355CB}"/>
            </c:ext>
          </c:extLst>
        </c:ser>
        <c:ser>
          <c:idx val="0"/>
          <c:order val="4"/>
          <c:spPr>
            <a:solidFill>
              <a:schemeClr val="accent6"/>
            </a:solidFill>
            <a:ln w="25045">
              <a:noFill/>
            </a:ln>
          </c:spPr>
          <c:invertIfNegative val="0"/>
          <c:dLbls>
            <c:spPr>
              <a:noFill/>
              <a:ln w="25045">
                <a:noFill/>
              </a:ln>
            </c:spPr>
            <c:txPr>
              <a:bodyPr/>
              <a:lstStyle/>
              <a:p>
                <a:pPr algn="ctr" rtl="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c:f>
              <c:strCache>
                <c:ptCount val="29"/>
                <c:pt idx="0">
                  <c:v>Q2</c:v>
                </c:pt>
                <c:pt idx="1">
                  <c:v>Q1</c:v>
                </c:pt>
                <c:pt idx="2">
                  <c:v>Q4</c:v>
                </c:pt>
                <c:pt idx="3">
                  <c:v>Q3</c:v>
                </c:pt>
                <c:pt idx="4">
                  <c:v>Q2</c:v>
                </c:pt>
                <c:pt idx="5">
                  <c:v>Q1</c:v>
                </c:pt>
                <c:pt idx="6">
                  <c:v>Q4</c:v>
                </c:pt>
                <c:pt idx="7">
                  <c:v>Q3</c:v>
                </c:pt>
                <c:pt idx="8">
                  <c:v>Q2</c:v>
                </c:pt>
                <c:pt idx="9">
                  <c:v>Q1</c:v>
                </c:pt>
                <c:pt idx="10">
                  <c:v>Q4</c:v>
                </c:pt>
                <c:pt idx="11">
                  <c:v>Q3</c:v>
                </c:pt>
                <c:pt idx="12">
                  <c:v>Q2</c:v>
                </c:pt>
                <c:pt idx="13">
                  <c:v>Q1</c:v>
                </c:pt>
                <c:pt idx="14">
                  <c:v>Q4</c:v>
                </c:pt>
                <c:pt idx="15">
                  <c:v>Q3</c:v>
                </c:pt>
                <c:pt idx="16">
                  <c:v>Q2</c:v>
                </c:pt>
                <c:pt idx="17">
                  <c:v>Q1</c:v>
                </c:pt>
                <c:pt idx="18">
                  <c:v>Q4</c:v>
                </c:pt>
                <c:pt idx="19">
                  <c:v>Q3</c:v>
                </c:pt>
                <c:pt idx="20">
                  <c:v>Q2</c:v>
                </c:pt>
                <c:pt idx="21">
                  <c:v>Q1</c:v>
                </c:pt>
                <c:pt idx="22">
                  <c:v>Q4</c:v>
                </c:pt>
                <c:pt idx="23">
                  <c:v>Q3</c:v>
                </c:pt>
                <c:pt idx="24">
                  <c:v>Q2</c:v>
                </c:pt>
                <c:pt idx="25">
                  <c:v>Q1</c:v>
                </c:pt>
                <c:pt idx="26">
                  <c:v>Q4</c:v>
                </c:pt>
                <c:pt idx="27">
                  <c:v>Q3</c:v>
                </c:pt>
                <c:pt idx="28">
                  <c:v>Q2</c:v>
                </c:pt>
              </c:strCache>
            </c:strRef>
          </c:cat>
          <c:val>
            <c:numRef>
              <c:f>Sheet1!$F$2:$F$30</c:f>
              <c:numCache>
                <c:formatCode>General</c:formatCode>
                <c:ptCount val="29"/>
                <c:pt idx="0">
                  <c:v>26</c:v>
                </c:pt>
                <c:pt idx="1">
                  <c:v>28</c:v>
                </c:pt>
                <c:pt idx="2">
                  <c:v>27</c:v>
                </c:pt>
                <c:pt idx="3">
                  <c:v>30</c:v>
                </c:pt>
                <c:pt idx="4">
                  <c:v>30</c:v>
                </c:pt>
                <c:pt idx="5">
                  <c:v>30</c:v>
                </c:pt>
                <c:pt idx="6">
                  <c:v>29</c:v>
                </c:pt>
                <c:pt idx="7">
                  <c:v>27</c:v>
                </c:pt>
                <c:pt idx="8">
                  <c:v>30</c:v>
                </c:pt>
                <c:pt idx="9">
                  <c:v>26</c:v>
                </c:pt>
                <c:pt idx="10">
                  <c:v>32</c:v>
                </c:pt>
                <c:pt idx="11">
                  <c:v>34</c:v>
                </c:pt>
                <c:pt idx="12">
                  <c:v>30</c:v>
                </c:pt>
                <c:pt idx="13">
                  <c:v>30</c:v>
                </c:pt>
                <c:pt idx="14">
                  <c:v>32</c:v>
                </c:pt>
                <c:pt idx="15">
                  <c:v>28</c:v>
                </c:pt>
                <c:pt idx="16">
                  <c:v>31</c:v>
                </c:pt>
                <c:pt idx="17">
                  <c:v>33</c:v>
                </c:pt>
                <c:pt idx="18">
                  <c:v>34</c:v>
                </c:pt>
                <c:pt idx="19">
                  <c:v>32</c:v>
                </c:pt>
                <c:pt idx="20">
                  <c:v>32</c:v>
                </c:pt>
                <c:pt idx="21">
                  <c:v>31</c:v>
                </c:pt>
                <c:pt idx="22">
                  <c:v>30</c:v>
                </c:pt>
                <c:pt idx="23">
                  <c:v>29</c:v>
                </c:pt>
                <c:pt idx="24">
                  <c:v>31</c:v>
                </c:pt>
                <c:pt idx="25">
                  <c:v>30</c:v>
                </c:pt>
                <c:pt idx="26">
                  <c:v>29</c:v>
                </c:pt>
                <c:pt idx="27">
                  <c:v>27</c:v>
                </c:pt>
                <c:pt idx="28">
                  <c:v>25</c:v>
                </c:pt>
              </c:numCache>
            </c:numRef>
          </c:val>
          <c:extLst>
            <c:ext xmlns:c16="http://schemas.microsoft.com/office/drawing/2014/chart" uri="{C3380CC4-5D6E-409C-BE32-E72D297353CC}">
              <c16:uniqueId val="{00000011-980F-EA48-888B-47F923E355CB}"/>
            </c:ext>
          </c:extLst>
        </c:ser>
        <c:dLbls>
          <c:showLegendKey val="0"/>
          <c:showVal val="0"/>
          <c:showCatName val="0"/>
          <c:showSerName val="0"/>
          <c:showPercent val="0"/>
          <c:showBubbleSize val="0"/>
        </c:dLbls>
        <c:gapWidth val="60"/>
        <c:overlap val="100"/>
        <c:axId val="719943888"/>
        <c:axId val="719936440"/>
      </c:barChart>
      <c:catAx>
        <c:axId val="719943888"/>
        <c:scaling>
          <c:orientation val="maxMin"/>
        </c:scaling>
        <c:delete val="0"/>
        <c:axPos val="b"/>
        <c:numFmt formatCode="General" sourceLinked="1"/>
        <c:majorTickMark val="out"/>
        <c:minorTickMark val="none"/>
        <c:tickLblPos val="nextTo"/>
        <c:spPr>
          <a:ln w="9393">
            <a:noFill/>
          </a:ln>
        </c:spPr>
        <c:txPr>
          <a:bodyPr rot="0" vert="horz"/>
          <a:lstStyle/>
          <a:p>
            <a:pPr>
              <a:defRPr>
                <a:solidFill>
                  <a:schemeClr val="bg1">
                    <a:lumMod val="50000"/>
                  </a:schemeClr>
                </a:solidFill>
              </a:defRPr>
            </a:pPr>
            <a:endParaRPr lang="en-US"/>
          </a:p>
        </c:txPr>
        <c:crossAx val="719936440"/>
        <c:crosses val="autoZero"/>
        <c:auto val="1"/>
        <c:lblAlgn val="ctr"/>
        <c:lblOffset val="100"/>
        <c:tickLblSkip val="1"/>
        <c:tickMarkSkip val="1"/>
        <c:noMultiLvlLbl val="0"/>
      </c:catAx>
      <c:valAx>
        <c:axId val="719936440"/>
        <c:scaling>
          <c:orientation val="minMax"/>
          <c:max val="100"/>
          <c:min val="0"/>
        </c:scaling>
        <c:delete val="1"/>
        <c:axPos val="r"/>
        <c:numFmt formatCode="General" sourceLinked="1"/>
        <c:majorTickMark val="out"/>
        <c:minorTickMark val="none"/>
        <c:tickLblPos val="nextTo"/>
        <c:crossAx val="719943888"/>
        <c:crosses val="autoZero"/>
        <c:crossBetween val="between"/>
        <c:majorUnit val="20"/>
        <c:minorUnit val="20"/>
      </c:valAx>
      <c:spPr>
        <a:noFill/>
        <a:ln w="25377">
          <a:noFill/>
        </a:ln>
      </c:spPr>
    </c:plotArea>
    <c:plotVisOnly val="1"/>
    <c:dispBlanksAs val="gap"/>
    <c:showDLblsOverMax val="0"/>
  </c:chart>
  <c:spPr>
    <a:noFill/>
    <a:ln>
      <a:noFill/>
    </a:ln>
  </c:spPr>
  <c:txPr>
    <a:bodyPr/>
    <a:lstStyle/>
    <a:p>
      <a:pPr>
        <a:defRPr sz="1200" b="1" i="0" u="none" strike="noStrike" baseline="0">
          <a:solidFill>
            <a:schemeClr val="bg1"/>
          </a:solidFill>
          <a:latin typeface="Segoe UI" pitchFamily="34" charset="0"/>
          <a:ea typeface="Segoe UI" pitchFamily="34" charset="0"/>
          <a:cs typeface="Segoe UI"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4081632653061E-2"/>
          <c:y val="3.6666666666666702E-2"/>
          <c:w val="0.96289424860853501"/>
          <c:h val="0.93333333333333302"/>
        </c:manualLayout>
      </c:layout>
      <c:barChart>
        <c:barDir val="col"/>
        <c:grouping val="percentStacked"/>
        <c:varyColors val="0"/>
        <c:ser>
          <c:idx val="0"/>
          <c:order val="0"/>
          <c:spPr>
            <a:solidFill>
              <a:srgbClr val="AFD52C"/>
            </a:solidFill>
            <a:ln w="2587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1 Property (a)</c:v>
                </c:pt>
                <c:pt idx="1">
                  <c:v> 2-3 Propertie s (b)</c:v>
                </c:pt>
                <c:pt idx="2">
                  <c:v> 4-5 Propertie s (c)</c:v>
                </c:pt>
                <c:pt idx="3">
                  <c:v> 6-10 Propertie s (d)</c:v>
                </c:pt>
                <c:pt idx="4">
                  <c:v> 11-19 Propertie s (e)</c:v>
                </c:pt>
                <c:pt idx="5">
                  <c:v> 20+ Propertie s (f)</c:v>
                </c:pt>
                <c:pt idx="6">
                  <c:v> TOTAL </c:v>
                </c:pt>
              </c:strCache>
            </c:strRef>
          </c:cat>
          <c:val>
            <c:numRef>
              <c:f>Sheet1!$B$2:$B$8</c:f>
              <c:numCache>
                <c:formatCode>0</c:formatCode>
                <c:ptCount val="7"/>
                <c:pt idx="0">
                  <c:v>5</c:v>
                </c:pt>
                <c:pt idx="1">
                  <c:v>11</c:v>
                </c:pt>
                <c:pt idx="2">
                  <c:v>17</c:v>
                </c:pt>
                <c:pt idx="3">
                  <c:v>36</c:v>
                </c:pt>
                <c:pt idx="4">
                  <c:v>53</c:v>
                </c:pt>
                <c:pt idx="5">
                  <c:v>52</c:v>
                </c:pt>
                <c:pt idx="6">
                  <c:v>26</c:v>
                </c:pt>
              </c:numCache>
            </c:numRef>
          </c:val>
          <c:extLst>
            <c:ext xmlns:c16="http://schemas.microsoft.com/office/drawing/2014/chart" uri="{C3380CC4-5D6E-409C-BE32-E72D297353CC}">
              <c16:uniqueId val="{00000000-9F3F-FB45-B598-A69258D477EE}"/>
            </c:ext>
          </c:extLst>
        </c:ser>
        <c:ser>
          <c:idx val="1"/>
          <c:order val="1"/>
          <c:spPr>
            <a:solidFill>
              <a:srgbClr val="AFD52C">
                <a:lumMod val="60000"/>
                <a:lumOff val="40000"/>
              </a:srgbClr>
            </a:solidFill>
            <a:ln w="2587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1 Property (a)</c:v>
                </c:pt>
                <c:pt idx="1">
                  <c:v> 2-3 Propertie s (b)</c:v>
                </c:pt>
                <c:pt idx="2">
                  <c:v> 4-5 Propertie s (c)</c:v>
                </c:pt>
                <c:pt idx="3">
                  <c:v> 6-10 Propertie s (d)</c:v>
                </c:pt>
                <c:pt idx="4">
                  <c:v> 11-19 Propertie s (e)</c:v>
                </c:pt>
                <c:pt idx="5">
                  <c:v> 20+ Propertie s (f)</c:v>
                </c:pt>
                <c:pt idx="6">
                  <c:v> TOTAL </c:v>
                </c:pt>
              </c:strCache>
            </c:strRef>
          </c:cat>
          <c:val>
            <c:numRef>
              <c:f>Sheet1!$C$2:$C$8</c:f>
              <c:numCache>
                <c:formatCode>0</c:formatCode>
                <c:ptCount val="7"/>
                <c:pt idx="0">
                  <c:v>66</c:v>
                </c:pt>
                <c:pt idx="1">
                  <c:v>64</c:v>
                </c:pt>
                <c:pt idx="2">
                  <c:v>64</c:v>
                </c:pt>
                <c:pt idx="3">
                  <c:v>41</c:v>
                </c:pt>
                <c:pt idx="4">
                  <c:v>25</c:v>
                </c:pt>
                <c:pt idx="5">
                  <c:v>18</c:v>
                </c:pt>
                <c:pt idx="6">
                  <c:v>51</c:v>
                </c:pt>
              </c:numCache>
            </c:numRef>
          </c:val>
          <c:extLst>
            <c:ext xmlns:c16="http://schemas.microsoft.com/office/drawing/2014/chart" uri="{C3380CC4-5D6E-409C-BE32-E72D297353CC}">
              <c16:uniqueId val="{00000001-9F3F-FB45-B598-A69258D477EE}"/>
            </c:ext>
          </c:extLst>
        </c:ser>
        <c:ser>
          <c:idx val="3"/>
          <c:order val="2"/>
          <c:spPr>
            <a:solidFill>
              <a:srgbClr val="FFFFFF">
                <a:lumMod val="85000"/>
              </a:srgbClr>
            </a:solidFill>
            <a:ln w="25870">
              <a:noFill/>
            </a:ln>
          </c:spPr>
          <c:invertIfNegative val="0"/>
          <c:dLbls>
            <c:dLbl>
              <c:idx val="1"/>
              <c:layout>
                <c:manualLayout>
                  <c:x val="2.43125419181757E-3"/>
                  <c:y val="1.2560487440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3F-FB45-B598-A69258D477EE}"/>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 1 Property (a)</c:v>
                </c:pt>
                <c:pt idx="1">
                  <c:v> 2-3 Propertie s (b)</c:v>
                </c:pt>
                <c:pt idx="2">
                  <c:v> 4-5 Propertie s (c)</c:v>
                </c:pt>
                <c:pt idx="3">
                  <c:v> 6-10 Propertie s (d)</c:v>
                </c:pt>
                <c:pt idx="4">
                  <c:v> 11-19 Propertie s (e)</c:v>
                </c:pt>
                <c:pt idx="5">
                  <c:v> 20+ Propertie s (f)</c:v>
                </c:pt>
                <c:pt idx="6">
                  <c:v> TOTAL </c:v>
                </c:pt>
              </c:strCache>
            </c:strRef>
          </c:cat>
          <c:val>
            <c:numRef>
              <c:f>Sheet1!$D$2:$D$8</c:f>
              <c:numCache>
                <c:formatCode>0</c:formatCode>
                <c:ptCount val="7"/>
                <c:pt idx="0">
                  <c:v>18</c:v>
                </c:pt>
                <c:pt idx="1">
                  <c:v>19</c:v>
                </c:pt>
                <c:pt idx="2">
                  <c:v>10</c:v>
                </c:pt>
                <c:pt idx="3">
                  <c:v>13</c:v>
                </c:pt>
                <c:pt idx="4">
                  <c:v>15</c:v>
                </c:pt>
                <c:pt idx="5">
                  <c:v>17</c:v>
                </c:pt>
                <c:pt idx="6">
                  <c:v>15.1</c:v>
                </c:pt>
              </c:numCache>
            </c:numRef>
          </c:val>
          <c:extLst>
            <c:ext xmlns:c16="http://schemas.microsoft.com/office/drawing/2014/chart" uri="{C3380CC4-5D6E-409C-BE32-E72D297353CC}">
              <c16:uniqueId val="{00000003-9F3F-FB45-B598-A69258D477EE}"/>
            </c:ext>
          </c:extLst>
        </c:ser>
        <c:ser>
          <c:idx val="4"/>
          <c:order val="3"/>
          <c:spPr>
            <a:solidFill>
              <a:srgbClr val="FD5608"/>
            </a:solidFill>
            <a:ln w="25870">
              <a:noFill/>
            </a:ln>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77-47C5-87EE-05D3306C366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1 Property (a)</c:v>
                </c:pt>
                <c:pt idx="1">
                  <c:v> 2-3 Propertie s (b)</c:v>
                </c:pt>
                <c:pt idx="2">
                  <c:v> 4-5 Propertie s (c)</c:v>
                </c:pt>
                <c:pt idx="3">
                  <c:v> 6-10 Propertie s (d)</c:v>
                </c:pt>
                <c:pt idx="4">
                  <c:v> 11-19 Propertie s (e)</c:v>
                </c:pt>
                <c:pt idx="5">
                  <c:v> 20+ Propertie s (f)</c:v>
                </c:pt>
                <c:pt idx="6">
                  <c:v> TOTAL </c:v>
                </c:pt>
              </c:strCache>
            </c:strRef>
          </c:cat>
          <c:val>
            <c:numRef>
              <c:f>Sheet1!$E$2:$E$8</c:f>
              <c:numCache>
                <c:formatCode>0</c:formatCode>
                <c:ptCount val="7"/>
                <c:pt idx="0">
                  <c:v>7</c:v>
                </c:pt>
                <c:pt idx="1">
                  <c:v>5</c:v>
                </c:pt>
                <c:pt idx="2">
                  <c:v>5</c:v>
                </c:pt>
                <c:pt idx="3">
                  <c:v>8</c:v>
                </c:pt>
                <c:pt idx="4">
                  <c:v>5</c:v>
                </c:pt>
                <c:pt idx="5">
                  <c:v>7</c:v>
                </c:pt>
                <c:pt idx="6">
                  <c:v>6</c:v>
                </c:pt>
              </c:numCache>
            </c:numRef>
          </c:val>
          <c:extLst>
            <c:ext xmlns:c16="http://schemas.microsoft.com/office/drawing/2014/chart" uri="{C3380CC4-5D6E-409C-BE32-E72D297353CC}">
              <c16:uniqueId val="{0000000B-9F3F-FB45-B598-A69258D477EE}"/>
            </c:ext>
          </c:extLst>
        </c:ser>
        <c:ser>
          <c:idx val="5"/>
          <c:order val="4"/>
          <c:spPr>
            <a:solidFill>
              <a:srgbClr val="EF2E0A"/>
            </a:solidFill>
            <a:ln w="25870">
              <a:noFill/>
            </a:ln>
          </c:spPr>
          <c:invertIfNegative val="0"/>
          <c:dLbls>
            <c:delete val="1"/>
          </c:dLbls>
          <c:cat>
            <c:strRef>
              <c:f>Sheet1!$A$2:$A$8</c:f>
              <c:strCache>
                <c:ptCount val="7"/>
                <c:pt idx="0">
                  <c:v> 1 Property (a)</c:v>
                </c:pt>
                <c:pt idx="1">
                  <c:v> 2-3 Propertie s (b)</c:v>
                </c:pt>
                <c:pt idx="2">
                  <c:v> 4-5 Propertie s (c)</c:v>
                </c:pt>
                <c:pt idx="3">
                  <c:v> 6-10 Propertie s (d)</c:v>
                </c:pt>
                <c:pt idx="4">
                  <c:v> 11-19 Propertie s (e)</c:v>
                </c:pt>
                <c:pt idx="5">
                  <c:v> 20+ Propertie s (f)</c:v>
                </c:pt>
                <c:pt idx="6">
                  <c:v> TOTAL </c:v>
                </c:pt>
              </c:strCache>
            </c:strRef>
          </c:cat>
          <c:val>
            <c:numRef>
              <c:f>Sheet1!$F$2:$F$8</c:f>
              <c:numCache>
                <c:formatCode>0</c:formatCode>
                <c:ptCount val="7"/>
                <c:pt idx="0">
                  <c:v>4</c:v>
                </c:pt>
                <c:pt idx="1">
                  <c:v>1</c:v>
                </c:pt>
                <c:pt idx="2">
                  <c:v>3</c:v>
                </c:pt>
                <c:pt idx="3">
                  <c:v>2</c:v>
                </c:pt>
                <c:pt idx="4">
                  <c:v>2</c:v>
                </c:pt>
                <c:pt idx="5">
                  <c:v>6</c:v>
                </c:pt>
                <c:pt idx="6">
                  <c:v>3</c:v>
                </c:pt>
              </c:numCache>
            </c:numRef>
          </c:val>
          <c:extLst>
            <c:ext xmlns:c16="http://schemas.microsoft.com/office/drawing/2014/chart" uri="{C3380CC4-5D6E-409C-BE32-E72D297353CC}">
              <c16:uniqueId val="{00000012-9F3F-FB45-B598-A69258D477EE}"/>
            </c:ext>
          </c:extLst>
        </c:ser>
        <c:dLbls>
          <c:showLegendKey val="0"/>
          <c:showVal val="1"/>
          <c:showCatName val="0"/>
          <c:showSerName val="0"/>
          <c:showPercent val="0"/>
          <c:showBubbleSize val="0"/>
        </c:dLbls>
        <c:gapWidth val="40"/>
        <c:overlap val="100"/>
        <c:axId val="623405472"/>
        <c:axId val="718537192"/>
      </c:barChart>
      <c:catAx>
        <c:axId val="623405472"/>
        <c:scaling>
          <c:orientation val="minMax"/>
        </c:scaling>
        <c:delete val="1"/>
        <c:axPos val="t"/>
        <c:numFmt formatCode="General" sourceLinked="0"/>
        <c:majorTickMark val="out"/>
        <c:minorTickMark val="none"/>
        <c:tickLblPos val="nextTo"/>
        <c:crossAx val="718537192"/>
        <c:crosses val="autoZero"/>
        <c:auto val="1"/>
        <c:lblAlgn val="ctr"/>
        <c:lblOffset val="100"/>
        <c:noMultiLvlLbl val="0"/>
      </c:catAx>
      <c:valAx>
        <c:axId val="718537192"/>
        <c:scaling>
          <c:orientation val="maxMin"/>
          <c:max val="1.02"/>
          <c:min val="0"/>
        </c:scaling>
        <c:delete val="1"/>
        <c:axPos val="l"/>
        <c:numFmt formatCode="0%" sourceLinked="1"/>
        <c:majorTickMark val="out"/>
        <c:minorTickMark val="none"/>
        <c:tickLblPos val="nextTo"/>
        <c:crossAx val="623405472"/>
        <c:crosses val="autoZero"/>
        <c:crossBetween val="between"/>
        <c:majorUnit val="0.1"/>
        <c:minorUnit val="0.1"/>
      </c:valAx>
      <c:spPr>
        <a:noFill/>
        <a:ln w="25870">
          <a:noFill/>
        </a:ln>
      </c:spPr>
    </c:plotArea>
    <c:plotVisOnly val="1"/>
    <c:dispBlanksAs val="gap"/>
    <c:showDLblsOverMax val="0"/>
  </c:chart>
  <c:spPr>
    <a:noFill/>
    <a:ln>
      <a:noFill/>
    </a:ln>
  </c:spPr>
  <c:txPr>
    <a:bodyPr/>
    <a:lstStyle/>
    <a:p>
      <a:pPr>
        <a:defRPr sz="1200" b="1" i="0" u="none" strike="noStrike" baseline="0">
          <a:solidFill>
            <a:schemeClr val="bg1"/>
          </a:solidFill>
          <a:latin typeface="Segoe UI" pitchFamily="34" charset="0"/>
          <a:ea typeface="Segoe UI" pitchFamily="34" charset="0"/>
          <a:cs typeface="Segoe UI"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65502449229851E-3"/>
          <c:y val="3.2836909238717252E-2"/>
          <c:w val="0.988225937555267"/>
          <c:h val="0.87814887231720595"/>
        </c:manualLayout>
      </c:layout>
      <c:lineChart>
        <c:grouping val="standard"/>
        <c:varyColors val="0"/>
        <c:ser>
          <c:idx val="0"/>
          <c:order val="0"/>
          <c:tx>
            <c:strRef>
              <c:f>Sheet1!$A$2</c:f>
              <c:strCache>
                <c:ptCount val="1"/>
                <c:pt idx="0">
                  <c:v>net profitable</c:v>
                </c:pt>
              </c:strCache>
            </c:strRef>
          </c:tx>
          <c:spPr>
            <a:ln w="38100">
              <a:solidFill>
                <a:schemeClr val="accent3"/>
              </a:solidFill>
            </a:ln>
          </c:spPr>
          <c:marker>
            <c:symbol val="none"/>
          </c:marker>
          <c:dLbls>
            <c:dLbl>
              <c:idx val="61"/>
              <c:layout>
                <c:manualLayout>
                  <c:x val="-1.4512933999353904E-2"/>
                  <c:y val="-3.47197800600103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0184203181691316E-2"/>
                      <c:h val="5.3547494148959041E-2"/>
                    </c:manualLayout>
                  </c15:layout>
                </c:ext>
                <c:ext xmlns:c16="http://schemas.microsoft.com/office/drawing/2014/chart" uri="{C3380CC4-5D6E-409C-BE32-E72D297353CC}">
                  <c16:uniqueId val="{00000001-95D1-4319-A6B1-2862FA5DD13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a:solidFill>
                  <a:schemeClr val="accent4"/>
                </a:solidFill>
                <a:prstDash val="dash"/>
              </a:ln>
            </c:spPr>
            <c:trendlineType val="linear"/>
            <c:dispRSqr val="0"/>
            <c:dispEq val="0"/>
          </c:trendline>
          <c:cat>
            <c:strRef>
              <c:f>Sheet1!$B$1:$BO$1</c:f>
              <c:strCache>
                <c:ptCount val="66"/>
                <c:pt idx="0">
                  <c:v>Q1 07</c:v>
                </c:pt>
                <c:pt idx="1">
                  <c:v>Q2 07</c:v>
                </c:pt>
                <c:pt idx="2">
                  <c:v>Q3 07</c:v>
                </c:pt>
                <c:pt idx="3">
                  <c:v>Q4 07</c:v>
                </c:pt>
                <c:pt idx="4">
                  <c:v>Q1 08</c:v>
                </c:pt>
                <c:pt idx="5">
                  <c:v>Q2 08</c:v>
                </c:pt>
                <c:pt idx="6">
                  <c:v>Q3 08</c:v>
                </c:pt>
                <c:pt idx="7">
                  <c:v>Q4 08</c:v>
                </c:pt>
                <c:pt idx="8">
                  <c:v>Q1 09</c:v>
                </c:pt>
                <c:pt idx="9">
                  <c:v>Q2 09</c:v>
                </c:pt>
                <c:pt idx="10">
                  <c:v>Q3 09</c:v>
                </c:pt>
                <c:pt idx="11">
                  <c:v>Q4 09</c:v>
                </c:pt>
                <c:pt idx="12">
                  <c:v>Q1 10</c:v>
                </c:pt>
                <c:pt idx="13">
                  <c:v>Q2 10</c:v>
                </c:pt>
                <c:pt idx="14">
                  <c:v>Q3 10</c:v>
                </c:pt>
                <c:pt idx="15">
                  <c:v>Q4 10</c:v>
                </c:pt>
                <c:pt idx="16">
                  <c:v>Q1 11</c:v>
                </c:pt>
                <c:pt idx="17">
                  <c:v>Q2 11</c:v>
                </c:pt>
                <c:pt idx="18">
                  <c:v>Q3 11</c:v>
                </c:pt>
                <c:pt idx="19">
                  <c:v>Q4 11</c:v>
                </c:pt>
                <c:pt idx="20">
                  <c:v>Q1 12</c:v>
                </c:pt>
                <c:pt idx="21">
                  <c:v>Q2 12</c:v>
                </c:pt>
                <c:pt idx="22">
                  <c:v>Q3 12</c:v>
                </c:pt>
                <c:pt idx="23">
                  <c:v>Q4 12</c:v>
                </c:pt>
                <c:pt idx="24">
                  <c:v>Q1 13</c:v>
                </c:pt>
                <c:pt idx="25">
                  <c:v>Q2 13</c:v>
                </c:pt>
                <c:pt idx="26">
                  <c:v>Q3 13</c:v>
                </c:pt>
                <c:pt idx="27">
                  <c:v>Q4 13</c:v>
                </c:pt>
                <c:pt idx="28">
                  <c:v>Q1 14</c:v>
                </c:pt>
                <c:pt idx="29">
                  <c:v>Q2 14</c:v>
                </c:pt>
                <c:pt idx="30">
                  <c:v>Q3 14</c:v>
                </c:pt>
                <c:pt idx="31">
                  <c:v>Q4 14</c:v>
                </c:pt>
                <c:pt idx="32">
                  <c:v>Q1 15</c:v>
                </c:pt>
                <c:pt idx="33">
                  <c:v>Q2 15</c:v>
                </c:pt>
                <c:pt idx="34">
                  <c:v>Q3 15</c:v>
                </c:pt>
                <c:pt idx="35">
                  <c:v>Q4 15</c:v>
                </c:pt>
                <c:pt idx="36">
                  <c:v>Q1 16</c:v>
                </c:pt>
                <c:pt idx="37">
                  <c:v>Q2 16</c:v>
                </c:pt>
                <c:pt idx="38">
                  <c:v>Q3 16</c:v>
                </c:pt>
                <c:pt idx="39">
                  <c:v>Q4 16</c:v>
                </c:pt>
                <c:pt idx="40">
                  <c:v>Q1 17</c:v>
                </c:pt>
                <c:pt idx="41">
                  <c:v>Q2 17</c:v>
                </c:pt>
                <c:pt idx="42">
                  <c:v>Q3 17</c:v>
                </c:pt>
                <c:pt idx="43">
                  <c:v>Q4 17</c:v>
                </c:pt>
                <c:pt idx="44">
                  <c:v>Q1 18</c:v>
                </c:pt>
                <c:pt idx="45">
                  <c:v>Q2 18</c:v>
                </c:pt>
                <c:pt idx="46">
                  <c:v>Q3 18</c:v>
                </c:pt>
                <c:pt idx="47">
                  <c:v>Q4 18</c:v>
                </c:pt>
                <c:pt idx="48">
                  <c:v>Q1 19</c:v>
                </c:pt>
                <c:pt idx="49">
                  <c:v>Q2 19</c:v>
                </c:pt>
                <c:pt idx="50">
                  <c:v>Q3 19</c:v>
                </c:pt>
                <c:pt idx="51">
                  <c:v>Q4 19</c:v>
                </c:pt>
                <c:pt idx="52">
                  <c:v>Q1 20</c:v>
                </c:pt>
                <c:pt idx="53">
                  <c:v>Q2 20</c:v>
                </c:pt>
                <c:pt idx="54">
                  <c:v>Q3 20</c:v>
                </c:pt>
                <c:pt idx="55">
                  <c:v>Q4 20</c:v>
                </c:pt>
                <c:pt idx="56">
                  <c:v>Q1 21</c:v>
                </c:pt>
                <c:pt idx="57">
                  <c:v>Q2 21</c:v>
                </c:pt>
                <c:pt idx="58">
                  <c:v>Q3 21</c:v>
                </c:pt>
                <c:pt idx="59">
                  <c:v>Q4 21</c:v>
                </c:pt>
                <c:pt idx="60">
                  <c:v>Q1 22</c:v>
                </c:pt>
                <c:pt idx="61">
                  <c:v>Q2 22</c:v>
                </c:pt>
                <c:pt idx="62">
                  <c:v>Q3 22</c:v>
                </c:pt>
                <c:pt idx="63">
                  <c:v>Q4 22</c:v>
                </c:pt>
                <c:pt idx="64">
                  <c:v>Q1 23</c:v>
                </c:pt>
                <c:pt idx="65">
                  <c:v>Q2 23</c:v>
                </c:pt>
              </c:strCache>
            </c:strRef>
          </c:cat>
          <c:val>
            <c:numRef>
              <c:f>Sheet1!$B$2:$BO$2</c:f>
              <c:numCache>
                <c:formatCode>General</c:formatCode>
                <c:ptCount val="66"/>
                <c:pt idx="0">
                  <c:v>65</c:v>
                </c:pt>
                <c:pt idx="1">
                  <c:v>67</c:v>
                </c:pt>
                <c:pt idx="2">
                  <c:v>68</c:v>
                </c:pt>
                <c:pt idx="3">
                  <c:v>70</c:v>
                </c:pt>
                <c:pt idx="4">
                  <c:v>64</c:v>
                </c:pt>
                <c:pt idx="5">
                  <c:v>61</c:v>
                </c:pt>
                <c:pt idx="6">
                  <c:v>61</c:v>
                </c:pt>
                <c:pt idx="7">
                  <c:v>68</c:v>
                </c:pt>
                <c:pt idx="8">
                  <c:v>67</c:v>
                </c:pt>
                <c:pt idx="9">
                  <c:v>71</c:v>
                </c:pt>
                <c:pt idx="10">
                  <c:v>71</c:v>
                </c:pt>
                <c:pt idx="11">
                  <c:v>65</c:v>
                </c:pt>
                <c:pt idx="12">
                  <c:v>66</c:v>
                </c:pt>
                <c:pt idx="13">
                  <c:v>71</c:v>
                </c:pt>
                <c:pt idx="14">
                  <c:v>75</c:v>
                </c:pt>
                <c:pt idx="15">
                  <c:v>73</c:v>
                </c:pt>
                <c:pt idx="16">
                  <c:v>81</c:v>
                </c:pt>
                <c:pt idx="17">
                  <c:v>78</c:v>
                </c:pt>
                <c:pt idx="18">
                  <c:v>78</c:v>
                </c:pt>
                <c:pt idx="19">
                  <c:v>74</c:v>
                </c:pt>
                <c:pt idx="20">
                  <c:v>78</c:v>
                </c:pt>
                <c:pt idx="21">
                  <c:v>75</c:v>
                </c:pt>
                <c:pt idx="22">
                  <c:v>79</c:v>
                </c:pt>
                <c:pt idx="23">
                  <c:v>80</c:v>
                </c:pt>
                <c:pt idx="24">
                  <c:v>79</c:v>
                </c:pt>
                <c:pt idx="25">
                  <c:v>80</c:v>
                </c:pt>
                <c:pt idx="26">
                  <c:v>76</c:v>
                </c:pt>
                <c:pt idx="27">
                  <c:v>78</c:v>
                </c:pt>
                <c:pt idx="28">
                  <c:v>80</c:v>
                </c:pt>
                <c:pt idx="29">
                  <c:v>79</c:v>
                </c:pt>
                <c:pt idx="30">
                  <c:v>75</c:v>
                </c:pt>
                <c:pt idx="31">
                  <c:v>77</c:v>
                </c:pt>
                <c:pt idx="32">
                  <c:v>80</c:v>
                </c:pt>
                <c:pt idx="33">
                  <c:v>79</c:v>
                </c:pt>
                <c:pt idx="34">
                  <c:v>77</c:v>
                </c:pt>
                <c:pt idx="35">
                  <c:v>79</c:v>
                </c:pt>
                <c:pt idx="36">
                  <c:v>79</c:v>
                </c:pt>
                <c:pt idx="37">
                  <c:v>79</c:v>
                </c:pt>
                <c:pt idx="38">
                  <c:v>76</c:v>
                </c:pt>
                <c:pt idx="39">
                  <c:v>78</c:v>
                </c:pt>
                <c:pt idx="40">
                  <c:v>83</c:v>
                </c:pt>
                <c:pt idx="41">
                  <c:v>81</c:v>
                </c:pt>
                <c:pt idx="42">
                  <c:v>81</c:v>
                </c:pt>
                <c:pt idx="43">
                  <c:v>82</c:v>
                </c:pt>
                <c:pt idx="44">
                  <c:v>81</c:v>
                </c:pt>
                <c:pt idx="45">
                  <c:v>82</c:v>
                </c:pt>
                <c:pt idx="46">
                  <c:v>85</c:v>
                </c:pt>
                <c:pt idx="47">
                  <c:v>84</c:v>
                </c:pt>
                <c:pt idx="48">
                  <c:v>81</c:v>
                </c:pt>
                <c:pt idx="49">
                  <c:v>80</c:v>
                </c:pt>
                <c:pt idx="50">
                  <c:v>81</c:v>
                </c:pt>
                <c:pt idx="51">
                  <c:v>81</c:v>
                </c:pt>
                <c:pt idx="52">
                  <c:v>79</c:v>
                </c:pt>
                <c:pt idx="53">
                  <c:v>84</c:v>
                </c:pt>
                <c:pt idx="54">
                  <c:v>83</c:v>
                </c:pt>
                <c:pt idx="55">
                  <c:v>84</c:v>
                </c:pt>
                <c:pt idx="56">
                  <c:v>80</c:v>
                </c:pt>
                <c:pt idx="57">
                  <c:v>79</c:v>
                </c:pt>
                <c:pt idx="58">
                  <c:v>80</c:v>
                </c:pt>
                <c:pt idx="59">
                  <c:v>82</c:v>
                </c:pt>
                <c:pt idx="60">
                  <c:v>84</c:v>
                </c:pt>
                <c:pt idx="61">
                  <c:v>79</c:v>
                </c:pt>
                <c:pt idx="62">
                  <c:v>82</c:v>
                </c:pt>
                <c:pt idx="63">
                  <c:v>76</c:v>
                </c:pt>
                <c:pt idx="64">
                  <c:v>71</c:v>
                </c:pt>
                <c:pt idx="65">
                  <c:v>68</c:v>
                </c:pt>
              </c:numCache>
            </c:numRef>
          </c:val>
          <c:smooth val="1"/>
          <c:extLst>
            <c:ext xmlns:c16="http://schemas.microsoft.com/office/drawing/2014/chart" uri="{C3380CC4-5D6E-409C-BE32-E72D297353CC}">
              <c16:uniqueId val="{00000004-35D2-7F46-9F6B-D6B21B4D2602}"/>
            </c:ext>
          </c:extLst>
        </c:ser>
        <c:dLbls>
          <c:showLegendKey val="0"/>
          <c:showVal val="0"/>
          <c:showCatName val="0"/>
          <c:showSerName val="0"/>
          <c:showPercent val="0"/>
          <c:showBubbleSize val="0"/>
        </c:dLbls>
        <c:smooth val="0"/>
        <c:axId val="719943496"/>
        <c:axId val="719938792"/>
      </c:lineChart>
      <c:catAx>
        <c:axId val="719943496"/>
        <c:scaling>
          <c:orientation val="minMax"/>
        </c:scaling>
        <c:delete val="0"/>
        <c:axPos val="b"/>
        <c:numFmt formatCode="General" sourceLinked="0"/>
        <c:majorTickMark val="out"/>
        <c:minorTickMark val="none"/>
        <c:tickLblPos val="nextTo"/>
        <c:crossAx val="719938792"/>
        <c:crosses val="autoZero"/>
        <c:auto val="1"/>
        <c:lblAlgn val="ctr"/>
        <c:lblOffset val="100"/>
        <c:noMultiLvlLbl val="0"/>
      </c:catAx>
      <c:valAx>
        <c:axId val="719938792"/>
        <c:scaling>
          <c:orientation val="minMax"/>
          <c:max val="100"/>
          <c:min val="50"/>
        </c:scaling>
        <c:delete val="1"/>
        <c:axPos val="l"/>
        <c:numFmt formatCode="General" sourceLinked="1"/>
        <c:majorTickMark val="out"/>
        <c:minorTickMark val="none"/>
        <c:tickLblPos val="nextTo"/>
        <c:crossAx val="719943496"/>
        <c:crosses val="autoZero"/>
        <c:crossBetween val="between"/>
      </c:valAx>
    </c:plotArea>
    <c:plotVisOnly val="1"/>
    <c:dispBlanksAs val="gap"/>
    <c:showDLblsOverMax val="0"/>
  </c:chart>
  <c:txPr>
    <a:bodyPr/>
    <a:lstStyle/>
    <a:p>
      <a:pPr>
        <a:defRPr sz="1050" b="1">
          <a:solidFill>
            <a:schemeClr val="bg1">
              <a:lumMod val="50000"/>
            </a:schemeClr>
          </a:solidFill>
          <a:latin typeface="Segoe UI" pitchFamily="34" charset="0"/>
          <a:ea typeface="Segoe UI" pitchFamily="34" charset="0"/>
          <a:cs typeface="Segoe UI"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2934086166687131E-2"/>
          <c:y val="2.4319261979617209E-2"/>
          <c:w val="0.940119760479042"/>
          <c:h val="0.940119760479042"/>
        </c:manualLayout>
      </c:layout>
      <c:barChart>
        <c:barDir val="bar"/>
        <c:grouping val="clustered"/>
        <c:varyColors val="0"/>
        <c:ser>
          <c:idx val="6"/>
          <c:order val="0"/>
          <c:tx>
            <c:strRef>
              <c:f>Sheet1!$B$1</c:f>
              <c:strCache>
                <c:ptCount val="1"/>
              </c:strCache>
            </c:strRef>
          </c:tx>
          <c:spPr>
            <a:solidFill>
              <a:schemeClr val="accent3"/>
            </a:solidFill>
            <a:ln w="27066">
              <a:noFill/>
            </a:ln>
          </c:spPr>
          <c:invertIfNegative val="0"/>
          <c:dPt>
            <c:idx val="9"/>
            <c:invertIfNegative val="0"/>
            <c:bubble3D val="0"/>
            <c:extLst>
              <c:ext xmlns:c16="http://schemas.microsoft.com/office/drawing/2014/chart" uri="{C3380CC4-5D6E-409C-BE32-E72D297353CC}">
                <c16:uniqueId val="{00000000-2FBB-4CDA-97F9-7447A836E3AF}"/>
              </c:ext>
            </c:extLst>
          </c:dPt>
          <c:dPt>
            <c:idx val="10"/>
            <c:invertIfNegative val="0"/>
            <c:bubble3D val="0"/>
            <c:extLst>
              <c:ext xmlns:c16="http://schemas.microsoft.com/office/drawing/2014/chart" uri="{C3380CC4-5D6E-409C-BE32-E72D297353CC}">
                <c16:uniqueId val="{00000001-2FBB-4CDA-97F9-7447A836E3AF}"/>
              </c:ext>
            </c:extLst>
          </c:dPt>
          <c:dLbls>
            <c:spPr>
              <a:noFill/>
              <a:ln>
                <a:noFill/>
              </a:ln>
              <a:effectLst/>
            </c:spPr>
            <c:txPr>
              <a:bodyPr/>
              <a:lstStyle/>
              <a:p>
                <a:pPr>
                  <a:defRPr sz="1200">
                    <a:solidFill>
                      <a:schemeClr val="bg1">
                        <a:lumMod val="50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0% or negative</c:v>
                </c:pt>
                <c:pt idx="1">
                  <c:v>1-2%</c:v>
                </c:pt>
                <c:pt idx="2">
                  <c:v>3-4%</c:v>
                </c:pt>
                <c:pt idx="3">
                  <c:v>5%</c:v>
                </c:pt>
                <c:pt idx="4">
                  <c:v>6%</c:v>
                </c:pt>
                <c:pt idx="5">
                  <c:v>7%</c:v>
                </c:pt>
                <c:pt idx="6">
                  <c:v>8%</c:v>
                </c:pt>
                <c:pt idx="7">
                  <c:v>9%</c:v>
                </c:pt>
                <c:pt idx="8">
                  <c:v>10+%</c:v>
                </c:pt>
                <c:pt idx="9">
                  <c:v>Don’t know</c:v>
                </c:pt>
                <c:pt idx="10">
                  <c:v>Unsure how to calculate</c:v>
                </c:pt>
              </c:strCache>
            </c:strRef>
          </c:cat>
          <c:val>
            <c:numRef>
              <c:f>Sheet1!$B$2:$B$12</c:f>
              <c:numCache>
                <c:formatCode>0</c:formatCode>
                <c:ptCount val="11"/>
                <c:pt idx="0">
                  <c:v>3.7</c:v>
                </c:pt>
                <c:pt idx="1">
                  <c:v>5.6</c:v>
                </c:pt>
                <c:pt idx="2">
                  <c:v>22</c:v>
                </c:pt>
                <c:pt idx="3">
                  <c:v>14.6</c:v>
                </c:pt>
                <c:pt idx="4">
                  <c:v>9</c:v>
                </c:pt>
                <c:pt idx="5">
                  <c:v>5.6</c:v>
                </c:pt>
                <c:pt idx="6">
                  <c:v>3</c:v>
                </c:pt>
                <c:pt idx="7">
                  <c:v>1.8</c:v>
                </c:pt>
                <c:pt idx="8">
                  <c:v>7.9</c:v>
                </c:pt>
                <c:pt idx="9">
                  <c:v>17</c:v>
                </c:pt>
                <c:pt idx="10">
                  <c:v>8</c:v>
                </c:pt>
              </c:numCache>
            </c:numRef>
          </c:val>
          <c:extLst>
            <c:ext xmlns:c16="http://schemas.microsoft.com/office/drawing/2014/chart" uri="{C3380CC4-5D6E-409C-BE32-E72D297353CC}">
              <c16:uniqueId val="{00000002-2FBB-4CDA-97F9-7447A836E3AF}"/>
            </c:ext>
          </c:extLst>
        </c:ser>
        <c:dLbls>
          <c:showLegendKey val="0"/>
          <c:showVal val="0"/>
          <c:showCatName val="0"/>
          <c:showSerName val="0"/>
          <c:showPercent val="0"/>
          <c:showBubbleSize val="0"/>
        </c:dLbls>
        <c:gapWidth val="40"/>
        <c:axId val="719939184"/>
        <c:axId val="719941144"/>
      </c:barChart>
      <c:catAx>
        <c:axId val="719939184"/>
        <c:scaling>
          <c:orientation val="maxMin"/>
        </c:scaling>
        <c:delete val="1"/>
        <c:axPos val="l"/>
        <c:numFmt formatCode="General" sourceLinked="1"/>
        <c:majorTickMark val="out"/>
        <c:minorTickMark val="none"/>
        <c:tickLblPos val="nextTo"/>
        <c:crossAx val="719941144"/>
        <c:crosses val="autoZero"/>
        <c:auto val="1"/>
        <c:lblAlgn val="ctr"/>
        <c:lblOffset val="100"/>
        <c:noMultiLvlLbl val="0"/>
      </c:catAx>
      <c:valAx>
        <c:axId val="719941144"/>
        <c:scaling>
          <c:orientation val="minMax"/>
          <c:min val="0"/>
        </c:scaling>
        <c:delete val="1"/>
        <c:axPos val="t"/>
        <c:numFmt formatCode="0" sourceLinked="1"/>
        <c:majorTickMark val="out"/>
        <c:minorTickMark val="none"/>
        <c:tickLblPos val="nextTo"/>
        <c:crossAx val="719939184"/>
        <c:crosses val="autoZero"/>
        <c:crossBetween val="between"/>
        <c:majorUnit val="20"/>
        <c:minorUnit val="20"/>
      </c:valAx>
      <c:spPr>
        <a:noFill/>
        <a:ln w="25369">
          <a:noFill/>
        </a:ln>
      </c:spPr>
    </c:plotArea>
    <c:plotVisOnly val="1"/>
    <c:dispBlanksAs val="gap"/>
    <c:showDLblsOverMax val="0"/>
  </c:chart>
  <c:spPr>
    <a:noFill/>
    <a:ln>
      <a:noFill/>
    </a:ln>
  </c:spPr>
  <c:txPr>
    <a:bodyPr/>
    <a:lstStyle/>
    <a:p>
      <a:pPr>
        <a:defRPr sz="1411"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63735696059797E-2"/>
          <c:y val="2.31499639380808E-2"/>
          <c:w val="0.95143622047244103"/>
          <c:h val="0.95026178010471196"/>
        </c:manualLayout>
      </c:layout>
      <c:barChart>
        <c:barDir val="bar"/>
        <c:grouping val="clustered"/>
        <c:varyColors val="0"/>
        <c:ser>
          <c:idx val="4"/>
          <c:order val="0"/>
          <c:spPr>
            <a:solidFill>
              <a:schemeClr val="accent3"/>
            </a:solidFill>
            <a:ln w="28404">
              <a:noFill/>
            </a:ln>
          </c:spPr>
          <c:invertIfNegative val="0"/>
          <c:dLbls>
            <c:spPr>
              <a:noFill/>
              <a:ln>
                <a:noFill/>
              </a:ln>
              <a:effectLst/>
            </c:spPr>
            <c:txPr>
              <a:bodyPr/>
              <a:lstStyle/>
              <a:p>
                <a:pPr>
                  <a:defRPr sz="1200">
                    <a:solidFill>
                      <a:schemeClr val="bg1">
                        <a:lumMod val="50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 Retired</c:v>
                </c:pt>
                <c:pt idx="1">
                  <c:v> Older singles</c:v>
                </c:pt>
                <c:pt idx="2">
                  <c:v> Universal Credit claimants</c:v>
                </c:pt>
                <c:pt idx="3">
                  <c:v> LHA</c:v>
                </c:pt>
                <c:pt idx="4">
                  <c:v> Blue collar / manual workers</c:v>
                </c:pt>
                <c:pt idx="5">
                  <c:v> Other benefit claimants</c:v>
                </c:pt>
                <c:pt idx="6">
                  <c:v> Older couples</c:v>
                </c:pt>
                <c:pt idx="7">
                  <c:v> Migrant workers</c:v>
                </c:pt>
                <c:pt idx="8">
                  <c:v> Students</c:v>
                </c:pt>
                <c:pt idx="9">
                  <c:v> White collar professionals</c:v>
                </c:pt>
                <c:pt idx="10">
                  <c:v> Families with children</c:v>
                </c:pt>
                <c:pt idx="11">
                  <c:v> Young couples</c:v>
                </c:pt>
                <c:pt idx="12">
                  <c:v> Young singles</c:v>
                </c:pt>
              </c:strCache>
            </c:strRef>
          </c:cat>
          <c:val>
            <c:numRef>
              <c:f>Sheet1!$B$2:$B$14</c:f>
              <c:numCache>
                <c:formatCode>0.0</c:formatCode>
                <c:ptCount val="13"/>
                <c:pt idx="0">
                  <c:v>5.67</c:v>
                </c:pt>
                <c:pt idx="1">
                  <c:v>5.57</c:v>
                </c:pt>
                <c:pt idx="2">
                  <c:v>5.56</c:v>
                </c:pt>
                <c:pt idx="3">
                  <c:v>5.53</c:v>
                </c:pt>
                <c:pt idx="4">
                  <c:v>5.52</c:v>
                </c:pt>
                <c:pt idx="5">
                  <c:v>5.42</c:v>
                </c:pt>
                <c:pt idx="6">
                  <c:v>5.41</c:v>
                </c:pt>
                <c:pt idx="7">
                  <c:v>5.38</c:v>
                </c:pt>
                <c:pt idx="8">
                  <c:v>5.34</c:v>
                </c:pt>
                <c:pt idx="9">
                  <c:v>5.3</c:v>
                </c:pt>
                <c:pt idx="10">
                  <c:v>5.15</c:v>
                </c:pt>
                <c:pt idx="11">
                  <c:v>5.07</c:v>
                </c:pt>
                <c:pt idx="12">
                  <c:v>5.05</c:v>
                </c:pt>
              </c:numCache>
            </c:numRef>
          </c:val>
          <c:extLst>
            <c:ext xmlns:c16="http://schemas.microsoft.com/office/drawing/2014/chart" uri="{C3380CC4-5D6E-409C-BE32-E72D297353CC}">
              <c16:uniqueId val="{00000000-ECAA-034E-BFB0-6E0E7A83095D}"/>
            </c:ext>
          </c:extLst>
        </c:ser>
        <c:dLbls>
          <c:showLegendKey val="0"/>
          <c:showVal val="0"/>
          <c:showCatName val="0"/>
          <c:showSerName val="0"/>
          <c:showPercent val="0"/>
          <c:showBubbleSize val="0"/>
        </c:dLbls>
        <c:gapWidth val="40"/>
        <c:axId val="722940552"/>
        <c:axId val="722942120"/>
      </c:barChart>
      <c:catAx>
        <c:axId val="722940552"/>
        <c:scaling>
          <c:orientation val="maxMin"/>
        </c:scaling>
        <c:delete val="0"/>
        <c:axPos val="r"/>
        <c:numFmt formatCode="General" sourceLinked="1"/>
        <c:majorTickMark val="out"/>
        <c:minorTickMark val="none"/>
        <c:tickLblPos val="nextTo"/>
        <c:spPr>
          <a:ln>
            <a:noFill/>
          </a:ln>
        </c:spPr>
        <c:txPr>
          <a:bodyPr/>
          <a:lstStyle/>
          <a:p>
            <a:pPr>
              <a:defRPr sz="1200" b="0">
                <a:solidFill>
                  <a:schemeClr val="bg1">
                    <a:lumMod val="50000"/>
                  </a:schemeClr>
                </a:solidFill>
                <a:latin typeface="Segoe UI" panose="020B0502040204020203" pitchFamily="34" charset="0"/>
                <a:cs typeface="Segoe UI" panose="020B0502040204020203" pitchFamily="34" charset="0"/>
              </a:defRPr>
            </a:pPr>
            <a:endParaRPr lang="en-US"/>
          </a:p>
        </c:txPr>
        <c:crossAx val="722942120"/>
        <c:crosses val="autoZero"/>
        <c:auto val="1"/>
        <c:lblAlgn val="ctr"/>
        <c:lblOffset val="100"/>
        <c:noMultiLvlLbl val="0"/>
      </c:catAx>
      <c:valAx>
        <c:axId val="722942120"/>
        <c:scaling>
          <c:orientation val="maxMin"/>
          <c:max val="8"/>
          <c:min val="3"/>
        </c:scaling>
        <c:delete val="1"/>
        <c:axPos val="t"/>
        <c:numFmt formatCode="0.0" sourceLinked="1"/>
        <c:majorTickMark val="out"/>
        <c:minorTickMark val="none"/>
        <c:tickLblPos val="nextTo"/>
        <c:crossAx val="722940552"/>
        <c:crosses val="autoZero"/>
        <c:crossBetween val="between"/>
        <c:majorUnit val="45"/>
        <c:minorUnit val="45"/>
      </c:valAx>
      <c:spPr>
        <a:noFill/>
        <a:ln w="25380">
          <a:noFill/>
        </a:ln>
      </c:spPr>
    </c:plotArea>
    <c:plotVisOnly val="1"/>
    <c:dispBlanksAs val="gap"/>
    <c:showDLblsOverMax val="0"/>
  </c:chart>
  <c:spPr>
    <a:noFill/>
    <a:ln>
      <a:noFill/>
    </a:ln>
  </c:spPr>
  <c:txPr>
    <a:bodyPr/>
    <a:lstStyle/>
    <a:p>
      <a:pPr>
        <a:defRPr sz="1248"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352813956981603"/>
          <c:y val="2.6178010471204199E-2"/>
          <c:w val="0.60647161737204602"/>
          <c:h val="0.95026178010471196"/>
        </c:manualLayout>
      </c:layout>
      <c:barChart>
        <c:barDir val="bar"/>
        <c:grouping val="clustered"/>
        <c:varyColors val="0"/>
        <c:ser>
          <c:idx val="4"/>
          <c:order val="0"/>
          <c:spPr>
            <a:solidFill>
              <a:schemeClr val="accent3"/>
            </a:solidFill>
            <a:ln w="26063">
              <a:noFill/>
            </a:ln>
          </c:spPr>
          <c:invertIfNegative val="0"/>
          <c:dLbls>
            <c:spPr>
              <a:noFill/>
              <a:ln>
                <a:noFill/>
              </a:ln>
              <a:effectLst/>
            </c:spPr>
            <c:txPr>
              <a:bodyPr wrap="square" lIns="38100" tIns="19050" rIns="38100" bIns="19050" anchor="ctr">
                <a:spAutoFit/>
              </a:bodyPr>
              <a:lstStyle/>
              <a:p>
                <a:pPr>
                  <a:defRPr sz="1200">
                    <a:solidFill>
                      <a:srgbClr val="707070"/>
                    </a:solidFill>
                    <a:latin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HMO</c:v>
                </c:pt>
                <c:pt idx="1">
                  <c:v>Flats - multi unit block</c:v>
                </c:pt>
                <c:pt idx="2">
                  <c:v>Bungalow</c:v>
                </c:pt>
                <c:pt idx="3">
                  <c:v>Semi-detached house</c:v>
                </c:pt>
                <c:pt idx="4">
                  <c:v>Flats - individual units</c:v>
                </c:pt>
                <c:pt idx="5">
                  <c:v>Detached house</c:v>
                </c:pt>
                <c:pt idx="6">
                  <c:v>Terraced house</c:v>
                </c:pt>
              </c:strCache>
            </c:strRef>
          </c:cat>
          <c:val>
            <c:numRef>
              <c:f>Sheet1!$B$2:$B$8</c:f>
              <c:numCache>
                <c:formatCode>0.0</c:formatCode>
                <c:ptCount val="7"/>
                <c:pt idx="0">
                  <c:v>6.04</c:v>
                </c:pt>
                <c:pt idx="1">
                  <c:v>6.02</c:v>
                </c:pt>
                <c:pt idx="2">
                  <c:v>5.57</c:v>
                </c:pt>
                <c:pt idx="3">
                  <c:v>5.52</c:v>
                </c:pt>
                <c:pt idx="4">
                  <c:v>5.34</c:v>
                </c:pt>
                <c:pt idx="5">
                  <c:v>5.31</c:v>
                </c:pt>
                <c:pt idx="6">
                  <c:v>5.27</c:v>
                </c:pt>
              </c:numCache>
            </c:numRef>
          </c:val>
          <c:extLst>
            <c:ext xmlns:c16="http://schemas.microsoft.com/office/drawing/2014/chart" uri="{C3380CC4-5D6E-409C-BE32-E72D297353CC}">
              <c16:uniqueId val="{00000004-1F90-9F47-BA87-39DE627EAA26}"/>
            </c:ext>
          </c:extLst>
        </c:ser>
        <c:dLbls>
          <c:dLblPos val="outEnd"/>
          <c:showLegendKey val="0"/>
          <c:showVal val="1"/>
          <c:showCatName val="0"/>
          <c:showSerName val="0"/>
          <c:showPercent val="0"/>
          <c:showBubbleSize val="0"/>
        </c:dLbls>
        <c:gapWidth val="36"/>
        <c:axId val="723038168"/>
        <c:axId val="723040520"/>
      </c:barChart>
      <c:catAx>
        <c:axId val="723038168"/>
        <c:scaling>
          <c:orientation val="maxMin"/>
        </c:scaling>
        <c:delete val="0"/>
        <c:axPos val="l"/>
        <c:numFmt formatCode="General" sourceLinked="0"/>
        <c:majorTickMark val="out"/>
        <c:minorTickMark val="none"/>
        <c:tickLblPos val="nextTo"/>
        <c:spPr>
          <a:ln>
            <a:noFill/>
          </a:ln>
        </c:spPr>
        <c:txPr>
          <a:bodyPr/>
          <a:lstStyle/>
          <a:p>
            <a:pPr>
              <a:defRPr sz="1200" b="0">
                <a:solidFill>
                  <a:schemeClr val="bg1">
                    <a:lumMod val="50000"/>
                  </a:schemeClr>
                </a:solidFill>
                <a:latin typeface="Segoe UI" panose="020B0502040204020203" pitchFamily="34" charset="0"/>
                <a:cs typeface="Segoe UI" panose="020B0502040204020203" pitchFamily="34" charset="0"/>
              </a:defRPr>
            </a:pPr>
            <a:endParaRPr lang="en-US"/>
          </a:p>
        </c:txPr>
        <c:crossAx val="723040520"/>
        <c:crosses val="autoZero"/>
        <c:auto val="1"/>
        <c:lblAlgn val="ctr"/>
        <c:lblOffset val="100"/>
        <c:noMultiLvlLbl val="0"/>
      </c:catAx>
      <c:valAx>
        <c:axId val="723040520"/>
        <c:scaling>
          <c:orientation val="minMax"/>
          <c:max val="8"/>
          <c:min val="4"/>
        </c:scaling>
        <c:delete val="1"/>
        <c:axPos val="t"/>
        <c:numFmt formatCode="0.0" sourceLinked="1"/>
        <c:majorTickMark val="out"/>
        <c:minorTickMark val="none"/>
        <c:tickLblPos val="nextTo"/>
        <c:crossAx val="723038168"/>
        <c:crosses val="autoZero"/>
        <c:crossBetween val="between"/>
        <c:majorUnit val="45"/>
        <c:minorUnit val="45"/>
      </c:valAx>
      <c:spPr>
        <a:noFill/>
        <a:ln w="25380">
          <a:noFill/>
        </a:ln>
      </c:spPr>
    </c:plotArea>
    <c:plotVisOnly val="1"/>
    <c:dispBlanksAs val="gap"/>
    <c:showDLblsOverMax val="0"/>
  </c:chart>
  <c:spPr>
    <a:noFill/>
    <a:ln>
      <a:noFill/>
    </a:ln>
  </c:spPr>
  <c:txPr>
    <a:bodyPr/>
    <a:lstStyle/>
    <a:p>
      <a:pPr>
        <a:defRPr sz="1145"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53851578975904E-3"/>
          <c:y val="3.2836847907587903E-2"/>
          <c:w val="0.988225937555267"/>
          <c:h val="0.87814887231720595"/>
        </c:manualLayout>
      </c:layout>
      <c:lineChart>
        <c:grouping val="standard"/>
        <c:varyColors val="0"/>
        <c:ser>
          <c:idx val="0"/>
          <c:order val="0"/>
          <c:tx>
            <c:strRef>
              <c:f>Sheet1!$A$2</c:f>
              <c:strCache>
                <c:ptCount val="1"/>
                <c:pt idx="0">
                  <c:v>Overall rental yield</c:v>
                </c:pt>
              </c:strCache>
            </c:strRef>
          </c:tx>
          <c:spPr>
            <a:ln w="38100">
              <a:solidFill>
                <a:schemeClr val="accent3"/>
              </a:solidFill>
            </a:ln>
          </c:spPr>
          <c:marker>
            <c:symbol val="none"/>
          </c:marker>
          <c:dLbls>
            <c:numFmt formatCode="#,##0.0" sourceLinked="0"/>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a:solidFill>
                  <a:schemeClr val="accent4"/>
                </a:solidFill>
                <a:prstDash val="dash"/>
              </a:ln>
            </c:spPr>
            <c:trendlineType val="linear"/>
            <c:dispRSqr val="0"/>
            <c:dispEq val="0"/>
          </c:trendline>
          <c:cat>
            <c:strRef>
              <c:f>Sheet1!$K$1:$BB$1</c:f>
              <c:strCache>
                <c:ptCount val="44"/>
                <c:pt idx="0">
                  <c:v>Q3 12</c:v>
                </c:pt>
                <c:pt idx="1">
                  <c:v>Q4 12</c:v>
                </c:pt>
                <c:pt idx="2">
                  <c:v>Q1 13</c:v>
                </c:pt>
                <c:pt idx="3">
                  <c:v>Q2 13</c:v>
                </c:pt>
                <c:pt idx="4">
                  <c:v>Q3 13</c:v>
                </c:pt>
                <c:pt idx="5">
                  <c:v>Q4 13</c:v>
                </c:pt>
                <c:pt idx="6">
                  <c:v>Q1 14</c:v>
                </c:pt>
                <c:pt idx="7">
                  <c:v>Q2 14</c:v>
                </c:pt>
                <c:pt idx="8">
                  <c:v>Q3 14</c:v>
                </c:pt>
                <c:pt idx="9">
                  <c:v>Q4 14</c:v>
                </c:pt>
                <c:pt idx="10">
                  <c:v>Q1 15</c:v>
                </c:pt>
                <c:pt idx="11">
                  <c:v>Q2 15</c:v>
                </c:pt>
                <c:pt idx="12">
                  <c:v>Q3 15</c:v>
                </c:pt>
                <c:pt idx="13">
                  <c:v>Q4 15</c:v>
                </c:pt>
                <c:pt idx="14">
                  <c:v>Q1 16</c:v>
                </c:pt>
                <c:pt idx="15">
                  <c:v>Q2 16</c:v>
                </c:pt>
                <c:pt idx="16">
                  <c:v>Q3 16</c:v>
                </c:pt>
                <c:pt idx="17">
                  <c:v>Q4 16</c:v>
                </c:pt>
                <c:pt idx="18">
                  <c:v>Q1 17</c:v>
                </c:pt>
                <c:pt idx="19">
                  <c:v>Q2 17</c:v>
                </c:pt>
                <c:pt idx="20">
                  <c:v>Q3 17</c:v>
                </c:pt>
                <c:pt idx="21">
                  <c:v>Q4 17</c:v>
                </c:pt>
                <c:pt idx="22">
                  <c:v>Q1 18</c:v>
                </c:pt>
                <c:pt idx="23">
                  <c:v>Q2 18</c:v>
                </c:pt>
                <c:pt idx="24">
                  <c:v>Q3 18</c:v>
                </c:pt>
                <c:pt idx="25">
                  <c:v>Q4 18</c:v>
                </c:pt>
                <c:pt idx="26">
                  <c:v>Q1 19</c:v>
                </c:pt>
                <c:pt idx="27">
                  <c:v>Q2 19</c:v>
                </c:pt>
                <c:pt idx="28">
                  <c:v>Q3 19</c:v>
                </c:pt>
                <c:pt idx="29">
                  <c:v>Q4 19</c:v>
                </c:pt>
                <c:pt idx="30">
                  <c:v>Q1 20</c:v>
                </c:pt>
                <c:pt idx="31">
                  <c:v>Q2 20</c:v>
                </c:pt>
                <c:pt idx="32">
                  <c:v>Q3 20</c:v>
                </c:pt>
                <c:pt idx="33">
                  <c:v>Q4 20</c:v>
                </c:pt>
                <c:pt idx="34">
                  <c:v>Q1 21</c:v>
                </c:pt>
                <c:pt idx="35">
                  <c:v>Q2 21</c:v>
                </c:pt>
                <c:pt idx="36">
                  <c:v>Q3 21</c:v>
                </c:pt>
                <c:pt idx="37">
                  <c:v>Q4 21</c:v>
                </c:pt>
                <c:pt idx="38">
                  <c:v>Q1 22</c:v>
                </c:pt>
                <c:pt idx="39">
                  <c:v>Q2 22</c:v>
                </c:pt>
                <c:pt idx="40">
                  <c:v>Q3 22</c:v>
                </c:pt>
                <c:pt idx="41">
                  <c:v>Q4 22</c:v>
                </c:pt>
                <c:pt idx="42">
                  <c:v>Q1 23</c:v>
                </c:pt>
                <c:pt idx="43">
                  <c:v>Q2 23</c:v>
                </c:pt>
              </c:strCache>
            </c:strRef>
          </c:cat>
          <c:val>
            <c:numRef>
              <c:f>Sheet1!$K$2:$BB$2</c:f>
              <c:numCache>
                <c:formatCode>General</c:formatCode>
                <c:ptCount val="44"/>
                <c:pt idx="0">
                  <c:v>6.7</c:v>
                </c:pt>
                <c:pt idx="1">
                  <c:v>6.2</c:v>
                </c:pt>
                <c:pt idx="2">
                  <c:v>6.1</c:v>
                </c:pt>
                <c:pt idx="3">
                  <c:v>6.1</c:v>
                </c:pt>
                <c:pt idx="4">
                  <c:v>6</c:v>
                </c:pt>
                <c:pt idx="5">
                  <c:v>6</c:v>
                </c:pt>
                <c:pt idx="6">
                  <c:v>6.2</c:v>
                </c:pt>
                <c:pt idx="7">
                  <c:v>6.2</c:v>
                </c:pt>
                <c:pt idx="8">
                  <c:v>5.8</c:v>
                </c:pt>
                <c:pt idx="9">
                  <c:v>6.3</c:v>
                </c:pt>
                <c:pt idx="10">
                  <c:v>5.7</c:v>
                </c:pt>
                <c:pt idx="11">
                  <c:v>5.9</c:v>
                </c:pt>
                <c:pt idx="12">
                  <c:v>5.6</c:v>
                </c:pt>
                <c:pt idx="13">
                  <c:v>5.6</c:v>
                </c:pt>
                <c:pt idx="14">
                  <c:v>5.7</c:v>
                </c:pt>
                <c:pt idx="15">
                  <c:v>5.8</c:v>
                </c:pt>
                <c:pt idx="16">
                  <c:v>5.8</c:v>
                </c:pt>
                <c:pt idx="17">
                  <c:v>5.8</c:v>
                </c:pt>
                <c:pt idx="18">
                  <c:v>5.8</c:v>
                </c:pt>
                <c:pt idx="19">
                  <c:v>6</c:v>
                </c:pt>
                <c:pt idx="20">
                  <c:v>5.8</c:v>
                </c:pt>
                <c:pt idx="21">
                  <c:v>5.9</c:v>
                </c:pt>
                <c:pt idx="22">
                  <c:v>5.8</c:v>
                </c:pt>
                <c:pt idx="23">
                  <c:v>6.2</c:v>
                </c:pt>
                <c:pt idx="24">
                  <c:v>5.9</c:v>
                </c:pt>
                <c:pt idx="25">
                  <c:v>5.6</c:v>
                </c:pt>
                <c:pt idx="26">
                  <c:v>5.8</c:v>
                </c:pt>
                <c:pt idx="27">
                  <c:v>5.5</c:v>
                </c:pt>
                <c:pt idx="28">
                  <c:v>5.6</c:v>
                </c:pt>
                <c:pt idx="29">
                  <c:v>5.4</c:v>
                </c:pt>
                <c:pt idx="30">
                  <c:v>5.3</c:v>
                </c:pt>
                <c:pt idx="31">
                  <c:v>5.8</c:v>
                </c:pt>
                <c:pt idx="32">
                  <c:v>5.7</c:v>
                </c:pt>
                <c:pt idx="33">
                  <c:v>5.8</c:v>
                </c:pt>
                <c:pt idx="34">
                  <c:v>6</c:v>
                </c:pt>
                <c:pt idx="35">
                  <c:v>5.8</c:v>
                </c:pt>
                <c:pt idx="36">
                  <c:v>5.9</c:v>
                </c:pt>
                <c:pt idx="37">
                  <c:v>6</c:v>
                </c:pt>
                <c:pt idx="38">
                  <c:v>5.5</c:v>
                </c:pt>
                <c:pt idx="39">
                  <c:v>5.7</c:v>
                </c:pt>
                <c:pt idx="40">
                  <c:v>5.8</c:v>
                </c:pt>
                <c:pt idx="41">
                  <c:v>5.7</c:v>
                </c:pt>
                <c:pt idx="42">
                  <c:v>5.2</c:v>
                </c:pt>
                <c:pt idx="43">
                  <c:v>5.2</c:v>
                </c:pt>
              </c:numCache>
            </c:numRef>
          </c:val>
          <c:smooth val="1"/>
          <c:extLst>
            <c:ext xmlns:c16="http://schemas.microsoft.com/office/drawing/2014/chart" uri="{C3380CC4-5D6E-409C-BE32-E72D297353CC}">
              <c16:uniqueId val="{00000000-606C-9749-960A-C6ECE17FB263}"/>
            </c:ext>
          </c:extLst>
        </c:ser>
        <c:dLbls>
          <c:showLegendKey val="0"/>
          <c:showVal val="0"/>
          <c:showCatName val="0"/>
          <c:showSerName val="0"/>
          <c:showPercent val="0"/>
          <c:showBubbleSize val="0"/>
        </c:dLbls>
        <c:smooth val="0"/>
        <c:axId val="723043264"/>
        <c:axId val="723042480"/>
      </c:lineChart>
      <c:catAx>
        <c:axId val="723043264"/>
        <c:scaling>
          <c:orientation val="minMax"/>
        </c:scaling>
        <c:delete val="0"/>
        <c:axPos val="b"/>
        <c:numFmt formatCode="General" sourceLinked="0"/>
        <c:majorTickMark val="out"/>
        <c:minorTickMark val="none"/>
        <c:tickLblPos val="nextTo"/>
        <c:txPr>
          <a:bodyPr/>
          <a:lstStyle/>
          <a:p>
            <a:pPr>
              <a:defRPr b="1">
                <a:solidFill>
                  <a:schemeClr val="bg1">
                    <a:lumMod val="50000"/>
                  </a:schemeClr>
                </a:solidFill>
              </a:defRPr>
            </a:pPr>
            <a:endParaRPr lang="en-US"/>
          </a:p>
        </c:txPr>
        <c:crossAx val="723042480"/>
        <c:crosses val="autoZero"/>
        <c:auto val="1"/>
        <c:lblAlgn val="ctr"/>
        <c:lblOffset val="100"/>
        <c:noMultiLvlLbl val="0"/>
      </c:catAx>
      <c:valAx>
        <c:axId val="723042480"/>
        <c:scaling>
          <c:orientation val="minMax"/>
          <c:max val="12"/>
          <c:min val="0"/>
        </c:scaling>
        <c:delete val="1"/>
        <c:axPos val="l"/>
        <c:numFmt formatCode="General" sourceLinked="1"/>
        <c:majorTickMark val="out"/>
        <c:minorTickMark val="none"/>
        <c:tickLblPos val="nextTo"/>
        <c:crossAx val="723043264"/>
        <c:crosses val="autoZero"/>
        <c:crossBetween val="between"/>
      </c:valAx>
    </c:plotArea>
    <c:plotVisOnly val="1"/>
    <c:dispBlanksAs val="gap"/>
    <c:showDLblsOverMax val="0"/>
  </c:chart>
  <c:txPr>
    <a:bodyPr/>
    <a:lstStyle/>
    <a:p>
      <a:pPr>
        <a:defRPr sz="1050">
          <a:solidFill>
            <a:schemeClr val="tx1">
              <a:lumMod val="75000"/>
              <a:lumOff val="25000"/>
            </a:schemeClr>
          </a:solidFill>
          <a:latin typeface="Segoe UI" pitchFamily="34" charset="0"/>
          <a:ea typeface="Segoe UI" pitchFamily="34" charset="0"/>
          <a:cs typeface="Segoe UI"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3466363181644E-3"/>
          <c:y val="0.21195574237618886"/>
          <c:w val="0.98806492804209001"/>
          <c:h val="0.70640451422438999"/>
        </c:manualLayout>
      </c:layout>
      <c:lineChart>
        <c:grouping val="standard"/>
        <c:varyColors val="0"/>
        <c:ser>
          <c:idx val="2"/>
          <c:order val="0"/>
          <c:tx>
            <c:strRef>
              <c:f>Sheet1!$A$2</c:f>
              <c:strCache>
                <c:ptCount val="1"/>
              </c:strCache>
            </c:strRef>
          </c:tx>
          <c:spPr>
            <a:ln w="39753">
              <a:solidFill>
                <a:schemeClr val="accent4"/>
              </a:solidFill>
              <a:prstDash val="solid"/>
            </a:ln>
          </c:spPr>
          <c:marker>
            <c:symbol val="none"/>
          </c:marker>
          <c:cat>
            <c:strRef>
              <c:f>Sheet1!$I$1:$Z$1</c:f>
              <c:strCache>
                <c:ptCount val="18"/>
                <c:pt idx="0">
                  <c:v>Q1 19</c:v>
                </c:pt>
                <c:pt idx="1">
                  <c:v>Q2 19</c:v>
                </c:pt>
                <c:pt idx="2">
                  <c:v>Q3 19</c:v>
                </c:pt>
                <c:pt idx="3">
                  <c:v>Q4 19</c:v>
                </c:pt>
                <c:pt idx="4">
                  <c:v>Q1 20</c:v>
                </c:pt>
                <c:pt idx="5">
                  <c:v>Q2 20 </c:v>
                </c:pt>
                <c:pt idx="6">
                  <c:v>Q3 20 </c:v>
                </c:pt>
                <c:pt idx="7">
                  <c:v>Q4 20</c:v>
                </c:pt>
                <c:pt idx="8">
                  <c:v>Q1 21</c:v>
                </c:pt>
                <c:pt idx="9">
                  <c:v>Q2 21</c:v>
                </c:pt>
                <c:pt idx="10">
                  <c:v>Q3 21</c:v>
                </c:pt>
                <c:pt idx="11">
                  <c:v>Q4 21</c:v>
                </c:pt>
                <c:pt idx="12">
                  <c:v>Q1 22</c:v>
                </c:pt>
                <c:pt idx="13">
                  <c:v>Q2 22</c:v>
                </c:pt>
                <c:pt idx="14">
                  <c:v>Q3 22</c:v>
                </c:pt>
                <c:pt idx="15">
                  <c:v>Q4 22</c:v>
                </c:pt>
                <c:pt idx="16">
                  <c:v>Q1 23</c:v>
                </c:pt>
                <c:pt idx="17">
                  <c:v>Q2 23</c:v>
                </c:pt>
              </c:strCache>
            </c:strRef>
          </c:cat>
          <c:val>
            <c:numRef>
              <c:f>Sheet1!$I$2:$Z$2</c:f>
              <c:numCache>
                <c:formatCode>General</c:formatCode>
                <c:ptCount val="18"/>
              </c:numCache>
            </c:numRef>
          </c:val>
          <c:smooth val="1"/>
          <c:extLst>
            <c:ext xmlns:c16="http://schemas.microsoft.com/office/drawing/2014/chart" uri="{C3380CC4-5D6E-409C-BE32-E72D297353CC}">
              <c16:uniqueId val="{00000000-5B2F-4739-A4CA-BB8A9D22FC64}"/>
            </c:ext>
          </c:extLst>
        </c:ser>
        <c:ser>
          <c:idx val="0"/>
          <c:order val="1"/>
          <c:tx>
            <c:strRef>
              <c:f>Sheet1!$A$3</c:f>
              <c:strCache>
                <c:ptCount val="1"/>
                <c:pt idx="0">
                  <c:v>Rental yield</c:v>
                </c:pt>
              </c:strCache>
            </c:strRef>
          </c:tx>
          <c:spPr>
            <a:ln>
              <a:solidFill>
                <a:schemeClr val="accent4"/>
              </a:solidFill>
            </a:ln>
          </c:spPr>
          <c:marker>
            <c:symbol val="none"/>
          </c:marker>
          <c:dLbls>
            <c:spPr>
              <a:noFill/>
              <a:ln>
                <a:noFill/>
              </a:ln>
              <a:effectLst/>
            </c:spPr>
            <c:txPr>
              <a:bodyPr wrap="square" lIns="38100" tIns="19050" rIns="38100" bIns="19050" anchor="ctr">
                <a:spAutoFit/>
              </a:bodyPr>
              <a:lstStyle/>
              <a:p>
                <a:pPr>
                  <a:defRPr sz="1100">
                    <a:solidFill>
                      <a:schemeClr val="accent4"/>
                    </a:solidFill>
                    <a:latin typeface="Segoe UI" panose="020B0502040204020203" pitchFamily="34" charset="0"/>
                    <a:cs typeface="Segoe UI" panose="020B050204020402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Sheet1!$I$1:$Z$1</c:f>
              <c:strCache>
                <c:ptCount val="18"/>
                <c:pt idx="0">
                  <c:v>Q1 19</c:v>
                </c:pt>
                <c:pt idx="1">
                  <c:v>Q2 19</c:v>
                </c:pt>
                <c:pt idx="2">
                  <c:v>Q3 19</c:v>
                </c:pt>
                <c:pt idx="3">
                  <c:v>Q4 19</c:v>
                </c:pt>
                <c:pt idx="4">
                  <c:v>Q1 20</c:v>
                </c:pt>
                <c:pt idx="5">
                  <c:v>Q2 20 </c:v>
                </c:pt>
                <c:pt idx="6">
                  <c:v>Q3 20 </c:v>
                </c:pt>
                <c:pt idx="7">
                  <c:v>Q4 20</c:v>
                </c:pt>
                <c:pt idx="8">
                  <c:v>Q1 21</c:v>
                </c:pt>
                <c:pt idx="9">
                  <c:v>Q2 21</c:v>
                </c:pt>
                <c:pt idx="10">
                  <c:v>Q3 21</c:v>
                </c:pt>
                <c:pt idx="11">
                  <c:v>Q4 21</c:v>
                </c:pt>
                <c:pt idx="12">
                  <c:v>Q1 22</c:v>
                </c:pt>
                <c:pt idx="13">
                  <c:v>Q2 22</c:v>
                </c:pt>
                <c:pt idx="14">
                  <c:v>Q3 22</c:v>
                </c:pt>
                <c:pt idx="15">
                  <c:v>Q4 22</c:v>
                </c:pt>
                <c:pt idx="16">
                  <c:v>Q1 23</c:v>
                </c:pt>
                <c:pt idx="17">
                  <c:v>Q2 23</c:v>
                </c:pt>
              </c:strCache>
            </c:strRef>
          </c:cat>
          <c:val>
            <c:numRef>
              <c:f>Sheet1!$I$3:$Z$3</c:f>
              <c:numCache>
                <c:formatCode>0</c:formatCode>
                <c:ptCount val="18"/>
                <c:pt idx="0">
                  <c:v>26.25</c:v>
                </c:pt>
                <c:pt idx="1">
                  <c:v>27.49</c:v>
                </c:pt>
                <c:pt idx="2">
                  <c:v>25.19</c:v>
                </c:pt>
                <c:pt idx="3">
                  <c:v>27.97</c:v>
                </c:pt>
                <c:pt idx="4">
                  <c:v>27.65</c:v>
                </c:pt>
                <c:pt idx="5">
                  <c:v>25.58</c:v>
                </c:pt>
                <c:pt idx="6">
                  <c:v>25.45</c:v>
                </c:pt>
                <c:pt idx="7">
                  <c:v>24.93</c:v>
                </c:pt>
                <c:pt idx="8">
                  <c:v>23.64</c:v>
                </c:pt>
                <c:pt idx="9">
                  <c:v>29.6</c:v>
                </c:pt>
                <c:pt idx="10">
                  <c:v>24</c:v>
                </c:pt>
                <c:pt idx="11">
                  <c:v>24</c:v>
                </c:pt>
                <c:pt idx="12">
                  <c:v>29.4</c:v>
                </c:pt>
                <c:pt idx="13">
                  <c:v>28</c:v>
                </c:pt>
                <c:pt idx="14">
                  <c:v>29</c:v>
                </c:pt>
                <c:pt idx="15">
                  <c:v>26</c:v>
                </c:pt>
                <c:pt idx="16">
                  <c:v>29</c:v>
                </c:pt>
                <c:pt idx="17">
                  <c:v>27</c:v>
                </c:pt>
              </c:numCache>
            </c:numRef>
          </c:val>
          <c:smooth val="1"/>
          <c:extLst>
            <c:ext xmlns:c16="http://schemas.microsoft.com/office/drawing/2014/chart" uri="{C3380CC4-5D6E-409C-BE32-E72D297353CC}">
              <c16:uniqueId val="{00000003-5B2F-4739-A4CA-BB8A9D22FC64}"/>
            </c:ext>
          </c:extLst>
        </c:ser>
        <c:ser>
          <c:idx val="1"/>
          <c:order val="2"/>
          <c:tx>
            <c:strRef>
              <c:f>Sheet1!$A$4</c:f>
              <c:strCache>
                <c:ptCount val="1"/>
              </c:strCache>
            </c:strRef>
          </c:tx>
          <c:spPr>
            <a:ln>
              <a:solidFill>
                <a:srgbClr val="002060"/>
              </a:solidFill>
            </a:ln>
          </c:spPr>
          <c:marker>
            <c:symbol val="none"/>
          </c:marker>
          <c:cat>
            <c:strRef>
              <c:f>Sheet1!$I$1:$Z$1</c:f>
              <c:strCache>
                <c:ptCount val="18"/>
                <c:pt idx="0">
                  <c:v>Q1 19</c:v>
                </c:pt>
                <c:pt idx="1">
                  <c:v>Q2 19</c:v>
                </c:pt>
                <c:pt idx="2">
                  <c:v>Q3 19</c:v>
                </c:pt>
                <c:pt idx="3">
                  <c:v>Q4 19</c:v>
                </c:pt>
                <c:pt idx="4">
                  <c:v>Q1 20</c:v>
                </c:pt>
                <c:pt idx="5">
                  <c:v>Q2 20 </c:v>
                </c:pt>
                <c:pt idx="6">
                  <c:v>Q3 20 </c:v>
                </c:pt>
                <c:pt idx="7">
                  <c:v>Q4 20</c:v>
                </c:pt>
                <c:pt idx="8">
                  <c:v>Q1 21</c:v>
                </c:pt>
                <c:pt idx="9">
                  <c:v>Q2 21</c:v>
                </c:pt>
                <c:pt idx="10">
                  <c:v>Q3 21</c:v>
                </c:pt>
                <c:pt idx="11">
                  <c:v>Q4 21</c:v>
                </c:pt>
                <c:pt idx="12">
                  <c:v>Q1 22</c:v>
                </c:pt>
                <c:pt idx="13">
                  <c:v>Q2 22</c:v>
                </c:pt>
                <c:pt idx="14">
                  <c:v>Q3 22</c:v>
                </c:pt>
                <c:pt idx="15">
                  <c:v>Q4 22</c:v>
                </c:pt>
                <c:pt idx="16">
                  <c:v>Q1 23</c:v>
                </c:pt>
                <c:pt idx="17">
                  <c:v>Q2 23</c:v>
                </c:pt>
              </c:strCache>
            </c:strRef>
          </c:cat>
          <c:val>
            <c:numRef>
              <c:f>Sheet1!$I$4:$Z$4</c:f>
              <c:numCache>
                <c:formatCode>General</c:formatCode>
                <c:ptCount val="18"/>
              </c:numCache>
            </c:numRef>
          </c:val>
          <c:smooth val="1"/>
          <c:extLst>
            <c:ext xmlns:c16="http://schemas.microsoft.com/office/drawing/2014/chart" uri="{C3380CC4-5D6E-409C-BE32-E72D297353CC}">
              <c16:uniqueId val="{00000004-5B2F-4739-A4CA-BB8A9D22FC64}"/>
            </c:ext>
          </c:extLst>
        </c:ser>
        <c:ser>
          <c:idx val="3"/>
          <c:order val="3"/>
          <c:tx>
            <c:strRef>
              <c:f>Sheet1!$A$5</c:f>
              <c:strCache>
                <c:ptCount val="1"/>
              </c:strCache>
            </c:strRef>
          </c:tx>
          <c:spPr>
            <a:ln>
              <a:solidFill>
                <a:schemeClr val="accent5"/>
              </a:solidFill>
            </a:ln>
          </c:spPr>
          <c:marker>
            <c:symbol val="none"/>
          </c:marker>
          <c:cat>
            <c:strRef>
              <c:f>Sheet1!$I$1:$Z$1</c:f>
              <c:strCache>
                <c:ptCount val="18"/>
                <c:pt idx="0">
                  <c:v>Q1 19</c:v>
                </c:pt>
                <c:pt idx="1">
                  <c:v>Q2 19</c:v>
                </c:pt>
                <c:pt idx="2">
                  <c:v>Q3 19</c:v>
                </c:pt>
                <c:pt idx="3">
                  <c:v>Q4 19</c:v>
                </c:pt>
                <c:pt idx="4">
                  <c:v>Q1 20</c:v>
                </c:pt>
                <c:pt idx="5">
                  <c:v>Q2 20 </c:v>
                </c:pt>
                <c:pt idx="6">
                  <c:v>Q3 20 </c:v>
                </c:pt>
                <c:pt idx="7">
                  <c:v>Q4 20</c:v>
                </c:pt>
                <c:pt idx="8">
                  <c:v>Q1 21</c:v>
                </c:pt>
                <c:pt idx="9">
                  <c:v>Q2 21</c:v>
                </c:pt>
                <c:pt idx="10">
                  <c:v>Q3 21</c:v>
                </c:pt>
                <c:pt idx="11">
                  <c:v>Q4 21</c:v>
                </c:pt>
                <c:pt idx="12">
                  <c:v>Q1 22</c:v>
                </c:pt>
                <c:pt idx="13">
                  <c:v>Q2 22</c:v>
                </c:pt>
                <c:pt idx="14">
                  <c:v>Q3 22</c:v>
                </c:pt>
                <c:pt idx="15">
                  <c:v>Q4 22</c:v>
                </c:pt>
                <c:pt idx="16">
                  <c:v>Q1 23</c:v>
                </c:pt>
                <c:pt idx="17">
                  <c:v>Q2 23</c:v>
                </c:pt>
              </c:strCache>
            </c:strRef>
          </c:cat>
          <c:val>
            <c:numRef>
              <c:f>Sheet1!$I$5:$Z$5</c:f>
              <c:numCache>
                <c:formatCode>General</c:formatCode>
                <c:ptCount val="18"/>
              </c:numCache>
            </c:numRef>
          </c:val>
          <c:smooth val="1"/>
          <c:extLst>
            <c:ext xmlns:c16="http://schemas.microsoft.com/office/drawing/2014/chart" uri="{C3380CC4-5D6E-409C-BE32-E72D297353CC}">
              <c16:uniqueId val="{00000005-5B2F-4739-A4CA-BB8A9D22FC64}"/>
            </c:ext>
          </c:extLst>
        </c:ser>
        <c:ser>
          <c:idx val="4"/>
          <c:order val="4"/>
          <c:tx>
            <c:strRef>
              <c:f>Sheet1!$A$6</c:f>
              <c:strCache>
                <c:ptCount val="1"/>
              </c:strCache>
            </c:strRef>
          </c:tx>
          <c:spPr>
            <a:ln>
              <a:solidFill>
                <a:srgbClr val="FFC000"/>
              </a:solidFill>
            </a:ln>
          </c:spPr>
          <c:marker>
            <c:symbol val="none"/>
          </c:marker>
          <c:cat>
            <c:strRef>
              <c:f>Sheet1!$I$1:$Z$1</c:f>
              <c:strCache>
                <c:ptCount val="18"/>
                <c:pt idx="0">
                  <c:v>Q1 19</c:v>
                </c:pt>
                <c:pt idx="1">
                  <c:v>Q2 19</c:v>
                </c:pt>
                <c:pt idx="2">
                  <c:v>Q3 19</c:v>
                </c:pt>
                <c:pt idx="3">
                  <c:v>Q4 19</c:v>
                </c:pt>
                <c:pt idx="4">
                  <c:v>Q1 20</c:v>
                </c:pt>
                <c:pt idx="5">
                  <c:v>Q2 20 </c:v>
                </c:pt>
                <c:pt idx="6">
                  <c:v>Q3 20 </c:v>
                </c:pt>
                <c:pt idx="7">
                  <c:v>Q4 20</c:v>
                </c:pt>
                <c:pt idx="8">
                  <c:v>Q1 21</c:v>
                </c:pt>
                <c:pt idx="9">
                  <c:v>Q2 21</c:v>
                </c:pt>
                <c:pt idx="10">
                  <c:v>Q3 21</c:v>
                </c:pt>
                <c:pt idx="11">
                  <c:v>Q4 21</c:v>
                </c:pt>
                <c:pt idx="12">
                  <c:v>Q1 22</c:v>
                </c:pt>
                <c:pt idx="13">
                  <c:v>Q2 22</c:v>
                </c:pt>
                <c:pt idx="14">
                  <c:v>Q3 22</c:v>
                </c:pt>
                <c:pt idx="15">
                  <c:v>Q4 22</c:v>
                </c:pt>
                <c:pt idx="16">
                  <c:v>Q1 23</c:v>
                </c:pt>
                <c:pt idx="17">
                  <c:v>Q2 23</c:v>
                </c:pt>
              </c:strCache>
            </c:strRef>
          </c:cat>
          <c:val>
            <c:numRef>
              <c:f>Sheet1!$I$6:$Z$6</c:f>
              <c:numCache>
                <c:formatCode>General</c:formatCode>
                <c:ptCount val="18"/>
              </c:numCache>
            </c:numRef>
          </c:val>
          <c:smooth val="1"/>
          <c:extLst>
            <c:ext xmlns:c16="http://schemas.microsoft.com/office/drawing/2014/chart" uri="{C3380CC4-5D6E-409C-BE32-E72D297353CC}">
              <c16:uniqueId val="{00000006-5B2F-4739-A4CA-BB8A9D22FC64}"/>
            </c:ext>
          </c:extLst>
        </c:ser>
        <c:dLbls>
          <c:showLegendKey val="0"/>
          <c:showVal val="0"/>
          <c:showCatName val="0"/>
          <c:showSerName val="0"/>
          <c:showPercent val="0"/>
          <c:showBubbleSize val="0"/>
        </c:dLbls>
        <c:smooth val="0"/>
        <c:axId val="629799608"/>
        <c:axId val="629796080"/>
      </c:lineChart>
      <c:catAx>
        <c:axId val="629799608"/>
        <c:scaling>
          <c:orientation val="minMax"/>
        </c:scaling>
        <c:delete val="0"/>
        <c:axPos val="b"/>
        <c:numFmt formatCode="#,##0" sourceLinked="0"/>
        <c:majorTickMark val="out"/>
        <c:minorTickMark val="none"/>
        <c:tickLblPos val="nextTo"/>
        <c:spPr>
          <a:ln w="13251">
            <a:solidFill>
              <a:srgbClr val="C0C0C0"/>
            </a:solidFill>
            <a:prstDash val="solid"/>
          </a:ln>
        </c:spPr>
        <c:txPr>
          <a:bodyPr rot="0" vert="horz"/>
          <a:lstStyle/>
          <a:p>
            <a:pPr>
              <a:defRPr sz="800" b="1" i="0" u="none" strike="noStrike" baseline="0">
                <a:solidFill>
                  <a:schemeClr val="bg1">
                    <a:lumMod val="50000"/>
                  </a:schemeClr>
                </a:solidFill>
                <a:latin typeface="Segoe UI" pitchFamily="34" charset="0"/>
                <a:ea typeface="Segoe UI" pitchFamily="34" charset="0"/>
                <a:cs typeface="Segoe UI" pitchFamily="34" charset="0"/>
              </a:defRPr>
            </a:pPr>
            <a:endParaRPr lang="en-US"/>
          </a:p>
        </c:txPr>
        <c:crossAx val="629796080"/>
        <c:crosses val="autoZero"/>
        <c:auto val="1"/>
        <c:lblAlgn val="ctr"/>
        <c:lblOffset val="100"/>
        <c:tickLblSkip val="1"/>
        <c:tickMarkSkip val="1"/>
        <c:noMultiLvlLbl val="0"/>
      </c:catAx>
      <c:valAx>
        <c:axId val="629796080"/>
        <c:scaling>
          <c:orientation val="minMax"/>
          <c:max val="100"/>
        </c:scaling>
        <c:delete val="1"/>
        <c:axPos val="l"/>
        <c:numFmt formatCode="General" sourceLinked="1"/>
        <c:majorTickMark val="none"/>
        <c:minorTickMark val="none"/>
        <c:tickLblPos val="none"/>
        <c:crossAx val="629799608"/>
        <c:crosses val="autoZero"/>
        <c:crossBetween val="between"/>
        <c:majorUnit val="20"/>
        <c:minorUnit val="10"/>
      </c:valAx>
      <c:spPr>
        <a:noFill/>
        <a:ln w="25391">
          <a:noFill/>
        </a:ln>
      </c:spPr>
    </c:plotArea>
    <c:plotVisOnly val="1"/>
    <c:dispBlanksAs val="gap"/>
    <c:showDLblsOverMax val="0"/>
  </c:chart>
  <c:spPr>
    <a:noFill/>
    <a:ln>
      <a:noFill/>
    </a:ln>
  </c:spPr>
  <c:txPr>
    <a:bodyPr/>
    <a:lstStyle/>
    <a:p>
      <a:pPr>
        <a:defRPr sz="890" b="1"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3466363181644E-3"/>
          <c:y val="0.21195574237618886"/>
          <c:w val="0.98806492804209001"/>
          <c:h val="0.70640451422438999"/>
        </c:manualLayout>
      </c:layout>
      <c:lineChart>
        <c:grouping val="standard"/>
        <c:varyColors val="0"/>
        <c:ser>
          <c:idx val="2"/>
          <c:order val="0"/>
          <c:tx>
            <c:strRef>
              <c:f>Sheet1!$A$2</c:f>
              <c:strCache>
                <c:ptCount val="1"/>
              </c:strCache>
            </c:strRef>
          </c:tx>
          <c:spPr>
            <a:ln w="39753">
              <a:solidFill>
                <a:schemeClr val="accent4"/>
              </a:solidFill>
              <a:prstDash val="solid"/>
            </a:ln>
          </c:spPr>
          <c:marker>
            <c:symbol val="none"/>
          </c:marker>
          <c:cat>
            <c:strRef>
              <c:f>Sheet1!$I$1:$Z$1</c:f>
              <c:strCache>
                <c:ptCount val="18"/>
                <c:pt idx="0">
                  <c:v>Q1 19</c:v>
                </c:pt>
                <c:pt idx="1">
                  <c:v>Q2 19</c:v>
                </c:pt>
                <c:pt idx="2">
                  <c:v>Q3 19</c:v>
                </c:pt>
                <c:pt idx="3">
                  <c:v>Q4 19</c:v>
                </c:pt>
                <c:pt idx="4">
                  <c:v>Q1 20</c:v>
                </c:pt>
                <c:pt idx="5">
                  <c:v>Q2 20 </c:v>
                </c:pt>
                <c:pt idx="6">
                  <c:v>Q3 20 </c:v>
                </c:pt>
                <c:pt idx="7">
                  <c:v>Q4 20</c:v>
                </c:pt>
                <c:pt idx="8">
                  <c:v>Q1 21</c:v>
                </c:pt>
                <c:pt idx="9">
                  <c:v>Q2 21</c:v>
                </c:pt>
                <c:pt idx="10">
                  <c:v>Q3 21</c:v>
                </c:pt>
                <c:pt idx="11">
                  <c:v>Q4 21</c:v>
                </c:pt>
                <c:pt idx="12">
                  <c:v>Q1 22</c:v>
                </c:pt>
                <c:pt idx="13">
                  <c:v>Q2 22</c:v>
                </c:pt>
                <c:pt idx="14">
                  <c:v>Q3 22</c:v>
                </c:pt>
                <c:pt idx="15">
                  <c:v>Q4 22</c:v>
                </c:pt>
                <c:pt idx="16">
                  <c:v>Q1 23</c:v>
                </c:pt>
                <c:pt idx="17">
                  <c:v>Q2 23</c:v>
                </c:pt>
              </c:strCache>
            </c:strRef>
          </c:cat>
          <c:val>
            <c:numRef>
              <c:f>Sheet1!$I$2:$Z$2</c:f>
              <c:numCache>
                <c:formatCode>General</c:formatCode>
                <c:ptCount val="18"/>
              </c:numCache>
            </c:numRef>
          </c:val>
          <c:smooth val="1"/>
          <c:extLst>
            <c:ext xmlns:c16="http://schemas.microsoft.com/office/drawing/2014/chart" uri="{C3380CC4-5D6E-409C-BE32-E72D297353CC}">
              <c16:uniqueId val="{00000000-A9DD-4EAE-A04F-7E4BEF41B30A}"/>
            </c:ext>
          </c:extLst>
        </c:ser>
        <c:ser>
          <c:idx val="0"/>
          <c:order val="1"/>
          <c:tx>
            <c:strRef>
              <c:f>Sheet1!$A$3</c:f>
              <c:strCache>
                <c:ptCount val="1"/>
              </c:strCache>
            </c:strRef>
          </c:tx>
          <c:spPr>
            <a:ln>
              <a:solidFill>
                <a:schemeClr val="accent3"/>
              </a:solidFill>
            </a:ln>
          </c:spPr>
          <c:marker>
            <c:symbol val="none"/>
          </c:marker>
          <c:dLbls>
            <c:spPr>
              <a:noFill/>
              <a:ln>
                <a:noFill/>
              </a:ln>
              <a:effectLst/>
            </c:spPr>
            <c:txPr>
              <a:bodyPr wrap="square" lIns="38100" tIns="19050" rIns="38100" bIns="19050" anchor="ctr">
                <a:spAutoFit/>
              </a:bodyPr>
              <a:lstStyle/>
              <a:p>
                <a:pPr>
                  <a:defRPr sz="1100">
                    <a:solidFill>
                      <a:schemeClr val="accent3"/>
                    </a:solidFill>
                    <a:latin typeface="Segoe UI" panose="020B0502040204020203" pitchFamily="34" charset="0"/>
                    <a:cs typeface="Segoe UI" panose="020B050204020402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Sheet1!$I$1:$Z$1</c:f>
              <c:strCache>
                <c:ptCount val="18"/>
                <c:pt idx="0">
                  <c:v>Q1 19</c:v>
                </c:pt>
                <c:pt idx="1">
                  <c:v>Q2 19</c:v>
                </c:pt>
                <c:pt idx="2">
                  <c:v>Q3 19</c:v>
                </c:pt>
                <c:pt idx="3">
                  <c:v>Q4 19</c:v>
                </c:pt>
                <c:pt idx="4">
                  <c:v>Q1 20</c:v>
                </c:pt>
                <c:pt idx="5">
                  <c:v>Q2 20 </c:v>
                </c:pt>
                <c:pt idx="6">
                  <c:v>Q3 20 </c:v>
                </c:pt>
                <c:pt idx="7">
                  <c:v>Q4 20</c:v>
                </c:pt>
                <c:pt idx="8">
                  <c:v>Q1 21</c:v>
                </c:pt>
                <c:pt idx="9">
                  <c:v>Q2 21</c:v>
                </c:pt>
                <c:pt idx="10">
                  <c:v>Q3 21</c:v>
                </c:pt>
                <c:pt idx="11">
                  <c:v>Q4 21</c:v>
                </c:pt>
                <c:pt idx="12">
                  <c:v>Q1 22</c:v>
                </c:pt>
                <c:pt idx="13">
                  <c:v>Q2 22</c:v>
                </c:pt>
                <c:pt idx="14">
                  <c:v>Q3 22</c:v>
                </c:pt>
                <c:pt idx="15">
                  <c:v>Q4 22</c:v>
                </c:pt>
                <c:pt idx="16">
                  <c:v>Q1 23</c:v>
                </c:pt>
                <c:pt idx="17">
                  <c:v>Q2 23</c:v>
                </c:pt>
              </c:strCache>
            </c:strRef>
          </c:cat>
          <c:val>
            <c:numRef>
              <c:f>Sheet1!$I$3:$Z$3</c:f>
              <c:numCache>
                <c:formatCode>0</c:formatCode>
                <c:ptCount val="18"/>
                <c:pt idx="0">
                  <c:v>21.36</c:v>
                </c:pt>
                <c:pt idx="1">
                  <c:v>24.38</c:v>
                </c:pt>
                <c:pt idx="2">
                  <c:v>21.51</c:v>
                </c:pt>
                <c:pt idx="3">
                  <c:v>23.72</c:v>
                </c:pt>
                <c:pt idx="4">
                  <c:v>22.83</c:v>
                </c:pt>
                <c:pt idx="5">
                  <c:v>20.440000000000001</c:v>
                </c:pt>
                <c:pt idx="6">
                  <c:v>20.99</c:v>
                </c:pt>
                <c:pt idx="7">
                  <c:v>21.12</c:v>
                </c:pt>
                <c:pt idx="8">
                  <c:v>21.79</c:v>
                </c:pt>
                <c:pt idx="9">
                  <c:v>23</c:v>
                </c:pt>
                <c:pt idx="10">
                  <c:v>22</c:v>
                </c:pt>
                <c:pt idx="11">
                  <c:v>20</c:v>
                </c:pt>
                <c:pt idx="12">
                  <c:v>22</c:v>
                </c:pt>
                <c:pt idx="13">
                  <c:v>24</c:v>
                </c:pt>
                <c:pt idx="14">
                  <c:v>25</c:v>
                </c:pt>
                <c:pt idx="15">
                  <c:v>23</c:v>
                </c:pt>
                <c:pt idx="16">
                  <c:v>25</c:v>
                </c:pt>
                <c:pt idx="17">
                  <c:v>24</c:v>
                </c:pt>
              </c:numCache>
            </c:numRef>
          </c:val>
          <c:smooth val="1"/>
          <c:extLst>
            <c:ext xmlns:c16="http://schemas.microsoft.com/office/drawing/2014/chart" uri="{C3380CC4-5D6E-409C-BE32-E72D297353CC}">
              <c16:uniqueId val="{00000003-A9DD-4EAE-A04F-7E4BEF41B30A}"/>
            </c:ext>
          </c:extLst>
        </c:ser>
        <c:ser>
          <c:idx val="1"/>
          <c:order val="2"/>
          <c:tx>
            <c:strRef>
              <c:f>Sheet1!$A$4</c:f>
              <c:strCache>
                <c:ptCount val="1"/>
              </c:strCache>
            </c:strRef>
          </c:tx>
          <c:spPr>
            <a:ln>
              <a:solidFill>
                <a:srgbClr val="002060"/>
              </a:solidFill>
            </a:ln>
          </c:spPr>
          <c:marker>
            <c:symbol val="none"/>
          </c:marker>
          <c:cat>
            <c:strRef>
              <c:f>Sheet1!$I$1:$Z$1</c:f>
              <c:strCache>
                <c:ptCount val="18"/>
                <c:pt idx="0">
                  <c:v>Q1 19</c:v>
                </c:pt>
                <c:pt idx="1">
                  <c:v>Q2 19</c:v>
                </c:pt>
                <c:pt idx="2">
                  <c:v>Q3 19</c:v>
                </c:pt>
                <c:pt idx="3">
                  <c:v>Q4 19</c:v>
                </c:pt>
                <c:pt idx="4">
                  <c:v>Q1 20</c:v>
                </c:pt>
                <c:pt idx="5">
                  <c:v>Q2 20 </c:v>
                </c:pt>
                <c:pt idx="6">
                  <c:v>Q3 20 </c:v>
                </c:pt>
                <c:pt idx="7">
                  <c:v>Q4 20</c:v>
                </c:pt>
                <c:pt idx="8">
                  <c:v>Q1 21</c:v>
                </c:pt>
                <c:pt idx="9">
                  <c:v>Q2 21</c:v>
                </c:pt>
                <c:pt idx="10">
                  <c:v>Q3 21</c:v>
                </c:pt>
                <c:pt idx="11">
                  <c:v>Q4 21</c:v>
                </c:pt>
                <c:pt idx="12">
                  <c:v>Q1 22</c:v>
                </c:pt>
                <c:pt idx="13">
                  <c:v>Q2 22</c:v>
                </c:pt>
                <c:pt idx="14">
                  <c:v>Q3 22</c:v>
                </c:pt>
                <c:pt idx="15">
                  <c:v>Q4 22</c:v>
                </c:pt>
                <c:pt idx="16">
                  <c:v>Q1 23</c:v>
                </c:pt>
                <c:pt idx="17">
                  <c:v>Q2 23</c:v>
                </c:pt>
              </c:strCache>
            </c:strRef>
          </c:cat>
          <c:val>
            <c:numRef>
              <c:f>Sheet1!$I$4:$Z$4</c:f>
              <c:numCache>
                <c:formatCode>General</c:formatCode>
                <c:ptCount val="18"/>
              </c:numCache>
            </c:numRef>
          </c:val>
          <c:smooth val="1"/>
          <c:extLst>
            <c:ext xmlns:c16="http://schemas.microsoft.com/office/drawing/2014/chart" uri="{C3380CC4-5D6E-409C-BE32-E72D297353CC}">
              <c16:uniqueId val="{00000004-A9DD-4EAE-A04F-7E4BEF41B30A}"/>
            </c:ext>
          </c:extLst>
        </c:ser>
        <c:ser>
          <c:idx val="3"/>
          <c:order val="3"/>
          <c:tx>
            <c:strRef>
              <c:f>Sheet1!$A$5</c:f>
              <c:strCache>
                <c:ptCount val="1"/>
              </c:strCache>
            </c:strRef>
          </c:tx>
          <c:spPr>
            <a:ln>
              <a:solidFill>
                <a:schemeClr val="accent5"/>
              </a:solidFill>
            </a:ln>
          </c:spPr>
          <c:marker>
            <c:symbol val="none"/>
          </c:marker>
          <c:cat>
            <c:strRef>
              <c:f>Sheet1!$I$1:$Z$1</c:f>
              <c:strCache>
                <c:ptCount val="18"/>
                <c:pt idx="0">
                  <c:v>Q1 19</c:v>
                </c:pt>
                <c:pt idx="1">
                  <c:v>Q2 19</c:v>
                </c:pt>
                <c:pt idx="2">
                  <c:v>Q3 19</c:v>
                </c:pt>
                <c:pt idx="3">
                  <c:v>Q4 19</c:v>
                </c:pt>
                <c:pt idx="4">
                  <c:v>Q1 20</c:v>
                </c:pt>
                <c:pt idx="5">
                  <c:v>Q2 20 </c:v>
                </c:pt>
                <c:pt idx="6">
                  <c:v>Q3 20 </c:v>
                </c:pt>
                <c:pt idx="7">
                  <c:v>Q4 20</c:v>
                </c:pt>
                <c:pt idx="8">
                  <c:v>Q1 21</c:v>
                </c:pt>
                <c:pt idx="9">
                  <c:v>Q2 21</c:v>
                </c:pt>
                <c:pt idx="10">
                  <c:v>Q3 21</c:v>
                </c:pt>
                <c:pt idx="11">
                  <c:v>Q4 21</c:v>
                </c:pt>
                <c:pt idx="12">
                  <c:v>Q1 22</c:v>
                </c:pt>
                <c:pt idx="13">
                  <c:v>Q2 22</c:v>
                </c:pt>
                <c:pt idx="14">
                  <c:v>Q3 22</c:v>
                </c:pt>
                <c:pt idx="15">
                  <c:v>Q4 22</c:v>
                </c:pt>
                <c:pt idx="16">
                  <c:v>Q1 23</c:v>
                </c:pt>
                <c:pt idx="17">
                  <c:v>Q2 23</c:v>
                </c:pt>
              </c:strCache>
            </c:strRef>
          </c:cat>
          <c:val>
            <c:numRef>
              <c:f>Sheet1!$I$5:$Z$5</c:f>
              <c:numCache>
                <c:formatCode>General</c:formatCode>
                <c:ptCount val="18"/>
              </c:numCache>
            </c:numRef>
          </c:val>
          <c:smooth val="1"/>
          <c:extLst>
            <c:ext xmlns:c16="http://schemas.microsoft.com/office/drawing/2014/chart" uri="{C3380CC4-5D6E-409C-BE32-E72D297353CC}">
              <c16:uniqueId val="{00000005-A9DD-4EAE-A04F-7E4BEF41B30A}"/>
            </c:ext>
          </c:extLst>
        </c:ser>
        <c:ser>
          <c:idx val="4"/>
          <c:order val="4"/>
          <c:tx>
            <c:strRef>
              <c:f>Sheet1!$A$6</c:f>
              <c:strCache>
                <c:ptCount val="1"/>
              </c:strCache>
            </c:strRef>
          </c:tx>
          <c:spPr>
            <a:ln>
              <a:solidFill>
                <a:srgbClr val="FFC000"/>
              </a:solidFill>
            </a:ln>
          </c:spPr>
          <c:marker>
            <c:symbol val="none"/>
          </c:marker>
          <c:cat>
            <c:strRef>
              <c:f>Sheet1!$I$1:$Z$1</c:f>
              <c:strCache>
                <c:ptCount val="18"/>
                <c:pt idx="0">
                  <c:v>Q1 19</c:v>
                </c:pt>
                <c:pt idx="1">
                  <c:v>Q2 19</c:v>
                </c:pt>
                <c:pt idx="2">
                  <c:v>Q3 19</c:v>
                </c:pt>
                <c:pt idx="3">
                  <c:v>Q4 19</c:v>
                </c:pt>
                <c:pt idx="4">
                  <c:v>Q1 20</c:v>
                </c:pt>
                <c:pt idx="5">
                  <c:v>Q2 20 </c:v>
                </c:pt>
                <c:pt idx="6">
                  <c:v>Q3 20 </c:v>
                </c:pt>
                <c:pt idx="7">
                  <c:v>Q4 20</c:v>
                </c:pt>
                <c:pt idx="8">
                  <c:v>Q1 21</c:v>
                </c:pt>
                <c:pt idx="9">
                  <c:v>Q2 21</c:v>
                </c:pt>
                <c:pt idx="10">
                  <c:v>Q3 21</c:v>
                </c:pt>
                <c:pt idx="11">
                  <c:v>Q4 21</c:v>
                </c:pt>
                <c:pt idx="12">
                  <c:v>Q1 22</c:v>
                </c:pt>
                <c:pt idx="13">
                  <c:v>Q2 22</c:v>
                </c:pt>
                <c:pt idx="14">
                  <c:v>Q3 22</c:v>
                </c:pt>
                <c:pt idx="15">
                  <c:v>Q4 22</c:v>
                </c:pt>
                <c:pt idx="16">
                  <c:v>Q1 23</c:v>
                </c:pt>
                <c:pt idx="17">
                  <c:v>Q2 23</c:v>
                </c:pt>
              </c:strCache>
            </c:strRef>
          </c:cat>
          <c:val>
            <c:numRef>
              <c:f>Sheet1!$I$6:$Z$6</c:f>
              <c:numCache>
                <c:formatCode>General</c:formatCode>
                <c:ptCount val="18"/>
              </c:numCache>
            </c:numRef>
          </c:val>
          <c:smooth val="1"/>
          <c:extLst>
            <c:ext xmlns:c16="http://schemas.microsoft.com/office/drawing/2014/chart" uri="{C3380CC4-5D6E-409C-BE32-E72D297353CC}">
              <c16:uniqueId val="{00000006-A9DD-4EAE-A04F-7E4BEF41B30A}"/>
            </c:ext>
          </c:extLst>
        </c:ser>
        <c:dLbls>
          <c:showLegendKey val="0"/>
          <c:showVal val="0"/>
          <c:showCatName val="0"/>
          <c:showSerName val="0"/>
          <c:showPercent val="0"/>
          <c:showBubbleSize val="0"/>
        </c:dLbls>
        <c:smooth val="0"/>
        <c:axId val="629799608"/>
        <c:axId val="629796080"/>
      </c:lineChart>
      <c:catAx>
        <c:axId val="629799608"/>
        <c:scaling>
          <c:orientation val="minMax"/>
        </c:scaling>
        <c:delete val="0"/>
        <c:axPos val="b"/>
        <c:numFmt formatCode="#,##0" sourceLinked="0"/>
        <c:majorTickMark val="out"/>
        <c:minorTickMark val="none"/>
        <c:tickLblPos val="nextTo"/>
        <c:spPr>
          <a:ln w="13251">
            <a:solidFill>
              <a:srgbClr val="C0C0C0"/>
            </a:solidFill>
            <a:prstDash val="solid"/>
          </a:ln>
        </c:spPr>
        <c:txPr>
          <a:bodyPr rot="0" vert="horz"/>
          <a:lstStyle/>
          <a:p>
            <a:pPr>
              <a:defRPr sz="800" b="1" i="0" u="none" strike="noStrike" baseline="0">
                <a:solidFill>
                  <a:schemeClr val="bg1">
                    <a:lumMod val="50000"/>
                  </a:schemeClr>
                </a:solidFill>
                <a:latin typeface="Segoe UI" pitchFamily="34" charset="0"/>
                <a:ea typeface="Segoe UI" pitchFamily="34" charset="0"/>
                <a:cs typeface="Segoe UI" pitchFamily="34" charset="0"/>
              </a:defRPr>
            </a:pPr>
            <a:endParaRPr lang="en-US"/>
          </a:p>
        </c:txPr>
        <c:crossAx val="629796080"/>
        <c:crosses val="autoZero"/>
        <c:auto val="1"/>
        <c:lblAlgn val="ctr"/>
        <c:lblOffset val="100"/>
        <c:tickLblSkip val="1"/>
        <c:tickMarkSkip val="1"/>
        <c:noMultiLvlLbl val="0"/>
      </c:catAx>
      <c:valAx>
        <c:axId val="629796080"/>
        <c:scaling>
          <c:orientation val="minMax"/>
          <c:max val="100"/>
        </c:scaling>
        <c:delete val="1"/>
        <c:axPos val="l"/>
        <c:numFmt formatCode="General" sourceLinked="1"/>
        <c:majorTickMark val="none"/>
        <c:minorTickMark val="none"/>
        <c:tickLblPos val="none"/>
        <c:crossAx val="629799608"/>
        <c:crosses val="autoZero"/>
        <c:crossBetween val="between"/>
        <c:majorUnit val="20"/>
        <c:minorUnit val="10"/>
      </c:valAx>
      <c:spPr>
        <a:noFill/>
        <a:ln w="25391">
          <a:noFill/>
        </a:ln>
      </c:spPr>
    </c:plotArea>
    <c:plotVisOnly val="1"/>
    <c:dispBlanksAs val="gap"/>
    <c:showDLblsOverMax val="0"/>
  </c:chart>
  <c:spPr>
    <a:noFill/>
    <a:ln>
      <a:noFill/>
    </a:ln>
  </c:spPr>
  <c:txPr>
    <a:bodyPr/>
    <a:lstStyle/>
    <a:p>
      <a:pPr>
        <a:defRPr sz="890"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3466363181644E-3"/>
          <c:y val="0.10909640525911835"/>
          <c:w val="0.98806492804209001"/>
          <c:h val="0.80926381966885852"/>
        </c:manualLayout>
      </c:layout>
      <c:lineChart>
        <c:grouping val="standard"/>
        <c:varyColors val="0"/>
        <c:ser>
          <c:idx val="2"/>
          <c:order val="0"/>
          <c:tx>
            <c:strRef>
              <c:f>Sheet1!$A$2</c:f>
              <c:strCache>
                <c:ptCount val="1"/>
                <c:pt idx="0">
                  <c:v>Capital gains</c:v>
                </c:pt>
              </c:strCache>
            </c:strRef>
          </c:tx>
          <c:spPr>
            <a:ln w="39753">
              <a:solidFill>
                <a:schemeClr val="accent4"/>
              </a:solidFill>
              <a:prstDash val="solid"/>
            </a:ln>
          </c:spPr>
          <c:marker>
            <c:symbol val="none"/>
          </c:marker>
          <c:dLbls>
            <c:dLbl>
              <c:idx val="1"/>
              <c:layout>
                <c:manualLayout>
                  <c:x val="-2.1433175037536899E-2"/>
                  <c:y val="4.9113048858670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33-4086-8DA3-17A2134A010F}"/>
                </c:ext>
              </c:extLst>
            </c:dLbl>
            <c:dLbl>
              <c:idx val="3"/>
              <c:layout>
                <c:manualLayout>
                  <c:x val="-2.1433175037536899E-2"/>
                  <c:y val="-2.3234785154101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33-4086-8DA3-17A2134A010F}"/>
                </c:ext>
              </c:extLst>
            </c:dLbl>
            <c:dLbl>
              <c:idx val="6"/>
              <c:layout>
                <c:manualLayout>
                  <c:x val="-3.3841855322426701E-3"/>
                  <c:y val="-1.48869581526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33-4086-8DA3-17A2134A010F}"/>
                </c:ext>
              </c:extLst>
            </c:dLbl>
            <c:dLbl>
              <c:idx val="7"/>
              <c:layout>
                <c:manualLayout>
                  <c:x val="-9.7258472188567896E-3"/>
                  <c:y val="-2.0452176153610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65-4E36-9DE2-E1162001F52C}"/>
                </c:ext>
              </c:extLst>
            </c:dLbl>
            <c:dLbl>
              <c:idx val="8"/>
              <c:layout>
                <c:manualLayout>
                  <c:x val="-1.7599778106386198E-2"/>
                  <c:y val="-2.6017394154593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33-4086-8DA3-17A2134A010F}"/>
                </c:ext>
              </c:extLst>
            </c:dLbl>
            <c:dLbl>
              <c:idx val="9"/>
              <c:layout>
                <c:manualLayout>
                  <c:x val="-1.78362861906518E-2"/>
                  <c:y val="2.1286958853757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33-4086-8DA3-17A2134A010F}"/>
                </c:ext>
              </c:extLst>
            </c:dLbl>
            <c:dLbl>
              <c:idx val="11"/>
              <c:layout>
                <c:manualLayout>
                  <c:x val="-1.77710303296451E-2"/>
                  <c:y val="2.6852176854740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7A-4C43-B91C-14B61D7E5F21}"/>
                </c:ext>
              </c:extLst>
            </c:dLbl>
            <c:dLbl>
              <c:idx val="12"/>
              <c:layout>
                <c:manualLayout>
                  <c:x val="-1.6243735259695798E-2"/>
                  <c:y val="2.1286958853757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49-4F84-BB9A-8862C95476ED}"/>
                </c:ext>
              </c:extLst>
            </c:dLbl>
            <c:dLbl>
              <c:idx val="13"/>
              <c:layout>
                <c:manualLayout>
                  <c:x val="-1.2953380098141587E-2"/>
                  <c:y val="2.68522898946774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E7-0D44-9148-89CC29A524E1}"/>
                </c:ext>
              </c:extLst>
            </c:dLbl>
            <c:dLbl>
              <c:idx val="14"/>
              <c:layout>
                <c:manualLayout>
                  <c:x val="-1.96068399511777E-2"/>
                  <c:y val="2.4069567854249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33-4086-8DA3-17A2134A010F}"/>
                </c:ext>
              </c:extLst>
            </c:dLbl>
            <c:dLbl>
              <c:idx val="16"/>
              <c:layout>
                <c:manualLayout>
                  <c:x val="-1.3282091350725E-2"/>
                  <c:y val="1.7092801609160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7A-4C43-B91C-14B61D7E5F21}"/>
                </c:ext>
              </c:extLst>
            </c:dLbl>
            <c:dLbl>
              <c:idx val="17"/>
              <c:layout>
                <c:manualLayout>
                  <c:x val="-1.41425753766002E-2"/>
                  <c:y val="2.42021969687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49-4F84-BB9A-8862C95476ED}"/>
                </c:ext>
              </c:extLst>
            </c:dLbl>
            <c:dLbl>
              <c:idx val="18"/>
              <c:layout>
                <c:manualLayout>
                  <c:x val="-1.3268611686002765E-2"/>
                  <c:y val="2.0118076230250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E7-0D44-9148-89CC29A524E1}"/>
                </c:ext>
              </c:extLst>
            </c:dLbl>
            <c:dLbl>
              <c:idx val="19"/>
              <c:layout>
                <c:manualLayout>
                  <c:x val="-1.8159804313781742E-2"/>
                  <c:y val="2.0118076230250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33-4086-8DA3-17A2134A010F}"/>
                </c:ext>
              </c:extLst>
            </c:dLbl>
            <c:dLbl>
              <c:idx val="20"/>
              <c:layout>
                <c:manualLayout>
                  <c:x val="-1.8963096047906906E-2"/>
                  <c:y val="2.314335085134075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1398967746532237E-2"/>
                      <c:h val="4.9311976323772037E-2"/>
                    </c:manualLayout>
                  </c15:layout>
                </c:ext>
                <c:ext xmlns:c16="http://schemas.microsoft.com/office/drawing/2014/chart" uri="{C3380CC4-5D6E-409C-BE32-E72D297353CC}">
                  <c16:uniqueId val="{00000004-3465-4E36-9DE2-E1162001F52C}"/>
                </c:ext>
              </c:extLst>
            </c:dLbl>
            <c:dLbl>
              <c:idx val="22"/>
              <c:layout>
                <c:manualLayout>
                  <c:x val="-1.8011528001837265E-2"/>
                  <c:y val="-2.223576846501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49-4F84-BB9A-8862C95476ED}"/>
                </c:ext>
              </c:extLst>
            </c:dLbl>
            <c:dLbl>
              <c:idx val="23"/>
              <c:layout>
                <c:manualLayout>
                  <c:x val="-9.8960958558215063E-3"/>
                  <c:y val="2.616862547243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40-2245-B5DA-E8F8AD1B2EB0}"/>
                </c:ext>
              </c:extLst>
            </c:dLbl>
            <c:dLbl>
              <c:idx val="24"/>
              <c:layout>
                <c:manualLayout>
                  <c:x val="-2.5593069141533111E-3"/>
                  <c:y val="2.0118076230250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6E-C54B-BA71-06C48843FAF9}"/>
                </c:ext>
              </c:extLst>
            </c:dLbl>
            <c:dLbl>
              <c:idx val="25"/>
              <c:layout>
                <c:manualLayout>
                  <c:x val="-8.6732976988769857E-3"/>
                  <c:y val="-2.223576846501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33-4086-8DA3-17A2134A010F}"/>
                </c:ext>
              </c:extLst>
            </c:dLbl>
            <c:dLbl>
              <c:idx val="26"/>
              <c:layout>
                <c:manualLayout>
                  <c:x val="-1.2227981569446992E-2"/>
                  <c:y val="1.5126373105451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65-4E36-9DE2-E1162001F52C}"/>
                </c:ext>
              </c:extLst>
            </c:dLbl>
            <c:dLbl>
              <c:idx val="2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7A-4C43-B91C-14B61D7E5F21}"/>
                </c:ext>
              </c:extLst>
            </c:dLbl>
            <c:dLbl>
              <c:idx val="28"/>
              <c:layout>
                <c:manualLayout>
                  <c:x val="-1.7119174197225969E-2"/>
                  <c:y val="-2.4202196968722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D8-40BA-B1B6-6F54D54F1185}"/>
                </c:ext>
              </c:extLst>
            </c:dLbl>
            <c:dLbl>
              <c:idx val="29"/>
              <c:layout>
                <c:manualLayout>
                  <c:x val="-1.3702656890058409E-2"/>
                  <c:y val="4.73455478200632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44-42AE-B434-ACE80FB91251}"/>
                </c:ext>
              </c:extLst>
            </c:dLbl>
            <c:dLbl>
              <c:idx val="31"/>
              <c:layout>
                <c:manualLayout>
                  <c:x val="-8.280269188904503E-3"/>
                  <c:y val="2.61686254724311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DB-44AA-B4FD-EAD693647904}"/>
                </c:ext>
              </c:extLst>
            </c:dLbl>
            <c:dLbl>
              <c:idx val="33"/>
              <c:layout>
                <c:manualLayout>
                  <c:x val="-5.6985282613206314E-3"/>
                  <c:y val="-2.16307135407957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7904927924714149E-2"/>
                      <c:h val="5.8387800187042961E-2"/>
                    </c:manualLayout>
                  </c15:layout>
                </c:ext>
                <c:ext xmlns:c16="http://schemas.microsoft.com/office/drawing/2014/chart" uri="{C3380CC4-5D6E-409C-BE32-E72D297353CC}">
                  <c16:uniqueId val="{00000000-7756-4025-8A5C-FFF5ADB4A018}"/>
                </c:ext>
              </c:extLst>
            </c:dLbl>
            <c:spPr>
              <a:noFill/>
              <a:ln w="26502">
                <a:noFill/>
              </a:ln>
            </c:spPr>
            <c:txPr>
              <a:bodyPr/>
              <a:lstStyle/>
              <a:p>
                <a:pPr>
                  <a:defRPr sz="1000" b="1" i="0" u="none" strike="noStrike" baseline="0">
                    <a:solidFill>
                      <a:schemeClr val="accent4"/>
                    </a:solidFill>
                    <a:latin typeface="Segoe UI" pitchFamily="34" charset="0"/>
                    <a:ea typeface="Segoe UI" pitchFamily="34" charset="0"/>
                    <a:cs typeface="Segoe UI"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Sheet1!$B$1:$BA$1</c:f>
              <c:strCache>
                <c:ptCount val="34"/>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 </c:v>
                </c:pt>
                <c:pt idx="22">
                  <c:v>Q3 20 </c:v>
                </c:pt>
                <c:pt idx="23">
                  <c:v>Q4 20</c:v>
                </c:pt>
                <c:pt idx="24">
                  <c:v>Q1 21</c:v>
                </c:pt>
                <c:pt idx="25">
                  <c:v>Q2 21</c:v>
                </c:pt>
                <c:pt idx="26">
                  <c:v>Q3 21</c:v>
                </c:pt>
                <c:pt idx="27">
                  <c:v>Q4 21</c:v>
                </c:pt>
                <c:pt idx="28">
                  <c:v>Q1 22</c:v>
                </c:pt>
                <c:pt idx="29">
                  <c:v>Q2 22</c:v>
                </c:pt>
                <c:pt idx="30">
                  <c:v>Q3 22</c:v>
                </c:pt>
                <c:pt idx="31">
                  <c:v>Q4 22</c:v>
                </c:pt>
                <c:pt idx="32">
                  <c:v>Q1 23</c:v>
                </c:pt>
                <c:pt idx="33">
                  <c:v>Q2 23</c:v>
                </c:pt>
              </c:strCache>
            </c:strRef>
          </c:cat>
          <c:val>
            <c:numRef>
              <c:f>Sheet1!$B$2:$BA$2</c:f>
              <c:numCache>
                <c:formatCode>General</c:formatCode>
                <c:ptCount val="34"/>
                <c:pt idx="0">
                  <c:v>46</c:v>
                </c:pt>
                <c:pt idx="1">
                  <c:v>54</c:v>
                </c:pt>
                <c:pt idx="2">
                  <c:v>47</c:v>
                </c:pt>
                <c:pt idx="3">
                  <c:v>48</c:v>
                </c:pt>
                <c:pt idx="4">
                  <c:v>36</c:v>
                </c:pt>
                <c:pt idx="5">
                  <c:v>24</c:v>
                </c:pt>
                <c:pt idx="6">
                  <c:v>41</c:v>
                </c:pt>
                <c:pt idx="7">
                  <c:v>34</c:v>
                </c:pt>
                <c:pt idx="8">
                  <c:v>34</c:v>
                </c:pt>
                <c:pt idx="9">
                  <c:v>29</c:v>
                </c:pt>
                <c:pt idx="10">
                  <c:v>32</c:v>
                </c:pt>
                <c:pt idx="11">
                  <c:v>30</c:v>
                </c:pt>
                <c:pt idx="12">
                  <c:v>30</c:v>
                </c:pt>
                <c:pt idx="13">
                  <c:v>32</c:v>
                </c:pt>
                <c:pt idx="14">
                  <c:v>28</c:v>
                </c:pt>
                <c:pt idx="15">
                  <c:v>22</c:v>
                </c:pt>
                <c:pt idx="16">
                  <c:v>25</c:v>
                </c:pt>
                <c:pt idx="17">
                  <c:v>23</c:v>
                </c:pt>
                <c:pt idx="18">
                  <c:v>21</c:v>
                </c:pt>
                <c:pt idx="19">
                  <c:v>23</c:v>
                </c:pt>
                <c:pt idx="20">
                  <c:v>15</c:v>
                </c:pt>
                <c:pt idx="21">
                  <c:v>22</c:v>
                </c:pt>
                <c:pt idx="22">
                  <c:v>24</c:v>
                </c:pt>
                <c:pt idx="23">
                  <c:v>30</c:v>
                </c:pt>
                <c:pt idx="24">
                  <c:v>41</c:v>
                </c:pt>
                <c:pt idx="25">
                  <c:v>44</c:v>
                </c:pt>
                <c:pt idx="26">
                  <c:v>47</c:v>
                </c:pt>
                <c:pt idx="27">
                  <c:v>48</c:v>
                </c:pt>
                <c:pt idx="28">
                  <c:v>50</c:v>
                </c:pt>
                <c:pt idx="29">
                  <c:v>42</c:v>
                </c:pt>
                <c:pt idx="30">
                  <c:v>31</c:v>
                </c:pt>
                <c:pt idx="31">
                  <c:v>22</c:v>
                </c:pt>
                <c:pt idx="32">
                  <c:v>21</c:v>
                </c:pt>
                <c:pt idx="33">
                  <c:v>18</c:v>
                </c:pt>
              </c:numCache>
            </c:numRef>
          </c:val>
          <c:smooth val="1"/>
          <c:extLst>
            <c:ext xmlns:c16="http://schemas.microsoft.com/office/drawing/2014/chart" uri="{C3380CC4-5D6E-409C-BE32-E72D297353CC}">
              <c16:uniqueId val="{00000009-2EE7-0D44-9148-89CC29A524E1}"/>
            </c:ext>
          </c:extLst>
        </c:ser>
        <c:ser>
          <c:idx val="0"/>
          <c:order val="1"/>
          <c:tx>
            <c:strRef>
              <c:f>Sheet1!$A$3</c:f>
              <c:strCache>
                <c:ptCount val="1"/>
                <c:pt idx="0">
                  <c:v>Rental yield</c:v>
                </c:pt>
              </c:strCache>
            </c:strRef>
          </c:tx>
          <c:spPr>
            <a:ln>
              <a:solidFill>
                <a:schemeClr val="accent3"/>
              </a:solidFill>
            </a:ln>
          </c:spPr>
          <c:marker>
            <c:symbol val="none"/>
          </c:marker>
          <c:dLbls>
            <c:dLbl>
              <c:idx val="0"/>
              <c:layout>
                <c:manualLayout>
                  <c:x val="-1.84250101199879E-2"/>
                  <c:y val="1.7669567153119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49-4F84-BB9A-8862C95476ED}"/>
                </c:ext>
              </c:extLst>
            </c:dLbl>
            <c:dLbl>
              <c:idx val="7"/>
              <c:layout>
                <c:manualLayout>
                  <c:x val="-1.2733893704716099E-2"/>
                  <c:y val="-3.24173948557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33-4086-8DA3-17A2134A010F}"/>
                </c:ext>
              </c:extLst>
            </c:dLbl>
            <c:dLbl>
              <c:idx val="10"/>
              <c:layout>
                <c:manualLayout>
                  <c:x val="-1.7800046093613599E-2"/>
                  <c:y val="-2.9634785855231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33-4086-8DA3-17A2134A010F}"/>
                </c:ext>
              </c:extLst>
            </c:dLbl>
            <c:dLbl>
              <c:idx val="12"/>
              <c:layout>
                <c:manualLayout>
                  <c:x val="-1.77478177184703E-2"/>
                  <c:y val="-2.9634785855231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33-4086-8DA3-17A2134A010F}"/>
                </c:ext>
              </c:extLst>
            </c:dLbl>
            <c:dLbl>
              <c:idx val="17"/>
              <c:layout>
                <c:manualLayout>
                  <c:x val="-1.5365373533544901E-2"/>
                  <c:y val="-3.0252746210903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33-4086-8DA3-17A2134A010F}"/>
                </c:ext>
              </c:extLst>
            </c:dLbl>
            <c:dLbl>
              <c:idx val="18"/>
              <c:layout>
                <c:manualLayout>
                  <c:x val="-1.6937006156837041E-2"/>
                  <c:y val="-3.8269723956792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033-4086-8DA3-17A2134A010F}"/>
                </c:ext>
              </c:extLst>
            </c:dLbl>
            <c:dLbl>
              <c:idx val="22"/>
              <c:layout>
                <c:manualLayout>
                  <c:x val="-1.1897537217113769E-2"/>
                  <c:y val="-2.61686254724312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C7A-4C43-B91C-14B61D7E5F21}"/>
                </c:ext>
              </c:extLst>
            </c:dLbl>
            <c:dLbl>
              <c:idx val="23"/>
              <c:layout>
                <c:manualLayout>
                  <c:x val="-1.1118894012766205E-2"/>
                  <c:y val="-3.5244449335702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033-4086-8DA3-17A2134A010F}"/>
                </c:ext>
              </c:extLst>
            </c:dLbl>
            <c:dLbl>
              <c:idx val="24"/>
              <c:layout>
                <c:manualLayout>
                  <c:x val="-1.1118894012766205E-2"/>
                  <c:y val="-3.221917471461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033-4086-8DA3-17A2134A010F}"/>
                </c:ext>
              </c:extLst>
            </c:dLbl>
            <c:dLbl>
              <c:idx val="26"/>
              <c:layout>
                <c:manualLayout>
                  <c:x val="-1.4673529741676667E-2"/>
                  <c:y val="-2.420219696872247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844564060421632E-2"/>
                      <c:h val="6.1413074808133274E-2"/>
                    </c:manualLayout>
                  </c15:layout>
                </c:ext>
                <c:ext xmlns:c16="http://schemas.microsoft.com/office/drawing/2014/chart" uri="{C3380CC4-5D6E-409C-BE32-E72D297353CC}">
                  <c16:uniqueId val="{0000000B-3465-4E36-9DE2-E1162001F52C}"/>
                </c:ext>
              </c:extLst>
            </c:dLbl>
            <c:dLbl>
              <c:idx val="28"/>
              <c:layout>
                <c:manualLayout>
                  <c:x val="-1.7119174197225969E-2"/>
                  <c:y val="-3.63032954530837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D8-40BA-B1B6-6F54D54F1185}"/>
                </c:ext>
              </c:extLst>
            </c:dLbl>
            <c:dLbl>
              <c:idx val="33"/>
              <c:layout>
                <c:manualLayout>
                  <c:x val="-4.4758263876953771E-3"/>
                  <c:y val="-5.1883459751698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0350524238603547E-2"/>
                      <c:h val="5.2337250944862343E-2"/>
                    </c:manualLayout>
                  </c15:layout>
                </c:ext>
                <c:ext xmlns:c16="http://schemas.microsoft.com/office/drawing/2014/chart" uri="{C3380CC4-5D6E-409C-BE32-E72D297353CC}">
                  <c16:uniqueId val="{00000001-7756-4025-8A5C-FFF5ADB4A018}"/>
                </c:ext>
              </c:extLst>
            </c:dLbl>
            <c:spPr>
              <a:noFill/>
              <a:ln>
                <a:noFill/>
              </a:ln>
              <a:effectLst/>
            </c:spPr>
            <c:txPr>
              <a:bodyPr/>
              <a:lstStyle/>
              <a:p>
                <a:pPr>
                  <a:defRPr sz="1000">
                    <a:solidFill>
                      <a:schemeClr val="accent3"/>
                    </a:solidFill>
                    <a:latin typeface="Segoe UI" pitchFamily="34" charset="0"/>
                    <a:ea typeface="Segoe UI" pitchFamily="34" charset="0"/>
                    <a:cs typeface="Segoe UI"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Sheet1!$B$1:$BA$1</c:f>
              <c:strCache>
                <c:ptCount val="34"/>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 </c:v>
                </c:pt>
                <c:pt idx="22">
                  <c:v>Q3 20 </c:v>
                </c:pt>
                <c:pt idx="23">
                  <c:v>Q4 20</c:v>
                </c:pt>
                <c:pt idx="24">
                  <c:v>Q1 21</c:v>
                </c:pt>
                <c:pt idx="25">
                  <c:v>Q2 21</c:v>
                </c:pt>
                <c:pt idx="26">
                  <c:v>Q3 21</c:v>
                </c:pt>
                <c:pt idx="27">
                  <c:v>Q4 21</c:v>
                </c:pt>
                <c:pt idx="28">
                  <c:v>Q1 22</c:v>
                </c:pt>
                <c:pt idx="29">
                  <c:v>Q2 22</c:v>
                </c:pt>
                <c:pt idx="30">
                  <c:v>Q3 22</c:v>
                </c:pt>
                <c:pt idx="31">
                  <c:v>Q4 22</c:v>
                </c:pt>
                <c:pt idx="32">
                  <c:v>Q1 23</c:v>
                </c:pt>
                <c:pt idx="33">
                  <c:v>Q2 23</c:v>
                </c:pt>
              </c:strCache>
            </c:strRef>
          </c:cat>
          <c:val>
            <c:numRef>
              <c:f>Sheet1!$B$3:$BA$3</c:f>
              <c:numCache>
                <c:formatCode>General</c:formatCode>
                <c:ptCount val="34"/>
                <c:pt idx="0">
                  <c:v>64</c:v>
                </c:pt>
                <c:pt idx="1">
                  <c:v>64</c:v>
                </c:pt>
                <c:pt idx="2">
                  <c:v>59</c:v>
                </c:pt>
                <c:pt idx="3">
                  <c:v>55</c:v>
                </c:pt>
                <c:pt idx="4">
                  <c:v>53</c:v>
                </c:pt>
                <c:pt idx="5">
                  <c:v>52</c:v>
                </c:pt>
                <c:pt idx="6">
                  <c:v>59</c:v>
                </c:pt>
                <c:pt idx="7">
                  <c:v>51</c:v>
                </c:pt>
                <c:pt idx="8">
                  <c:v>51</c:v>
                </c:pt>
                <c:pt idx="9">
                  <c:v>49</c:v>
                </c:pt>
                <c:pt idx="10">
                  <c:v>49</c:v>
                </c:pt>
                <c:pt idx="11">
                  <c:v>47</c:v>
                </c:pt>
                <c:pt idx="12">
                  <c:v>52</c:v>
                </c:pt>
                <c:pt idx="13">
                  <c:v>49</c:v>
                </c:pt>
                <c:pt idx="14">
                  <c:v>51</c:v>
                </c:pt>
                <c:pt idx="15">
                  <c:v>49</c:v>
                </c:pt>
                <c:pt idx="16">
                  <c:v>46</c:v>
                </c:pt>
                <c:pt idx="17">
                  <c:v>39</c:v>
                </c:pt>
                <c:pt idx="18">
                  <c:v>40</c:v>
                </c:pt>
                <c:pt idx="19">
                  <c:v>39</c:v>
                </c:pt>
                <c:pt idx="20">
                  <c:v>24</c:v>
                </c:pt>
                <c:pt idx="21">
                  <c:v>42</c:v>
                </c:pt>
                <c:pt idx="22">
                  <c:v>37</c:v>
                </c:pt>
                <c:pt idx="23">
                  <c:v>43</c:v>
                </c:pt>
                <c:pt idx="24">
                  <c:v>48</c:v>
                </c:pt>
                <c:pt idx="25">
                  <c:v>49</c:v>
                </c:pt>
                <c:pt idx="26">
                  <c:v>57</c:v>
                </c:pt>
                <c:pt idx="27">
                  <c:v>56</c:v>
                </c:pt>
                <c:pt idx="28">
                  <c:v>56</c:v>
                </c:pt>
                <c:pt idx="29">
                  <c:v>45</c:v>
                </c:pt>
                <c:pt idx="30">
                  <c:v>37</c:v>
                </c:pt>
                <c:pt idx="31">
                  <c:v>37</c:v>
                </c:pt>
                <c:pt idx="32">
                  <c:v>42</c:v>
                </c:pt>
                <c:pt idx="33">
                  <c:v>33</c:v>
                </c:pt>
              </c:numCache>
            </c:numRef>
          </c:val>
          <c:smooth val="1"/>
          <c:extLst>
            <c:ext xmlns:c16="http://schemas.microsoft.com/office/drawing/2014/chart" uri="{C3380CC4-5D6E-409C-BE32-E72D297353CC}">
              <c16:uniqueId val="{00000013-2EE7-0D44-9148-89CC29A524E1}"/>
            </c:ext>
          </c:extLst>
        </c:ser>
        <c:ser>
          <c:idx val="1"/>
          <c:order val="2"/>
          <c:tx>
            <c:strRef>
              <c:f>Sheet1!$A$4</c:f>
              <c:strCache>
                <c:ptCount val="1"/>
                <c:pt idx="0">
                  <c:v>UK Financial</c:v>
                </c:pt>
              </c:strCache>
            </c:strRef>
          </c:tx>
          <c:spPr>
            <a:ln>
              <a:solidFill>
                <a:srgbClr val="002060"/>
              </a:solidFill>
            </a:ln>
          </c:spPr>
          <c:marker>
            <c:symbol val="none"/>
          </c:marker>
          <c:dLbls>
            <c:dLbl>
              <c:idx val="2"/>
              <c:layout>
                <c:manualLayout>
                  <c:x val="-2.1433175037536899E-2"/>
                  <c:y val="2.9634785855231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EE7-0D44-9148-89CC29A524E1}"/>
                </c:ext>
              </c:extLst>
            </c:dLbl>
            <c:dLbl>
              <c:idx val="3"/>
              <c:layout>
                <c:manualLayout>
                  <c:x val="-2.1433175037536899E-2"/>
                  <c:y val="3.24173948557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EE7-0D44-9148-89CC29A524E1}"/>
                </c:ext>
              </c:extLst>
            </c:dLbl>
            <c:dLbl>
              <c:idx val="4"/>
              <c:layout>
                <c:manualLayout>
                  <c:x val="-2.1433175037537E-2"/>
                  <c:y val="2.6852176854740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033-4086-8DA3-17A2134A010F}"/>
                </c:ext>
              </c:extLst>
            </c:dLbl>
            <c:dLbl>
              <c:idx val="5"/>
              <c:layout>
                <c:manualLayout>
                  <c:x val="-2.1433175037536899E-2"/>
                  <c:y val="3.24173948557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033-4086-8DA3-17A2134A010F}"/>
                </c:ext>
              </c:extLst>
            </c:dLbl>
            <c:dLbl>
              <c:idx val="7"/>
              <c:layout>
                <c:manualLayout>
                  <c:x val="-1.2734012136405799E-2"/>
                  <c:y val="1.8504130750195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C7A-4C43-B91C-14B61D7E5F21}"/>
                </c:ext>
              </c:extLst>
            </c:dLbl>
            <c:dLbl>
              <c:idx val="8"/>
              <c:layout>
                <c:manualLayout>
                  <c:x val="-1.7599778106386198E-2"/>
                  <c:y val="-1.7669567153119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D49-4F84-BB9A-8862C95476ED}"/>
                </c:ext>
              </c:extLst>
            </c:dLbl>
            <c:dLbl>
              <c:idx val="10"/>
              <c:layout>
                <c:manualLayout>
                  <c:x val="-1.47918811760646E-2"/>
                  <c:y val="1.850434985326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033-4086-8DA3-17A2134A010F}"/>
                </c:ext>
              </c:extLst>
            </c:dLbl>
            <c:dLbl>
              <c:idx val="11"/>
              <c:layout>
                <c:manualLayout>
                  <c:x val="-1.77710303296451E-2"/>
                  <c:y val="3.24173948557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465-4E36-9DE2-E1162001F52C}"/>
                </c:ext>
              </c:extLst>
            </c:dLbl>
            <c:dLbl>
              <c:idx val="12"/>
              <c:layout>
                <c:manualLayout>
                  <c:x val="-1.7747817718470199E-2"/>
                  <c:y val="2.4069567854249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C7A-4C43-B91C-14B61D7E5F21}"/>
                </c:ext>
              </c:extLst>
            </c:dLbl>
            <c:dLbl>
              <c:idx val="13"/>
              <c:layout>
                <c:manualLayout>
                  <c:x val="-6.8393116465961601E-3"/>
                  <c:y val="2.4069567854249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033-4086-8DA3-17A2134A010F}"/>
                </c:ext>
              </c:extLst>
            </c:dLbl>
            <c:dLbl>
              <c:idx val="14"/>
              <c:layout>
                <c:manualLayout>
                  <c:x val="-1.0528695643111201E-2"/>
                  <c:y val="3.519978475314310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083369040487768E-2"/>
                      <c:h val="3.9791308707024575E-2"/>
                    </c:manualLayout>
                  </c15:layout>
                </c:ext>
                <c:ext xmlns:c16="http://schemas.microsoft.com/office/drawing/2014/chart" uri="{C3380CC4-5D6E-409C-BE32-E72D297353CC}">
                  <c16:uniqueId val="{0000000F-3465-4E36-9DE2-E1162001F52C}"/>
                </c:ext>
              </c:extLst>
            </c:dLbl>
            <c:dLbl>
              <c:idx val="15"/>
              <c:layout>
                <c:manualLayout>
                  <c:x val="-1.3909377176905676E-2"/>
                  <c:y val="3.5244449335702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C7A-4C43-B91C-14B61D7E5F21}"/>
                </c:ext>
              </c:extLst>
            </c:dLbl>
            <c:dLbl>
              <c:idx val="17"/>
              <c:layout>
                <c:manualLayout>
                  <c:x val="-1.59889043102674E-2"/>
                  <c:y val="2.42021969687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EE7-0D44-9148-89CC29A524E1}"/>
                </c:ext>
              </c:extLst>
            </c:dLbl>
            <c:dLbl>
              <c:idx val="18"/>
              <c:layout>
                <c:manualLayout>
                  <c:x val="-1.5132175333850376E-2"/>
                  <c:y val="3.5244449335702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2EE7-0D44-9148-89CC29A524E1}"/>
                </c:ext>
              </c:extLst>
            </c:dLbl>
            <c:dLbl>
              <c:idx val="19"/>
              <c:layout>
                <c:manualLayout>
                  <c:x val="-1.8159804313781742E-2"/>
                  <c:y val="-1.92104938439234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2EE7-0D44-9148-89CC29A524E1}"/>
                </c:ext>
              </c:extLst>
            </c:dLbl>
            <c:dLbl>
              <c:idx val="20"/>
              <c:layout>
                <c:manualLayout>
                  <c:x val="-1.3909377176905676E-2"/>
                  <c:y val="1.6185219222833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033-4086-8DA3-17A2134A010F}"/>
                </c:ext>
              </c:extLst>
            </c:dLbl>
            <c:dLbl>
              <c:idx val="24"/>
              <c:layout>
                <c:manualLayout>
                  <c:x val="-3.7821050710981894E-3"/>
                  <c:y val="1.7092801609160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6E-C54B-BA71-06C48843FAF9}"/>
                </c:ext>
              </c:extLst>
            </c:dLbl>
            <c:dLbl>
              <c:idx val="25"/>
              <c:layout>
                <c:manualLayout>
                  <c:x val="-5.0049032280427095E-3"/>
                  <c:y val="2.9193900093521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033-4086-8DA3-17A2134A010F}"/>
                </c:ext>
              </c:extLst>
            </c:dLbl>
            <c:dLbl>
              <c:idx val="26"/>
              <c:layout>
                <c:manualLayout>
                  <c:x val="-1.7119174197225789E-2"/>
                  <c:y val="3.3278020831993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033-4086-8DA3-17A2134A010F}"/>
                </c:ext>
              </c:extLst>
            </c:dLbl>
            <c:dLbl>
              <c:idx val="28"/>
              <c:layout>
                <c:manualLayout>
                  <c:x val="-1.7119174197225969E-2"/>
                  <c:y val="3.3278020831993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D8-40BA-B1B6-6F54D54F1185}"/>
                </c:ext>
              </c:extLst>
            </c:dLbl>
            <c:dLbl>
              <c:idx val="29"/>
              <c:layout>
                <c:manualLayout>
                  <c:x val="-1.2686579019960977E-2"/>
                  <c:y val="2.9193900093521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44-42AE-B434-ACE80FB91251}"/>
                </c:ext>
              </c:extLst>
            </c:dLbl>
            <c:dLbl>
              <c:idx val="31"/>
              <c:layout>
                <c:manualLayout>
                  <c:x val="-1.3909377176905676E-2"/>
                  <c:y val="2.0118076230250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DB-44AA-B4FD-EAD693647904}"/>
                </c:ext>
              </c:extLst>
            </c:dLbl>
            <c:spPr>
              <a:noFill/>
              <a:ln>
                <a:noFill/>
              </a:ln>
              <a:effectLst/>
            </c:spPr>
            <c:txPr>
              <a:bodyPr/>
              <a:lstStyle/>
              <a:p>
                <a:pPr>
                  <a:defRPr sz="1000">
                    <a:solidFill>
                      <a:srgbClr val="002060"/>
                    </a:solidFill>
                    <a:latin typeface="Segoe UI" pitchFamily="34" charset="0"/>
                    <a:ea typeface="Segoe UI" pitchFamily="34" charset="0"/>
                    <a:cs typeface="Segoe UI"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Sheet1!$B$1:$BA$1</c:f>
              <c:strCache>
                <c:ptCount val="34"/>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 </c:v>
                </c:pt>
                <c:pt idx="22">
                  <c:v>Q3 20 </c:v>
                </c:pt>
                <c:pt idx="23">
                  <c:v>Q4 20</c:v>
                </c:pt>
                <c:pt idx="24">
                  <c:v>Q1 21</c:v>
                </c:pt>
                <c:pt idx="25">
                  <c:v>Q2 21</c:v>
                </c:pt>
                <c:pt idx="26">
                  <c:v>Q3 21</c:v>
                </c:pt>
                <c:pt idx="27">
                  <c:v>Q4 21</c:v>
                </c:pt>
                <c:pt idx="28">
                  <c:v>Q1 22</c:v>
                </c:pt>
                <c:pt idx="29">
                  <c:v>Q2 22</c:v>
                </c:pt>
                <c:pt idx="30">
                  <c:v>Q3 22</c:v>
                </c:pt>
                <c:pt idx="31">
                  <c:v>Q4 22</c:v>
                </c:pt>
                <c:pt idx="32">
                  <c:v>Q1 23</c:v>
                </c:pt>
                <c:pt idx="33">
                  <c:v>Q2 23</c:v>
                </c:pt>
              </c:strCache>
            </c:strRef>
          </c:cat>
          <c:val>
            <c:numRef>
              <c:f>Sheet1!$B$4:$BA$4</c:f>
              <c:numCache>
                <c:formatCode>General</c:formatCode>
                <c:ptCount val="34"/>
                <c:pt idx="0">
                  <c:v>36</c:v>
                </c:pt>
                <c:pt idx="1">
                  <c:v>37</c:v>
                </c:pt>
                <c:pt idx="2">
                  <c:v>25</c:v>
                </c:pt>
                <c:pt idx="3">
                  <c:v>24</c:v>
                </c:pt>
                <c:pt idx="4">
                  <c:v>12</c:v>
                </c:pt>
                <c:pt idx="5">
                  <c:v>11</c:v>
                </c:pt>
                <c:pt idx="6">
                  <c:v>29</c:v>
                </c:pt>
                <c:pt idx="7">
                  <c:v>20</c:v>
                </c:pt>
                <c:pt idx="8">
                  <c:v>26</c:v>
                </c:pt>
                <c:pt idx="9">
                  <c:v>12</c:v>
                </c:pt>
                <c:pt idx="10">
                  <c:v>16</c:v>
                </c:pt>
                <c:pt idx="11">
                  <c:v>17</c:v>
                </c:pt>
                <c:pt idx="12">
                  <c:v>15</c:v>
                </c:pt>
                <c:pt idx="13">
                  <c:v>15</c:v>
                </c:pt>
                <c:pt idx="14">
                  <c:v>12</c:v>
                </c:pt>
                <c:pt idx="15">
                  <c:v>9</c:v>
                </c:pt>
                <c:pt idx="16">
                  <c:v>13</c:v>
                </c:pt>
                <c:pt idx="17">
                  <c:v>11</c:v>
                </c:pt>
                <c:pt idx="18">
                  <c:v>9</c:v>
                </c:pt>
                <c:pt idx="19">
                  <c:v>24</c:v>
                </c:pt>
                <c:pt idx="20">
                  <c:v>3</c:v>
                </c:pt>
                <c:pt idx="21">
                  <c:v>7</c:v>
                </c:pt>
                <c:pt idx="22">
                  <c:v>7.0000000000000009</c:v>
                </c:pt>
                <c:pt idx="23">
                  <c:v>13</c:v>
                </c:pt>
                <c:pt idx="24">
                  <c:v>21</c:v>
                </c:pt>
                <c:pt idx="25">
                  <c:v>25</c:v>
                </c:pt>
                <c:pt idx="26">
                  <c:v>26</c:v>
                </c:pt>
                <c:pt idx="27">
                  <c:v>17</c:v>
                </c:pt>
                <c:pt idx="28">
                  <c:v>12</c:v>
                </c:pt>
                <c:pt idx="29">
                  <c:v>7</c:v>
                </c:pt>
                <c:pt idx="30">
                  <c:v>4</c:v>
                </c:pt>
                <c:pt idx="31">
                  <c:v>5</c:v>
                </c:pt>
                <c:pt idx="32">
                  <c:v>8</c:v>
                </c:pt>
                <c:pt idx="33">
                  <c:v>4</c:v>
                </c:pt>
              </c:numCache>
            </c:numRef>
          </c:val>
          <c:smooth val="1"/>
          <c:extLst>
            <c:ext xmlns:c16="http://schemas.microsoft.com/office/drawing/2014/chart" uri="{C3380CC4-5D6E-409C-BE32-E72D297353CC}">
              <c16:uniqueId val="{00000028-2EE7-0D44-9148-89CC29A524E1}"/>
            </c:ext>
          </c:extLst>
        </c:ser>
        <c:ser>
          <c:idx val="3"/>
          <c:order val="3"/>
          <c:tx>
            <c:strRef>
              <c:f>Sheet1!$A$5</c:f>
              <c:strCache>
                <c:ptCount val="1"/>
                <c:pt idx="0">
                  <c:v>Private rental</c:v>
                </c:pt>
              </c:strCache>
            </c:strRef>
          </c:tx>
          <c:spPr>
            <a:ln>
              <a:solidFill>
                <a:schemeClr val="accent5"/>
              </a:solidFill>
            </a:ln>
          </c:spPr>
          <c:marker>
            <c:symbol val="none"/>
          </c:marker>
          <c:dLbls>
            <c:dLbl>
              <c:idx val="0"/>
              <c:layout>
                <c:manualLayout>
                  <c:x val="-2.1433175037536899E-2"/>
                  <c:y val="2.1286958853757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033-4086-8DA3-17A2134A010F}"/>
                </c:ext>
              </c:extLst>
            </c:dLbl>
            <c:dLbl>
              <c:idx val="1"/>
              <c:layout>
                <c:manualLayout>
                  <c:x val="-3.6106726208271413E-2"/>
                  <c:y val="-2.20375772457423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465-4E36-9DE2-E1162001F52C}"/>
                </c:ext>
              </c:extLst>
            </c:dLbl>
            <c:dLbl>
              <c:idx val="2"/>
              <c:layout>
                <c:manualLayout>
                  <c:x val="-1.7424873736461999E-2"/>
                  <c:y val="3.2219174714611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C7A-4C43-B91C-14B61D7E5F21}"/>
                </c:ext>
              </c:extLst>
            </c:dLbl>
            <c:dLbl>
              <c:idx val="3"/>
              <c:layout>
                <c:manualLayout>
                  <c:x val="-1.84250101199879E-2"/>
                  <c:y val="-3.158261215557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D49-4F84-BB9A-8862C95476ED}"/>
                </c:ext>
              </c:extLst>
            </c:dLbl>
            <c:dLbl>
              <c:idx val="7"/>
              <c:layout>
                <c:manualLayout>
                  <c:x val="-1.2734012136405799E-2"/>
                  <c:y val="-2.6017394154593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2EE7-0D44-9148-89CC29A524E1}"/>
                </c:ext>
              </c:extLst>
            </c:dLbl>
            <c:dLbl>
              <c:idx val="8"/>
              <c:layout>
                <c:manualLayout>
                  <c:x val="-1.7599778106386198E-2"/>
                  <c:y val="2.406934875117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033-4086-8DA3-17A2134A010F}"/>
                </c:ext>
              </c:extLst>
            </c:dLbl>
            <c:dLbl>
              <c:idx val="9"/>
              <c:layout>
                <c:manualLayout>
                  <c:x val="-5.8036265204556396E-3"/>
                  <c:y val="1.57217408527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033-4086-8DA3-17A2134A010F}"/>
                </c:ext>
              </c:extLst>
            </c:dLbl>
            <c:dLbl>
              <c:idx val="10"/>
              <c:layout>
                <c:manualLayout>
                  <c:x val="-5.7673864234174498E-3"/>
                  <c:y val="1.01563037487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033-4086-8DA3-17A2134A010F}"/>
                </c:ext>
              </c:extLst>
            </c:dLbl>
            <c:dLbl>
              <c:idx val="11"/>
              <c:layout>
                <c:manualLayout>
                  <c:x val="-1.47628654120961E-2"/>
                  <c:y val="1.01565228517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465-4E36-9DE2-E1162001F52C}"/>
                </c:ext>
              </c:extLst>
            </c:dLbl>
            <c:dLbl>
              <c:idx val="12"/>
              <c:layout>
                <c:manualLayout>
                  <c:x val="-1.6243735259695701E-2"/>
                  <c:y val="1.2939131852284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C7A-4C43-B91C-14B61D7E5F21}"/>
                </c:ext>
              </c:extLst>
            </c:dLbl>
            <c:dLbl>
              <c:idx val="13"/>
              <c:layout>
                <c:manualLayout>
                  <c:x val="-6.83943007828571E-3"/>
                  <c:y val="1.572174085277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D49-4F84-BB9A-8862C95476ED}"/>
                </c:ext>
              </c:extLst>
            </c:dLbl>
            <c:dLbl>
              <c:idx val="14"/>
              <c:layout>
                <c:manualLayout>
                  <c:x val="-1.01794405902825E-2"/>
                  <c:y val="2.685217685474039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7127252245050325E-2"/>
                      <c:h val="4.5356526708007036E-2"/>
                    </c:manualLayout>
                  </c15:layout>
                </c:ext>
                <c:ext xmlns:c16="http://schemas.microsoft.com/office/drawing/2014/chart" uri="{C3380CC4-5D6E-409C-BE32-E72D297353CC}">
                  <c16:uniqueId val="{00000030-2EE7-0D44-9148-89CC29A524E1}"/>
                </c:ext>
              </c:extLst>
            </c:dLbl>
            <c:dLbl>
              <c:idx val="16"/>
              <c:layout>
                <c:manualLayout>
                  <c:x val="-1.45048895076697E-2"/>
                  <c:y val="2.3143350851340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2EE7-0D44-9148-89CC29A524E1}"/>
                </c:ext>
              </c:extLst>
            </c:dLbl>
            <c:dLbl>
              <c:idx val="17"/>
              <c:layout>
                <c:manualLayout>
                  <c:x val="-1.56515275589338E-2"/>
                  <c:y val="1.2101098484361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2EE7-0D44-9148-89CC29A524E1}"/>
                </c:ext>
              </c:extLst>
            </c:dLbl>
            <c:dLbl>
              <c:idx val="18"/>
              <c:layout>
                <c:manualLayout>
                  <c:x val="-2.4273795098505056E-2"/>
                  <c:y val="1.40675269880699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C5-8446-8952-14631E99A514}"/>
                </c:ext>
              </c:extLst>
            </c:dLbl>
            <c:dLbl>
              <c:idx val="19"/>
              <c:layout>
                <c:manualLayout>
                  <c:x val="-1.8159804313781742E-2"/>
                  <c:y val="2.919390009352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033-4086-8DA3-17A2134A010F}"/>
                </c:ext>
              </c:extLst>
            </c:dLbl>
            <c:dLbl>
              <c:idx val="20"/>
              <c:layout>
                <c:manualLayout>
                  <c:x val="-1.3909377176905676E-2"/>
                  <c:y val="1.7092801609160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465-4E36-9DE2-E1162001F52C}"/>
                </c:ext>
              </c:extLst>
            </c:dLbl>
            <c:dLbl>
              <c:idx val="22"/>
              <c:layout>
                <c:manualLayout>
                  <c:x val="-1.1897537217113769E-2"/>
                  <c:y val="2.01180762302504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D49-4F84-BB9A-8862C95476ED}"/>
                </c:ext>
              </c:extLst>
            </c:dLbl>
            <c:dLbl>
              <c:idx val="23"/>
              <c:layout>
                <c:manualLayout>
                  <c:x val="-1.3564490326655783E-2"/>
                  <c:y val="1.7092801609160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40-2245-B5DA-E8F8AD1B2EB0}"/>
                </c:ext>
              </c:extLst>
            </c:dLbl>
            <c:dLbl>
              <c:idx val="24"/>
              <c:layout>
                <c:manualLayout>
                  <c:x val="-2.5593069141534902E-3"/>
                  <c:y val="-3.433686694937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6E-C54B-BA71-06C48843FAF9}"/>
                </c:ext>
              </c:extLst>
            </c:dLbl>
            <c:dLbl>
              <c:idx val="25"/>
              <c:layout>
                <c:manualLayout>
                  <c:x val="-3.7821050710980103E-3"/>
                  <c:y val="-1.058846117381608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033-4086-8DA3-17A2134A010F}"/>
                </c:ext>
              </c:extLst>
            </c:dLbl>
            <c:dLbl>
              <c:idx val="26"/>
              <c:layout>
                <c:manualLayout>
                  <c:x val="-1.2227981569446992E-2"/>
                  <c:y val="2.4202196968722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465-4E36-9DE2-E1162001F52C}"/>
                </c:ext>
              </c:extLst>
            </c:dLbl>
            <c:dLbl>
              <c:idx val="28"/>
              <c:layout>
                <c:manualLayout>
                  <c:x val="-1.7119174197225969E-2"/>
                  <c:y val="3.3278020831993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D8-40BA-B1B6-6F54D54F1185}"/>
                </c:ext>
              </c:extLst>
            </c:dLbl>
            <c:dLbl>
              <c:idx val="29"/>
              <c:layout>
                <c:manualLayout>
                  <c:x val="-1.247985873311371E-2"/>
                  <c:y val="5.33960970622438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44-42AE-B434-ACE80FB91251}"/>
                </c:ext>
              </c:extLst>
            </c:dLbl>
            <c:dLbl>
              <c:idx val="31"/>
              <c:layout>
                <c:manualLayout>
                  <c:x val="-1.1948663659738601E-2"/>
                  <c:y val="2.61686254724311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DB-44AA-B4FD-EAD693647904}"/>
                </c:ext>
              </c:extLst>
            </c:dLbl>
            <c:dLbl>
              <c:idx val="32"/>
              <c:layout>
                <c:manualLayout>
                  <c:x val="-2.1093268207296061E-2"/>
                  <c:y val="2.465598816188601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8735756688200432E-2"/>
                      <c:h val="4.6286701702681732E-2"/>
                    </c:manualLayout>
                  </c15:layout>
                </c:ext>
                <c:ext xmlns:c16="http://schemas.microsoft.com/office/drawing/2014/chart" uri="{C3380CC4-5D6E-409C-BE32-E72D297353CC}">
                  <c16:uniqueId val="{00000003-85FB-4B45-A133-C3CC186B39E2}"/>
                </c:ext>
              </c:extLst>
            </c:dLbl>
            <c:dLbl>
              <c:idx val="33"/>
              <c:layout>
                <c:manualLayout>
                  <c:x val="-7.7287583351266101E-3"/>
                  <c:y val="2.3143350851340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56-4025-8A5C-FFF5ADB4A018}"/>
                </c:ext>
              </c:extLst>
            </c:dLbl>
            <c:spPr>
              <a:noFill/>
              <a:ln>
                <a:noFill/>
              </a:ln>
              <a:effectLst/>
            </c:spPr>
            <c:txPr>
              <a:bodyPr/>
              <a:lstStyle/>
              <a:p>
                <a:pPr>
                  <a:defRPr sz="1000">
                    <a:solidFill>
                      <a:schemeClr val="accent5"/>
                    </a:solidFill>
                    <a:latin typeface="Segoe UI" pitchFamily="34" charset="0"/>
                    <a:ea typeface="Segoe UI" pitchFamily="34" charset="0"/>
                    <a:cs typeface="Segoe UI"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Sheet1!$B$1:$BA$1</c:f>
              <c:strCache>
                <c:ptCount val="34"/>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 </c:v>
                </c:pt>
                <c:pt idx="22">
                  <c:v>Q3 20 </c:v>
                </c:pt>
                <c:pt idx="23">
                  <c:v>Q4 20</c:v>
                </c:pt>
                <c:pt idx="24">
                  <c:v>Q1 21</c:v>
                </c:pt>
                <c:pt idx="25">
                  <c:v>Q2 21</c:v>
                </c:pt>
                <c:pt idx="26">
                  <c:v>Q3 21</c:v>
                </c:pt>
                <c:pt idx="27">
                  <c:v>Q4 21</c:v>
                </c:pt>
                <c:pt idx="28">
                  <c:v>Q1 22</c:v>
                </c:pt>
                <c:pt idx="29">
                  <c:v>Q2 22</c:v>
                </c:pt>
                <c:pt idx="30">
                  <c:v>Q3 22</c:v>
                </c:pt>
                <c:pt idx="31">
                  <c:v>Q4 22</c:v>
                </c:pt>
                <c:pt idx="32">
                  <c:v>Q1 23</c:v>
                </c:pt>
                <c:pt idx="33">
                  <c:v>Q2 23</c:v>
                </c:pt>
              </c:strCache>
            </c:strRef>
          </c:cat>
          <c:val>
            <c:numRef>
              <c:f>Sheet1!$B$5:$BA$5</c:f>
              <c:numCache>
                <c:formatCode>General</c:formatCode>
                <c:ptCount val="34"/>
                <c:pt idx="0">
                  <c:v>53</c:v>
                </c:pt>
                <c:pt idx="1">
                  <c:v>56</c:v>
                </c:pt>
                <c:pt idx="2">
                  <c:v>34</c:v>
                </c:pt>
                <c:pt idx="3">
                  <c:v>24</c:v>
                </c:pt>
                <c:pt idx="4">
                  <c:v>24</c:v>
                </c:pt>
                <c:pt idx="5">
                  <c:v>24</c:v>
                </c:pt>
                <c:pt idx="6">
                  <c:v>37</c:v>
                </c:pt>
                <c:pt idx="7">
                  <c:v>25</c:v>
                </c:pt>
                <c:pt idx="8">
                  <c:v>24</c:v>
                </c:pt>
                <c:pt idx="9">
                  <c:v>19</c:v>
                </c:pt>
                <c:pt idx="10">
                  <c:v>20</c:v>
                </c:pt>
                <c:pt idx="11">
                  <c:v>21</c:v>
                </c:pt>
                <c:pt idx="12">
                  <c:v>21</c:v>
                </c:pt>
                <c:pt idx="13">
                  <c:v>21</c:v>
                </c:pt>
                <c:pt idx="14">
                  <c:v>21</c:v>
                </c:pt>
                <c:pt idx="15">
                  <c:v>22</c:v>
                </c:pt>
                <c:pt idx="16">
                  <c:v>20</c:v>
                </c:pt>
                <c:pt idx="17">
                  <c:v>15</c:v>
                </c:pt>
                <c:pt idx="18">
                  <c:v>14</c:v>
                </c:pt>
                <c:pt idx="19">
                  <c:v>16</c:v>
                </c:pt>
                <c:pt idx="20">
                  <c:v>9</c:v>
                </c:pt>
                <c:pt idx="21">
                  <c:v>22</c:v>
                </c:pt>
                <c:pt idx="22">
                  <c:v>17</c:v>
                </c:pt>
                <c:pt idx="23">
                  <c:v>21</c:v>
                </c:pt>
                <c:pt idx="24">
                  <c:v>28</c:v>
                </c:pt>
                <c:pt idx="25">
                  <c:v>29</c:v>
                </c:pt>
                <c:pt idx="26">
                  <c:v>38</c:v>
                </c:pt>
                <c:pt idx="27">
                  <c:v>34</c:v>
                </c:pt>
                <c:pt idx="28">
                  <c:v>34</c:v>
                </c:pt>
                <c:pt idx="29">
                  <c:v>27</c:v>
                </c:pt>
                <c:pt idx="30">
                  <c:v>17</c:v>
                </c:pt>
                <c:pt idx="31">
                  <c:v>14</c:v>
                </c:pt>
                <c:pt idx="32">
                  <c:v>13</c:v>
                </c:pt>
                <c:pt idx="33">
                  <c:v>11</c:v>
                </c:pt>
              </c:numCache>
            </c:numRef>
          </c:val>
          <c:smooth val="1"/>
          <c:extLst>
            <c:ext xmlns:c16="http://schemas.microsoft.com/office/drawing/2014/chart" uri="{C3380CC4-5D6E-409C-BE32-E72D297353CC}">
              <c16:uniqueId val="{00000036-2EE7-0D44-9148-89CC29A524E1}"/>
            </c:ext>
          </c:extLst>
        </c:ser>
        <c:ser>
          <c:idx val="4"/>
          <c:order val="4"/>
          <c:tx>
            <c:strRef>
              <c:f>Sheet1!$A$6</c:f>
              <c:strCache>
                <c:ptCount val="1"/>
                <c:pt idx="0">
                  <c:v>Own letting</c:v>
                </c:pt>
              </c:strCache>
            </c:strRef>
          </c:tx>
          <c:spPr>
            <a:ln>
              <a:solidFill>
                <a:srgbClr val="FFC000"/>
              </a:solidFill>
            </a:ln>
          </c:spPr>
          <c:marker>
            <c:symbol val="none"/>
          </c:marker>
          <c:dLbls>
            <c:dLbl>
              <c:idx val="0"/>
              <c:layout>
                <c:manualLayout>
                  <c:x val="-1.84250101199879E-2"/>
                  <c:y val="-2.8800222258155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2EE7-0D44-9148-89CC29A524E1}"/>
                </c:ext>
              </c:extLst>
            </c:dLbl>
            <c:dLbl>
              <c:idx val="1"/>
              <c:layout>
                <c:manualLayout>
                  <c:x val="-2.2937257496311401E-2"/>
                  <c:y val="2.12869588537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2EE7-0D44-9148-89CC29A524E1}"/>
                </c:ext>
              </c:extLst>
            </c:dLbl>
            <c:dLbl>
              <c:idx val="2"/>
              <c:layout>
                <c:manualLayout>
                  <c:x val="-1.84250101199879E-2"/>
                  <c:y val="-2.880000315508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2EE7-0D44-9148-89CC29A524E1}"/>
                </c:ext>
              </c:extLst>
            </c:dLbl>
            <c:dLbl>
              <c:idx val="3"/>
              <c:layout>
                <c:manualLayout>
                  <c:x val="-2.1433175037536899E-2"/>
                  <c:y val="2.6852176854740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033-4086-8DA3-17A2134A010F}"/>
                </c:ext>
              </c:extLst>
            </c:dLbl>
            <c:dLbl>
              <c:idx val="4"/>
              <c:layout>
                <c:manualLayout>
                  <c:x val="-2.1433175037537E-2"/>
                  <c:y val="-2.880000315508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465-4E36-9DE2-E1162001F52C}"/>
                </c:ext>
              </c:extLst>
            </c:dLbl>
            <c:dLbl>
              <c:idx val="5"/>
              <c:layout>
                <c:manualLayout>
                  <c:x val="-2.89535873314095E-2"/>
                  <c:y val="-3.9930439157049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C7A-4C43-B91C-14B61D7E5F21}"/>
                </c:ext>
              </c:extLst>
            </c:dLbl>
            <c:dLbl>
              <c:idx val="7"/>
              <c:layout>
                <c:manualLayout>
                  <c:x val="-1.12299296776313E-2"/>
                  <c:y val="-1.48869581526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2EE7-0D44-9148-89CC29A524E1}"/>
                </c:ext>
              </c:extLst>
            </c:dLbl>
            <c:dLbl>
              <c:idx val="8"/>
              <c:layout>
                <c:manualLayout>
                  <c:x val="-1.7599778106386198E-2"/>
                  <c:y val="-2.880000315508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2EE7-0D44-9148-89CC29A524E1}"/>
                </c:ext>
              </c:extLst>
            </c:dLbl>
            <c:dLbl>
              <c:idx val="9"/>
              <c:layout>
                <c:manualLayout>
                  <c:x val="-1.36053144541001E-2"/>
                  <c:y val="2.2629768797555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2EE7-0D44-9148-89CC29A524E1}"/>
                </c:ext>
              </c:extLst>
            </c:dLbl>
            <c:dLbl>
              <c:idx val="10"/>
              <c:layout>
                <c:manualLayout>
                  <c:x val="-1.6295963634839102E-2"/>
                  <c:y val="1.572174085277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033-4086-8DA3-17A2134A010F}"/>
                </c:ext>
              </c:extLst>
            </c:dLbl>
            <c:dLbl>
              <c:idx val="11"/>
              <c:layout>
                <c:manualLayout>
                  <c:x val="-1.6266947870870602E-2"/>
                  <c:y val="2.4069567854249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465-4E36-9DE2-E1162001F52C}"/>
                </c:ext>
              </c:extLst>
            </c:dLbl>
            <c:dLbl>
              <c:idx val="12"/>
              <c:layout>
                <c:manualLayout>
                  <c:x val="-1.6243735259695701E-2"/>
                  <c:y val="3.24173948557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C7A-4C43-B91C-14B61D7E5F21}"/>
                </c:ext>
              </c:extLst>
            </c:dLbl>
            <c:dLbl>
              <c:idx val="13"/>
              <c:layout>
                <c:manualLayout>
                  <c:x val="-5.3353476195112E-3"/>
                  <c:y val="2.6852176854740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D49-4F84-BB9A-8862C95476ED}"/>
                </c:ext>
              </c:extLst>
            </c:dLbl>
            <c:dLbl>
              <c:idx val="14"/>
              <c:layout>
                <c:manualLayout>
                  <c:x val="-1.5416845202439E-2"/>
                  <c:y val="4.3547830857687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2EE7-0D44-9148-89CC29A524E1}"/>
                </c:ext>
              </c:extLst>
            </c:dLbl>
            <c:dLbl>
              <c:idx val="16"/>
              <c:layout>
                <c:manualLayout>
                  <c:x val="-1.3282091350725E-2"/>
                  <c:y val="4.1294998577882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2EE7-0D44-9148-89CC29A524E1}"/>
                </c:ext>
              </c:extLst>
            </c:dLbl>
            <c:dLbl>
              <c:idx val="17"/>
              <c:layout>
                <c:manualLayout>
                  <c:x val="-1.5365373533544901E-2"/>
                  <c:y val="2.42021969687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2EE7-0D44-9148-89CC29A524E1}"/>
                </c:ext>
              </c:extLst>
            </c:dLbl>
            <c:dLbl>
              <c:idx val="18"/>
              <c:layout>
                <c:manualLayout>
                  <c:x val="-1.3268611686002765E-2"/>
                  <c:y val="2.3143350851340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2EE7-0D44-9148-89CC29A524E1}"/>
                </c:ext>
              </c:extLst>
            </c:dLbl>
            <c:dLbl>
              <c:idx val="19"/>
              <c:layout>
                <c:manualLayout>
                  <c:x val="-2.060540062767096E-2"/>
                  <c:y val="-2.5261043086104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033-4086-8DA3-17A2134A010F}"/>
                </c:ext>
              </c:extLst>
            </c:dLbl>
            <c:dLbl>
              <c:idx val="20"/>
              <c:layout>
                <c:manualLayout>
                  <c:x val="-1.8963096047906906E-2"/>
                  <c:y val="-2.3143350851340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465-4E36-9DE2-E1162001F52C}"/>
                </c:ext>
              </c:extLst>
            </c:dLbl>
            <c:dLbl>
              <c:idx val="22"/>
              <c:layout>
                <c:manualLayout>
                  <c:x val="-1.3120335374058469E-2"/>
                  <c:y val="-2.526104308610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D49-4F84-BB9A-8862C95476ED}"/>
                </c:ext>
              </c:extLst>
            </c:dLbl>
            <c:dLbl>
              <c:idx val="25"/>
              <c:layout>
                <c:manualLayout>
                  <c:x val="-7.4504995419322874E-3"/>
                  <c:y val="2.0118076230250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033-4086-8DA3-17A2134A010F}"/>
                </c:ext>
              </c:extLst>
            </c:dLbl>
            <c:dLbl>
              <c:idx val="26"/>
              <c:layout>
                <c:manualLayout>
                  <c:x val="-1.2227981569446992E-2"/>
                  <c:y val="-2.4202196968722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465-4E36-9DE2-E1162001F52C}"/>
                </c:ext>
              </c:extLst>
            </c:dLbl>
            <c:dLbl>
              <c:idx val="28"/>
              <c:layout>
                <c:manualLayout>
                  <c:x val="-1.7119174197225969E-2"/>
                  <c:y val="3.9328570074174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D8-40BA-B1B6-6F54D54F1185}"/>
                </c:ext>
              </c:extLst>
            </c:dLbl>
            <c:dLbl>
              <c:idx val="29"/>
              <c:layout>
                <c:manualLayout>
                  <c:x val="-1.1257060576169011E-2"/>
                  <c:y val="4.43202731989729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44-42AE-B434-ACE80FB91251}"/>
                </c:ext>
              </c:extLst>
            </c:dLbl>
            <c:dLbl>
              <c:idx val="31"/>
              <c:layout>
                <c:manualLayout>
                  <c:x val="-9.5030673458493808E-3"/>
                  <c:y val="-4.0387416191555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DB-44AA-B4FD-EAD693647904}"/>
                </c:ext>
              </c:extLst>
            </c:dLbl>
            <c:dLbl>
              <c:idx val="32"/>
              <c:layout>
                <c:manualLayout>
                  <c:x val="-2.476166267813016E-2"/>
                  <c:y val="1.709280160916024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118135300208983E-2"/>
                      <c:h val="6.1413074808133274E-2"/>
                    </c:manualLayout>
                  </c15:layout>
                </c:ext>
                <c:ext xmlns:c16="http://schemas.microsoft.com/office/drawing/2014/chart" uri="{C3380CC4-5D6E-409C-BE32-E72D297353CC}">
                  <c16:uniqueId val="{00000000-85FB-4B45-A133-C3CC186B39E2}"/>
                </c:ext>
              </c:extLst>
            </c:dLbl>
            <c:dLbl>
              <c:idx val="33"/>
              <c:layout>
                <c:manualLayout>
                  <c:x val="-5.0871291828484613E-3"/>
                  <c:y val="-3.826972395679240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1573322395548248E-2"/>
                      <c:h val="4.9311976323772037E-2"/>
                    </c:manualLayout>
                  </c15:layout>
                </c:ext>
                <c:ext xmlns:c16="http://schemas.microsoft.com/office/drawing/2014/chart" uri="{C3380CC4-5D6E-409C-BE32-E72D297353CC}">
                  <c16:uniqueId val="{00000003-7756-4025-8A5C-FFF5ADB4A018}"/>
                </c:ext>
              </c:extLst>
            </c:dLbl>
            <c:spPr>
              <a:noFill/>
              <a:ln>
                <a:noFill/>
              </a:ln>
              <a:effectLst/>
            </c:spPr>
            <c:txPr>
              <a:bodyPr/>
              <a:lstStyle/>
              <a:p>
                <a:pPr>
                  <a:defRPr sz="1000">
                    <a:solidFill>
                      <a:srgbClr val="FF9900"/>
                    </a:solidFill>
                    <a:latin typeface="Segoe UI" pitchFamily="34" charset="0"/>
                    <a:ea typeface="Segoe UI" pitchFamily="34" charset="0"/>
                    <a:cs typeface="Segoe UI"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Sheet1!$B$1:$BA$1</c:f>
              <c:strCache>
                <c:ptCount val="34"/>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 </c:v>
                </c:pt>
                <c:pt idx="22">
                  <c:v>Q3 20 </c:v>
                </c:pt>
                <c:pt idx="23">
                  <c:v>Q4 20</c:v>
                </c:pt>
                <c:pt idx="24">
                  <c:v>Q1 21</c:v>
                </c:pt>
                <c:pt idx="25">
                  <c:v>Q2 21</c:v>
                </c:pt>
                <c:pt idx="26">
                  <c:v>Q3 21</c:v>
                </c:pt>
                <c:pt idx="27">
                  <c:v>Q4 21</c:v>
                </c:pt>
                <c:pt idx="28">
                  <c:v>Q1 22</c:v>
                </c:pt>
                <c:pt idx="29">
                  <c:v>Q2 22</c:v>
                </c:pt>
                <c:pt idx="30">
                  <c:v>Q3 22</c:v>
                </c:pt>
                <c:pt idx="31">
                  <c:v>Q4 22</c:v>
                </c:pt>
                <c:pt idx="32">
                  <c:v>Q1 23</c:v>
                </c:pt>
                <c:pt idx="33">
                  <c:v>Q2 23</c:v>
                </c:pt>
              </c:strCache>
            </c:strRef>
          </c:cat>
          <c:val>
            <c:numRef>
              <c:f>Sheet1!$B$6:$BA$6</c:f>
              <c:numCache>
                <c:formatCode>General</c:formatCode>
                <c:ptCount val="34"/>
                <c:pt idx="0">
                  <c:v>65</c:v>
                </c:pt>
                <c:pt idx="1">
                  <c:v>64</c:v>
                </c:pt>
                <c:pt idx="2">
                  <c:v>51</c:v>
                </c:pt>
                <c:pt idx="3">
                  <c:v>43</c:v>
                </c:pt>
                <c:pt idx="4">
                  <c:v>41</c:v>
                </c:pt>
                <c:pt idx="5">
                  <c:v>39</c:v>
                </c:pt>
                <c:pt idx="6">
                  <c:v>54</c:v>
                </c:pt>
                <c:pt idx="7">
                  <c:v>44</c:v>
                </c:pt>
                <c:pt idx="8">
                  <c:v>41</c:v>
                </c:pt>
                <c:pt idx="9">
                  <c:v>36</c:v>
                </c:pt>
                <c:pt idx="10">
                  <c:v>41</c:v>
                </c:pt>
                <c:pt idx="11">
                  <c:v>38</c:v>
                </c:pt>
                <c:pt idx="12">
                  <c:v>41</c:v>
                </c:pt>
                <c:pt idx="13">
                  <c:v>44</c:v>
                </c:pt>
                <c:pt idx="14">
                  <c:v>43</c:v>
                </c:pt>
                <c:pt idx="15">
                  <c:v>38</c:v>
                </c:pt>
                <c:pt idx="16">
                  <c:v>37</c:v>
                </c:pt>
                <c:pt idx="17">
                  <c:v>29</c:v>
                </c:pt>
                <c:pt idx="18">
                  <c:v>28</c:v>
                </c:pt>
                <c:pt idx="19">
                  <c:v>31</c:v>
                </c:pt>
                <c:pt idx="20">
                  <c:v>19</c:v>
                </c:pt>
                <c:pt idx="21">
                  <c:v>37</c:v>
                </c:pt>
                <c:pt idx="22">
                  <c:v>30</c:v>
                </c:pt>
                <c:pt idx="23">
                  <c:v>35</c:v>
                </c:pt>
                <c:pt idx="24">
                  <c:v>44</c:v>
                </c:pt>
                <c:pt idx="25">
                  <c:v>41</c:v>
                </c:pt>
                <c:pt idx="26">
                  <c:v>48</c:v>
                </c:pt>
                <c:pt idx="27">
                  <c:v>47</c:v>
                </c:pt>
                <c:pt idx="28">
                  <c:v>46</c:v>
                </c:pt>
                <c:pt idx="29">
                  <c:v>36</c:v>
                </c:pt>
                <c:pt idx="30">
                  <c:v>27</c:v>
                </c:pt>
                <c:pt idx="31">
                  <c:v>24</c:v>
                </c:pt>
                <c:pt idx="32">
                  <c:v>26</c:v>
                </c:pt>
                <c:pt idx="33">
                  <c:v>22</c:v>
                </c:pt>
              </c:numCache>
            </c:numRef>
          </c:val>
          <c:smooth val="1"/>
          <c:extLst>
            <c:ext xmlns:c16="http://schemas.microsoft.com/office/drawing/2014/chart" uri="{C3380CC4-5D6E-409C-BE32-E72D297353CC}">
              <c16:uniqueId val="{0000004D-2EE7-0D44-9148-89CC29A524E1}"/>
            </c:ext>
          </c:extLst>
        </c:ser>
        <c:dLbls>
          <c:showLegendKey val="0"/>
          <c:showVal val="0"/>
          <c:showCatName val="0"/>
          <c:showSerName val="0"/>
          <c:showPercent val="0"/>
          <c:showBubbleSize val="0"/>
        </c:dLbls>
        <c:smooth val="0"/>
        <c:axId val="629799608"/>
        <c:axId val="629796080"/>
      </c:lineChart>
      <c:catAx>
        <c:axId val="629799608"/>
        <c:scaling>
          <c:orientation val="minMax"/>
        </c:scaling>
        <c:delete val="0"/>
        <c:axPos val="b"/>
        <c:numFmt formatCode="#,##0" sourceLinked="0"/>
        <c:majorTickMark val="out"/>
        <c:minorTickMark val="none"/>
        <c:tickLblPos val="nextTo"/>
        <c:spPr>
          <a:ln w="13251">
            <a:solidFill>
              <a:srgbClr val="C0C0C0"/>
            </a:solidFill>
            <a:prstDash val="solid"/>
          </a:ln>
        </c:spPr>
        <c:txPr>
          <a:bodyPr rot="0" vert="horz"/>
          <a:lstStyle/>
          <a:p>
            <a:pPr>
              <a:defRPr sz="800" b="1" i="0" u="none" strike="noStrike" baseline="0">
                <a:solidFill>
                  <a:schemeClr val="bg1">
                    <a:lumMod val="50000"/>
                  </a:schemeClr>
                </a:solidFill>
                <a:latin typeface="Segoe UI" pitchFamily="34" charset="0"/>
                <a:ea typeface="Segoe UI" pitchFamily="34" charset="0"/>
                <a:cs typeface="Segoe UI" pitchFamily="34" charset="0"/>
              </a:defRPr>
            </a:pPr>
            <a:endParaRPr lang="en-US"/>
          </a:p>
        </c:txPr>
        <c:crossAx val="629796080"/>
        <c:crosses val="autoZero"/>
        <c:auto val="1"/>
        <c:lblAlgn val="ctr"/>
        <c:lblOffset val="100"/>
        <c:tickLblSkip val="1"/>
        <c:tickMarkSkip val="1"/>
        <c:noMultiLvlLbl val="0"/>
      </c:catAx>
      <c:valAx>
        <c:axId val="629796080"/>
        <c:scaling>
          <c:orientation val="minMax"/>
          <c:max val="90"/>
          <c:min val="0"/>
        </c:scaling>
        <c:delete val="1"/>
        <c:axPos val="l"/>
        <c:numFmt formatCode="General" sourceLinked="1"/>
        <c:majorTickMark val="out"/>
        <c:minorTickMark val="none"/>
        <c:tickLblPos val="nextTo"/>
        <c:crossAx val="629799608"/>
        <c:crosses val="autoZero"/>
        <c:crossBetween val="between"/>
        <c:majorUnit val="20"/>
        <c:minorUnit val="10"/>
      </c:valAx>
      <c:spPr>
        <a:noFill/>
        <a:ln w="25391">
          <a:noFill/>
        </a:ln>
      </c:spPr>
    </c:plotArea>
    <c:plotVisOnly val="1"/>
    <c:dispBlanksAs val="gap"/>
    <c:showDLblsOverMax val="0"/>
  </c:chart>
  <c:spPr>
    <a:noFill/>
    <a:ln>
      <a:noFill/>
    </a:ln>
  </c:spPr>
  <c:txPr>
    <a:bodyPr/>
    <a:lstStyle/>
    <a:p>
      <a:pPr>
        <a:defRPr sz="89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for all</c:v>
                </c:pt>
              </c:strCache>
            </c:strRef>
          </c:tx>
          <c:spPr>
            <a:solidFill>
              <a:schemeClr val="accent6"/>
            </a:solidFill>
            <a:ln>
              <a:noFill/>
            </a:ln>
          </c:spPr>
          <c:invertIfNegative val="0"/>
          <c:dPt>
            <c:idx val="0"/>
            <c:invertIfNegative val="0"/>
            <c:bubble3D val="0"/>
            <c:extLst>
              <c:ext xmlns:c16="http://schemas.microsoft.com/office/drawing/2014/chart" uri="{C3380CC4-5D6E-409C-BE32-E72D297353CC}">
                <c16:uniqueId val="{00000001-B105-8547-BAAD-03C246DCFFCE}"/>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Agent usage</c:v>
                </c:pt>
              </c:strCache>
            </c:strRef>
          </c:cat>
          <c:val>
            <c:numRef>
              <c:f>Sheet1!$B$2</c:f>
              <c:numCache>
                <c:formatCode>General</c:formatCode>
                <c:ptCount val="1"/>
                <c:pt idx="0">
                  <c:v>43</c:v>
                </c:pt>
              </c:numCache>
            </c:numRef>
          </c:val>
          <c:extLst>
            <c:ext xmlns:c16="http://schemas.microsoft.com/office/drawing/2014/chart" uri="{C3380CC4-5D6E-409C-BE32-E72D297353CC}">
              <c16:uniqueId val="{00000002-B105-8547-BAAD-03C246DCFFCE}"/>
            </c:ext>
          </c:extLst>
        </c:ser>
        <c:ser>
          <c:idx val="1"/>
          <c:order val="1"/>
          <c:tx>
            <c:strRef>
              <c:f>Sheet1!$C$1</c:f>
              <c:strCache>
                <c:ptCount val="1"/>
                <c:pt idx="0">
                  <c:v>for some</c:v>
                </c:pt>
              </c:strCache>
            </c:strRef>
          </c:tx>
          <c:spPr>
            <a:solidFill>
              <a:srgbClr val="002060"/>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Agent usage</c:v>
                </c:pt>
              </c:strCache>
            </c:strRef>
          </c:cat>
          <c:val>
            <c:numRef>
              <c:f>Sheet1!$C$2</c:f>
              <c:numCache>
                <c:formatCode>General</c:formatCode>
                <c:ptCount val="1"/>
                <c:pt idx="0">
                  <c:v>17</c:v>
                </c:pt>
              </c:numCache>
            </c:numRef>
          </c:val>
          <c:extLst>
            <c:ext xmlns:c16="http://schemas.microsoft.com/office/drawing/2014/chart" uri="{C3380CC4-5D6E-409C-BE32-E72D297353CC}">
              <c16:uniqueId val="{00000003-B105-8547-BAAD-03C246DCFFCE}"/>
            </c:ext>
          </c:extLst>
        </c:ser>
        <c:ser>
          <c:idx val="2"/>
          <c:order val="2"/>
          <c:tx>
            <c:strRef>
              <c:f>Sheet1!$D$1</c:f>
              <c:strCache>
                <c:ptCount val="1"/>
                <c:pt idx="0">
                  <c:v>Do not employ the services of an agent</c:v>
                </c:pt>
              </c:strCache>
            </c:strRef>
          </c:tx>
          <c:spPr>
            <a:solidFill>
              <a:schemeClr val="bg1">
                <a:lumMod val="75000"/>
              </a:schemeClr>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Agent usage</c:v>
                </c:pt>
              </c:strCache>
            </c:strRef>
          </c:cat>
          <c:val>
            <c:numRef>
              <c:f>Sheet1!$D$2</c:f>
              <c:numCache>
                <c:formatCode>General</c:formatCode>
                <c:ptCount val="1"/>
                <c:pt idx="0">
                  <c:v>40</c:v>
                </c:pt>
              </c:numCache>
            </c:numRef>
          </c:val>
          <c:extLst>
            <c:ext xmlns:c16="http://schemas.microsoft.com/office/drawing/2014/chart" uri="{C3380CC4-5D6E-409C-BE32-E72D297353CC}">
              <c16:uniqueId val="{00000004-B105-8547-BAAD-03C246DCFFCE}"/>
            </c:ext>
          </c:extLst>
        </c:ser>
        <c:dLbls>
          <c:dLblPos val="ctr"/>
          <c:showLegendKey val="0"/>
          <c:showVal val="1"/>
          <c:showCatName val="0"/>
          <c:showSerName val="0"/>
          <c:showPercent val="0"/>
          <c:showBubbleSize val="0"/>
        </c:dLbls>
        <c:gapWidth val="150"/>
        <c:overlap val="100"/>
        <c:axId val="721770536"/>
        <c:axId val="721776416"/>
      </c:barChart>
      <c:catAx>
        <c:axId val="721770536"/>
        <c:scaling>
          <c:orientation val="minMax"/>
        </c:scaling>
        <c:delete val="1"/>
        <c:axPos val="l"/>
        <c:numFmt formatCode="General" sourceLinked="0"/>
        <c:majorTickMark val="out"/>
        <c:minorTickMark val="none"/>
        <c:tickLblPos val="nextTo"/>
        <c:crossAx val="721776416"/>
        <c:crosses val="autoZero"/>
        <c:auto val="1"/>
        <c:lblAlgn val="ctr"/>
        <c:lblOffset val="100"/>
        <c:noMultiLvlLbl val="0"/>
      </c:catAx>
      <c:valAx>
        <c:axId val="721776416"/>
        <c:scaling>
          <c:orientation val="minMax"/>
        </c:scaling>
        <c:delete val="1"/>
        <c:axPos val="b"/>
        <c:numFmt formatCode="0%" sourceLinked="1"/>
        <c:majorTickMark val="out"/>
        <c:minorTickMark val="none"/>
        <c:tickLblPos val="nextTo"/>
        <c:crossAx val="721770536"/>
        <c:crosses val="autoZero"/>
        <c:crossBetween val="between"/>
      </c:valAx>
    </c:plotArea>
    <c:plotVisOnly val="1"/>
    <c:dispBlanksAs val="gap"/>
    <c:showDLblsOverMax val="0"/>
  </c:chart>
  <c:txPr>
    <a:bodyPr/>
    <a:lstStyle/>
    <a:p>
      <a:pPr>
        <a:defRPr sz="1200" b="1">
          <a:solidFill>
            <a:schemeClr val="bg1"/>
          </a:solidFill>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664201516589499E-2"/>
          <c:y val="0.12593651004760306"/>
          <c:w val="0.89867159696682097"/>
          <c:h val="0.81894188120600664"/>
        </c:manualLayout>
      </c:layout>
      <c:barChart>
        <c:barDir val="col"/>
        <c:grouping val="stacked"/>
        <c:varyColors val="0"/>
        <c:ser>
          <c:idx val="0"/>
          <c:order val="0"/>
          <c:tx>
            <c:strRef>
              <c:f>Sheet1!$B$1</c:f>
              <c:strCache>
                <c:ptCount val="1"/>
                <c:pt idx="0">
                  <c:v> Yes - a combination of let only and full management for all of my properties</c:v>
                </c:pt>
              </c:strCache>
            </c:strRef>
          </c:tx>
          <c:spPr>
            <a:solidFill>
              <a:schemeClr val="accent6">
                <a:lumMod val="40000"/>
                <a:lumOff val="60000"/>
              </a:schemeClr>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Category 1</c:v>
                </c:pt>
              </c:strCache>
            </c:strRef>
          </c:cat>
          <c:val>
            <c:numRef>
              <c:f>Sheet1!$B$2</c:f>
              <c:numCache>
                <c:formatCode>General</c:formatCode>
                <c:ptCount val="1"/>
                <c:pt idx="0">
                  <c:v>9</c:v>
                </c:pt>
              </c:numCache>
            </c:numRef>
          </c:val>
          <c:extLst>
            <c:ext xmlns:c16="http://schemas.microsoft.com/office/drawing/2014/chart" uri="{C3380CC4-5D6E-409C-BE32-E72D297353CC}">
              <c16:uniqueId val="{00000000-C70B-3742-89D6-4014653FA061}"/>
            </c:ext>
          </c:extLst>
        </c:ser>
        <c:ser>
          <c:idx val="1"/>
          <c:order val="1"/>
          <c:tx>
            <c:strRef>
              <c:f>Sheet1!$C$1</c:f>
              <c:strCache>
                <c:ptCount val="1"/>
                <c:pt idx="0">
                  <c:v> Yes - full management for all of my properties</c:v>
                </c:pt>
              </c:strCache>
            </c:strRef>
          </c:tx>
          <c:spPr>
            <a:solidFill>
              <a:schemeClr val="accent6">
                <a:lumMod val="60000"/>
                <a:lumOff val="40000"/>
              </a:schemeClr>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Category 1</c:v>
                </c:pt>
              </c:strCache>
            </c:strRef>
          </c:cat>
          <c:val>
            <c:numRef>
              <c:f>Sheet1!$C$2</c:f>
              <c:numCache>
                <c:formatCode>General</c:formatCode>
                <c:ptCount val="1"/>
                <c:pt idx="0">
                  <c:v>14</c:v>
                </c:pt>
              </c:numCache>
            </c:numRef>
          </c:val>
          <c:extLst>
            <c:ext xmlns:c16="http://schemas.microsoft.com/office/drawing/2014/chart" uri="{C3380CC4-5D6E-409C-BE32-E72D297353CC}">
              <c16:uniqueId val="{00000001-C70B-3742-89D6-4014653FA061}"/>
            </c:ext>
          </c:extLst>
        </c:ser>
        <c:ser>
          <c:idx val="2"/>
          <c:order val="2"/>
          <c:tx>
            <c:strRef>
              <c:f>Sheet1!$D$1</c:f>
              <c:strCache>
                <c:ptCount val="1"/>
                <c:pt idx="0">
                  <c:v> Yes - let only for all of my properties</c:v>
                </c:pt>
              </c:strCache>
            </c:strRef>
          </c:tx>
          <c:spPr>
            <a:solidFill>
              <a:schemeClr val="accent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Category 1</c:v>
                </c:pt>
              </c:strCache>
            </c:strRef>
          </c:cat>
          <c:val>
            <c:numRef>
              <c:f>Sheet1!$D$2</c:f>
              <c:numCache>
                <c:formatCode>General</c:formatCode>
                <c:ptCount val="1"/>
                <c:pt idx="0">
                  <c:v>20</c:v>
                </c:pt>
              </c:numCache>
            </c:numRef>
          </c:val>
          <c:extLst>
            <c:ext xmlns:c16="http://schemas.microsoft.com/office/drawing/2014/chart" uri="{C3380CC4-5D6E-409C-BE32-E72D297353CC}">
              <c16:uniqueId val="{00000002-C70B-3742-89D6-4014653FA061}"/>
            </c:ext>
          </c:extLst>
        </c:ser>
        <c:dLbls>
          <c:dLblPos val="ctr"/>
          <c:showLegendKey val="0"/>
          <c:showVal val="1"/>
          <c:showCatName val="0"/>
          <c:showSerName val="0"/>
          <c:showPercent val="0"/>
          <c:showBubbleSize val="0"/>
        </c:dLbls>
        <c:gapWidth val="150"/>
        <c:overlap val="100"/>
        <c:axId val="721767792"/>
        <c:axId val="721774848"/>
      </c:barChart>
      <c:catAx>
        <c:axId val="721767792"/>
        <c:scaling>
          <c:orientation val="minMax"/>
        </c:scaling>
        <c:delete val="1"/>
        <c:axPos val="b"/>
        <c:numFmt formatCode="General" sourceLinked="0"/>
        <c:majorTickMark val="out"/>
        <c:minorTickMark val="none"/>
        <c:tickLblPos val="nextTo"/>
        <c:crossAx val="721774848"/>
        <c:crosses val="autoZero"/>
        <c:auto val="1"/>
        <c:lblAlgn val="ctr"/>
        <c:lblOffset val="100"/>
        <c:noMultiLvlLbl val="0"/>
      </c:catAx>
      <c:valAx>
        <c:axId val="721774848"/>
        <c:scaling>
          <c:orientation val="minMax"/>
          <c:max val="60"/>
          <c:min val="0"/>
        </c:scaling>
        <c:delete val="1"/>
        <c:axPos val="l"/>
        <c:numFmt formatCode="General" sourceLinked="1"/>
        <c:majorTickMark val="out"/>
        <c:minorTickMark val="none"/>
        <c:tickLblPos val="nextTo"/>
        <c:crossAx val="721767792"/>
        <c:crosses val="autoZero"/>
        <c:crossBetween val="between"/>
        <c:majorUnit val="10"/>
        <c:minorUnit val="2"/>
      </c:valAx>
      <c:spPr>
        <a:noFill/>
        <a:ln w="25400">
          <a:noFill/>
        </a:ln>
      </c:spPr>
    </c:plotArea>
    <c:plotVisOnly val="1"/>
    <c:dispBlanksAs val="gap"/>
    <c:showDLblsOverMax val="0"/>
  </c:chart>
  <c:txPr>
    <a:bodyPr/>
    <a:lstStyle/>
    <a:p>
      <a:pPr>
        <a:defRPr sz="1200" b="1">
          <a:solidFill>
            <a:schemeClr val="bg1"/>
          </a:solidFill>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664201516589534E-2"/>
          <c:y val="7.8060644015610858E-2"/>
          <c:w val="0.89867159696682097"/>
          <c:h val="0.87423561341468603"/>
        </c:manualLayout>
      </c:layout>
      <c:barChart>
        <c:barDir val="col"/>
        <c:grouping val="stacked"/>
        <c:varyColors val="0"/>
        <c:ser>
          <c:idx val="0"/>
          <c:order val="0"/>
          <c:tx>
            <c:strRef>
              <c:f>Sheet1!$B$1</c:f>
              <c:strCache>
                <c:ptCount val="1"/>
                <c:pt idx="0">
                  <c:v>Sometimes use an agent to let and manage</c:v>
                </c:pt>
              </c:strCache>
            </c:strRef>
          </c:tx>
          <c:spPr>
            <a:solidFill>
              <a:schemeClr val="accent5">
                <a:lumMod val="60000"/>
                <a:lumOff val="40000"/>
              </a:schemeClr>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10</c:v>
                </c:pt>
              </c:numCache>
            </c:numRef>
          </c:val>
          <c:extLst>
            <c:ext xmlns:c16="http://schemas.microsoft.com/office/drawing/2014/chart" uri="{C3380CC4-5D6E-409C-BE32-E72D297353CC}">
              <c16:uniqueId val="{00000000-159A-8F4B-B96E-BC789DB682C9}"/>
            </c:ext>
          </c:extLst>
        </c:ser>
        <c:ser>
          <c:idx val="1"/>
          <c:order val="1"/>
          <c:tx>
            <c:strRef>
              <c:f>Sheet1!$C$1</c:f>
              <c:strCache>
                <c:ptCount val="1"/>
                <c:pt idx="0">
                  <c:v>Sometimes use an agent to let</c:v>
                </c:pt>
              </c:strCache>
            </c:strRef>
          </c:tx>
          <c:spPr>
            <a:solidFill>
              <a:srgbClr val="002060"/>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7</c:v>
                </c:pt>
              </c:numCache>
            </c:numRef>
          </c:val>
          <c:extLst>
            <c:ext xmlns:c16="http://schemas.microsoft.com/office/drawing/2014/chart" uri="{C3380CC4-5D6E-409C-BE32-E72D297353CC}">
              <c16:uniqueId val="{00000001-159A-8F4B-B96E-BC789DB682C9}"/>
            </c:ext>
          </c:extLst>
        </c:ser>
        <c:dLbls>
          <c:dLblPos val="ctr"/>
          <c:showLegendKey val="0"/>
          <c:showVal val="1"/>
          <c:showCatName val="0"/>
          <c:showSerName val="0"/>
          <c:showPercent val="0"/>
          <c:showBubbleSize val="0"/>
        </c:dLbls>
        <c:gapWidth val="150"/>
        <c:overlap val="100"/>
        <c:axId val="721770928"/>
        <c:axId val="721777592"/>
      </c:barChart>
      <c:catAx>
        <c:axId val="721770928"/>
        <c:scaling>
          <c:orientation val="minMax"/>
        </c:scaling>
        <c:delete val="1"/>
        <c:axPos val="b"/>
        <c:numFmt formatCode="General" sourceLinked="0"/>
        <c:majorTickMark val="out"/>
        <c:minorTickMark val="none"/>
        <c:tickLblPos val="nextTo"/>
        <c:crossAx val="721777592"/>
        <c:crosses val="autoZero"/>
        <c:auto val="1"/>
        <c:lblAlgn val="ctr"/>
        <c:lblOffset val="100"/>
        <c:noMultiLvlLbl val="0"/>
      </c:catAx>
      <c:valAx>
        <c:axId val="721777592"/>
        <c:scaling>
          <c:orientation val="minMax"/>
          <c:max val="50"/>
          <c:min val="0"/>
        </c:scaling>
        <c:delete val="1"/>
        <c:axPos val="l"/>
        <c:numFmt formatCode="General" sourceLinked="1"/>
        <c:majorTickMark val="out"/>
        <c:minorTickMark val="none"/>
        <c:tickLblPos val="nextTo"/>
        <c:crossAx val="721770928"/>
        <c:crosses val="autoZero"/>
        <c:crossBetween val="between"/>
        <c:majorUnit val="5"/>
        <c:minorUnit val="1"/>
      </c:valAx>
    </c:plotArea>
    <c:plotVisOnly val="1"/>
    <c:dispBlanksAs val="gap"/>
    <c:showDLblsOverMax val="0"/>
  </c:chart>
  <c:txPr>
    <a:bodyPr/>
    <a:lstStyle/>
    <a:p>
      <a:pPr>
        <a:defRPr sz="1200" b="1">
          <a:solidFill>
            <a:schemeClr val="bg1"/>
          </a:solidFill>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0.90327934494214801"/>
        </c:manualLayout>
      </c:layout>
      <c:barChart>
        <c:barDir val="col"/>
        <c:grouping val="stacked"/>
        <c:varyColors val="0"/>
        <c:ser>
          <c:idx val="6"/>
          <c:order val="0"/>
          <c:tx>
            <c:strRef>
              <c:f>Sheet1!$B$1</c:f>
              <c:strCache>
                <c:ptCount val="1"/>
                <c:pt idx="0">
                  <c:v> RENTS RISING</c:v>
                </c:pt>
              </c:strCache>
            </c:strRef>
          </c:tx>
          <c:spPr>
            <a:solidFill>
              <a:schemeClr val="accent6"/>
            </a:solidFill>
            <a:ln w="9525">
              <a:noFill/>
            </a:ln>
          </c:spPr>
          <c:invertIfNegative val="0"/>
          <c:dLbls>
            <c:dLbl>
              <c:idx val="1"/>
              <c:layout>
                <c:manualLayout>
                  <c:x val="2.0453045999787802E-3"/>
                  <c:y val="-1.2943259941765499E-2"/>
                </c:manualLayout>
              </c:layout>
              <c:spPr>
                <a:noFill/>
                <a:ln>
                  <a:noFill/>
                </a:ln>
                <a:effectLst/>
              </c:spPr>
              <c:txPr>
                <a:bodyPr/>
                <a:lstStyle/>
                <a:p>
                  <a:pPr>
                    <a:defRPr>
                      <a:solidFill>
                        <a:schemeClr val="bg1"/>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B7-1C41-AB44-D4648DE2C163}"/>
                </c:ext>
              </c:extLst>
            </c:dLbl>
            <c:spPr>
              <a:noFill/>
              <a:ln>
                <a:noFill/>
              </a:ln>
              <a:effectLst/>
            </c:spPr>
            <c:txPr>
              <a:bodyPr wrap="square" lIns="38100" tIns="19050" rIns="38100" bIns="19050" anchor="ctr">
                <a:spAutoFit/>
              </a:bodyPr>
              <a:lstStyle/>
              <a:p>
                <a:pPr>
                  <a:defRPr>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Current trend in areas where you let properties</c:v>
                </c:pt>
                <c:pt idx="1">
                  <c:v>Across your own letting portfolio in LAST 12 months</c:v>
                </c:pt>
                <c:pt idx="2">
                  <c:v>Across your own letting portfolio in NEXT 6 months</c:v>
                </c:pt>
              </c:strCache>
            </c:strRef>
          </c:cat>
          <c:val>
            <c:numRef>
              <c:f>Sheet1!$B$2:$B$4</c:f>
              <c:numCache>
                <c:formatCode>General</c:formatCode>
                <c:ptCount val="3"/>
                <c:pt idx="0">
                  <c:v>87</c:v>
                </c:pt>
                <c:pt idx="1">
                  <c:v>65</c:v>
                </c:pt>
                <c:pt idx="2">
                  <c:v>51</c:v>
                </c:pt>
              </c:numCache>
            </c:numRef>
          </c:val>
          <c:extLst>
            <c:ext xmlns:c16="http://schemas.microsoft.com/office/drawing/2014/chart" uri="{C3380CC4-5D6E-409C-BE32-E72D297353CC}">
              <c16:uniqueId val="{00000001-D3B7-1C41-AB44-D4648DE2C163}"/>
            </c:ext>
          </c:extLst>
        </c:ser>
        <c:ser>
          <c:idx val="9"/>
          <c:order val="1"/>
          <c:tx>
            <c:strRef>
              <c:f>Sheet1!$C$1</c:f>
              <c:strCache>
                <c:ptCount val="1"/>
                <c:pt idx="0">
                  <c:v> RENTS FALLING</c:v>
                </c:pt>
              </c:strCache>
            </c:strRef>
          </c:tx>
          <c:spPr>
            <a:solidFill>
              <a:srgbClr val="FD5608"/>
            </a:solidFill>
            <a:ln w="9525">
              <a:noFill/>
            </a:ln>
          </c:spPr>
          <c:invertIfNegative val="0"/>
          <c:dLbls>
            <c:numFmt formatCode="#,##0;\-#,##0;;" sourceLinked="0"/>
            <c:spPr>
              <a:noFill/>
              <a:ln>
                <a:noFill/>
              </a:ln>
              <a:effectLst/>
            </c:spPr>
            <c:txPr>
              <a:bodyPr wrap="square" lIns="38100" tIns="19050" rIns="38100" bIns="19050" anchor="ctr">
                <a:spAutoFit/>
              </a:bodyPr>
              <a:lstStyle/>
              <a:p>
                <a:pPr>
                  <a:defRPr>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Current trend in areas where you let properties</c:v>
                </c:pt>
                <c:pt idx="1">
                  <c:v>Across your own letting portfolio in LAST 12 months</c:v>
                </c:pt>
                <c:pt idx="2">
                  <c:v>Across your own letting portfolio in NEXT 6 months</c:v>
                </c:pt>
              </c:strCache>
            </c:strRef>
          </c:cat>
          <c:val>
            <c:numRef>
              <c:f>Sheet1!$C$2:$C$4</c:f>
              <c:numCache>
                <c:formatCode>General</c:formatCode>
                <c:ptCount val="3"/>
                <c:pt idx="0">
                  <c:v>1</c:v>
                </c:pt>
                <c:pt idx="1">
                  <c:v>1</c:v>
                </c:pt>
                <c:pt idx="2">
                  <c:v>1</c:v>
                </c:pt>
              </c:numCache>
            </c:numRef>
          </c:val>
          <c:extLst>
            <c:ext xmlns:c16="http://schemas.microsoft.com/office/drawing/2014/chart" uri="{C3380CC4-5D6E-409C-BE32-E72D297353CC}">
              <c16:uniqueId val="{00000002-D3B7-1C41-AB44-D4648DE2C163}"/>
            </c:ext>
          </c:extLst>
        </c:ser>
        <c:ser>
          <c:idx val="8"/>
          <c:order val="2"/>
          <c:tx>
            <c:strRef>
              <c:f>Sheet1!$D$1</c:f>
              <c:strCache>
                <c:ptCount val="1"/>
                <c:pt idx="0">
                  <c:v> NO CHANGE</c:v>
                </c:pt>
              </c:strCache>
            </c:strRef>
          </c:tx>
          <c:spPr>
            <a:solidFill>
              <a:srgbClr val="D9D9D9"/>
            </a:solidFill>
            <a:ln w="9525">
              <a:noFill/>
            </a:ln>
          </c:spPr>
          <c:invertIfNegative val="0"/>
          <c:dLbls>
            <c:dLbl>
              <c:idx val="0"/>
              <c:layout>
                <c:manualLayout>
                  <c:x val="0"/>
                  <c:y val="-8.62883996117701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B7-1C41-AB44-D4648DE2C163}"/>
                </c:ext>
              </c:extLst>
            </c:dLbl>
            <c:numFmt formatCode="#,##0;\-#,##0;;" sourceLinked="0"/>
            <c:spPr>
              <a:noFill/>
              <a:ln>
                <a:noFill/>
              </a:ln>
              <a:effectLst/>
            </c:spPr>
            <c:txPr>
              <a:bodyPr wrap="square" lIns="38100" tIns="19050" rIns="38100" bIns="19050" anchor="ctr">
                <a:spAutoFit/>
              </a:bodyPr>
              <a:lstStyle/>
              <a:p>
                <a:pPr>
                  <a:defRPr>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Current trend in areas where you let properties</c:v>
                </c:pt>
                <c:pt idx="1">
                  <c:v>Across your own letting portfolio in LAST 12 months</c:v>
                </c:pt>
                <c:pt idx="2">
                  <c:v>Across your own letting portfolio in NEXT 6 months</c:v>
                </c:pt>
              </c:strCache>
            </c:strRef>
          </c:cat>
          <c:val>
            <c:numRef>
              <c:f>Sheet1!$D$2:$D$4</c:f>
              <c:numCache>
                <c:formatCode>General</c:formatCode>
                <c:ptCount val="3"/>
                <c:pt idx="0">
                  <c:v>7</c:v>
                </c:pt>
                <c:pt idx="1">
                  <c:v>33</c:v>
                </c:pt>
                <c:pt idx="2">
                  <c:v>43</c:v>
                </c:pt>
              </c:numCache>
            </c:numRef>
          </c:val>
          <c:extLst>
            <c:ext xmlns:c16="http://schemas.microsoft.com/office/drawing/2014/chart" uri="{C3380CC4-5D6E-409C-BE32-E72D297353CC}">
              <c16:uniqueId val="{00000004-D3B7-1C41-AB44-D4648DE2C163}"/>
            </c:ext>
          </c:extLst>
        </c:ser>
        <c:ser>
          <c:idx val="7"/>
          <c:order val="3"/>
          <c:tx>
            <c:strRef>
              <c:f>Sheet1!$E$1</c:f>
              <c:strCache>
                <c:ptCount val="1"/>
                <c:pt idx="0">
                  <c:v> UNSURE</c:v>
                </c:pt>
              </c:strCache>
            </c:strRef>
          </c:tx>
          <c:spPr>
            <a:solidFill>
              <a:srgbClr val="CAE9F8"/>
            </a:solidFill>
            <a:ln w="9525">
              <a:noFill/>
            </a:ln>
          </c:spPr>
          <c:invertIfNegative val="0"/>
          <c:dLbls>
            <c:spPr>
              <a:noFill/>
              <a:ln>
                <a:noFill/>
              </a:ln>
              <a:effectLst/>
            </c:spPr>
            <c:txPr>
              <a:bodyPr wrap="square" lIns="38100" tIns="19050" rIns="38100" bIns="19050" anchor="ctr">
                <a:spAutoFit/>
              </a:bodyPr>
              <a:lstStyle/>
              <a:p>
                <a:pPr>
                  <a:defRPr>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Current trend in areas where you let properties</c:v>
                </c:pt>
                <c:pt idx="1">
                  <c:v>Across your own letting portfolio in LAST 12 months</c:v>
                </c:pt>
                <c:pt idx="2">
                  <c:v>Across your own letting portfolio in NEXT 6 months</c:v>
                </c:pt>
              </c:strCache>
            </c:strRef>
          </c:cat>
          <c:val>
            <c:numRef>
              <c:f>Sheet1!$E$2:$E$4</c:f>
              <c:numCache>
                <c:formatCode>General</c:formatCode>
                <c:ptCount val="3"/>
                <c:pt idx="0">
                  <c:v>5</c:v>
                </c:pt>
                <c:pt idx="1">
                  <c:v>1</c:v>
                </c:pt>
                <c:pt idx="2">
                  <c:v>5</c:v>
                </c:pt>
              </c:numCache>
            </c:numRef>
          </c:val>
          <c:extLst>
            <c:ext xmlns:c16="http://schemas.microsoft.com/office/drawing/2014/chart" uri="{C3380CC4-5D6E-409C-BE32-E72D297353CC}">
              <c16:uniqueId val="{00000005-D3B7-1C41-AB44-D4648DE2C163}"/>
            </c:ext>
          </c:extLst>
        </c:ser>
        <c:dLbls>
          <c:showLegendKey val="0"/>
          <c:showVal val="0"/>
          <c:showCatName val="0"/>
          <c:showSerName val="0"/>
          <c:showPercent val="0"/>
          <c:showBubbleSize val="0"/>
        </c:dLbls>
        <c:gapWidth val="150"/>
        <c:overlap val="100"/>
        <c:axId val="721779944"/>
        <c:axId val="721768184"/>
      </c:barChart>
      <c:catAx>
        <c:axId val="721779944"/>
        <c:scaling>
          <c:orientation val="minMax"/>
        </c:scaling>
        <c:delete val="1"/>
        <c:axPos val="t"/>
        <c:numFmt formatCode="General" sourceLinked="1"/>
        <c:majorTickMark val="out"/>
        <c:minorTickMark val="none"/>
        <c:tickLblPos val="nextTo"/>
        <c:crossAx val="721768184"/>
        <c:crosses val="autoZero"/>
        <c:auto val="1"/>
        <c:lblAlgn val="ctr"/>
        <c:lblOffset val="100"/>
        <c:tickMarkSkip val="1"/>
        <c:noMultiLvlLbl val="0"/>
      </c:catAx>
      <c:valAx>
        <c:axId val="721768184"/>
        <c:scaling>
          <c:orientation val="maxMin"/>
          <c:max val="100"/>
          <c:min val="0"/>
        </c:scaling>
        <c:delete val="1"/>
        <c:axPos val="l"/>
        <c:numFmt formatCode="General" sourceLinked="1"/>
        <c:majorTickMark val="out"/>
        <c:minorTickMark val="none"/>
        <c:tickLblPos val="nextTo"/>
        <c:crossAx val="721779944"/>
        <c:crosses val="autoZero"/>
        <c:crossBetween val="between"/>
        <c:majorUnit val="20"/>
        <c:minorUnit val="1"/>
      </c:valAx>
      <c:spPr>
        <a:noFill/>
        <a:ln w="25384">
          <a:noFill/>
        </a:ln>
      </c:spPr>
    </c:plotArea>
    <c:plotVisOnly val="1"/>
    <c:dispBlanksAs val="gap"/>
    <c:showDLblsOverMax val="0"/>
  </c:chart>
  <c:spPr>
    <a:noFill/>
    <a:ln>
      <a:noFill/>
    </a:ln>
  </c:spPr>
  <c:txPr>
    <a:bodyPr/>
    <a:lstStyle/>
    <a:p>
      <a:pPr>
        <a:defRPr sz="1200" b="1" i="0" u="none" strike="noStrike" baseline="0">
          <a:solidFill>
            <a:schemeClr val="bg1"/>
          </a:solidFill>
          <a:latin typeface="+mn-lt"/>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2060"/>
            </a:solidFill>
          </c:spPr>
          <c:dPt>
            <c:idx val="0"/>
            <c:bubble3D val="0"/>
            <c:extLst>
              <c:ext xmlns:c16="http://schemas.microsoft.com/office/drawing/2014/chart" uri="{C3380CC4-5D6E-409C-BE32-E72D297353CC}">
                <c16:uniqueId val="{00000000-E574-4772-8F54-73AEE743A0F0}"/>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1-E574-4772-8F54-73AEE743A0F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62114880954765"/>
          <c:y val="0.10367053788935851"/>
          <c:w val="0.60741325609996699"/>
          <c:h val="0.8948671981940024"/>
        </c:manualLayout>
      </c:layout>
      <c:barChart>
        <c:barDir val="bar"/>
        <c:grouping val="clustered"/>
        <c:varyColors val="0"/>
        <c:ser>
          <c:idx val="6"/>
          <c:order val="0"/>
          <c:spPr>
            <a:solidFill>
              <a:schemeClr val="accent3"/>
            </a:solidFill>
            <a:ln w="26358">
              <a:noFill/>
            </a:ln>
          </c:spPr>
          <c:invertIfNegative val="0"/>
          <c:dPt>
            <c:idx val="0"/>
            <c:invertIfNegative val="0"/>
            <c:bubble3D val="0"/>
            <c:extLst>
              <c:ext xmlns:c16="http://schemas.microsoft.com/office/drawing/2014/chart" uri="{C3380CC4-5D6E-409C-BE32-E72D297353CC}">
                <c16:uniqueId val="{00000000-5018-4D1E-BB45-AB8360946B95}"/>
              </c:ext>
            </c:extLst>
          </c:dPt>
          <c:dPt>
            <c:idx val="8"/>
            <c:invertIfNegative val="0"/>
            <c:bubble3D val="0"/>
            <c:spPr>
              <a:solidFill>
                <a:srgbClr val="FD5608"/>
              </a:solidFill>
              <a:ln w="26358">
                <a:noFill/>
              </a:ln>
            </c:spPr>
            <c:extLst>
              <c:ext xmlns:c16="http://schemas.microsoft.com/office/drawing/2014/chart" uri="{C3380CC4-5D6E-409C-BE32-E72D297353CC}">
                <c16:uniqueId val="{00000002-5018-4D1E-BB45-AB8360946B95}"/>
              </c:ext>
            </c:extLst>
          </c:dPt>
          <c:dLbls>
            <c:spPr>
              <a:noFill/>
              <a:ln>
                <a:noFill/>
              </a:ln>
              <a:effectLst/>
            </c:spPr>
            <c:txPr>
              <a:bodyPr/>
              <a:lstStyle/>
              <a:p>
                <a:pPr>
                  <a:defRPr>
                    <a:solidFill>
                      <a:schemeClr val="tx1">
                        <a:lumMod val="75000"/>
                        <a:lumOff val="25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Cover the increased costs of running a property</c:v>
                </c:pt>
                <c:pt idx="1">
                  <c:v> To align with local market rents</c:v>
                </c:pt>
                <c:pt idx="2">
                  <c:v> Cover increased mortgage finance costs</c:v>
                </c:pt>
                <c:pt idx="3">
                  <c:v> As a result of tax changes </c:v>
                </c:pt>
                <c:pt idx="4">
                  <c:v> Scheduled annual increase</c:v>
                </c:pt>
                <c:pt idx="5">
                  <c:v> Competition amongst tenants is strengthening</c:v>
                </c:pt>
                <c:pt idx="6">
                  <c:v> Demonstrate a higher yield to my lender when remortgaging</c:v>
                </c:pt>
                <c:pt idx="7">
                  <c:v> Other</c:v>
                </c:pt>
              </c:strCache>
            </c:strRef>
          </c:cat>
          <c:val>
            <c:numRef>
              <c:f>Sheet1!$B$2:$B$9</c:f>
              <c:numCache>
                <c:formatCode>General</c:formatCode>
                <c:ptCount val="8"/>
                <c:pt idx="0">
                  <c:v>74</c:v>
                </c:pt>
                <c:pt idx="1">
                  <c:v>59</c:v>
                </c:pt>
                <c:pt idx="2">
                  <c:v>57</c:v>
                </c:pt>
                <c:pt idx="3">
                  <c:v>45</c:v>
                </c:pt>
                <c:pt idx="4">
                  <c:v>29</c:v>
                </c:pt>
                <c:pt idx="5">
                  <c:v>24</c:v>
                </c:pt>
                <c:pt idx="6">
                  <c:v>18</c:v>
                </c:pt>
                <c:pt idx="7">
                  <c:v>11</c:v>
                </c:pt>
              </c:numCache>
            </c:numRef>
          </c:val>
          <c:extLst>
            <c:ext xmlns:c16="http://schemas.microsoft.com/office/drawing/2014/chart" uri="{C3380CC4-5D6E-409C-BE32-E72D297353CC}">
              <c16:uniqueId val="{00000003-5018-4D1E-BB45-AB8360946B95}"/>
            </c:ext>
          </c:extLst>
        </c:ser>
        <c:dLbls>
          <c:showLegendKey val="0"/>
          <c:showVal val="0"/>
          <c:showCatName val="0"/>
          <c:showSerName val="0"/>
          <c:showPercent val="0"/>
          <c:showBubbleSize val="0"/>
        </c:dLbls>
        <c:gapWidth val="55"/>
        <c:overlap val="-2"/>
        <c:axId val="736862336"/>
        <c:axId val="736859592"/>
      </c:barChart>
      <c:catAx>
        <c:axId val="736862336"/>
        <c:scaling>
          <c:orientation val="maxMin"/>
        </c:scaling>
        <c:delete val="1"/>
        <c:axPos val="l"/>
        <c:numFmt formatCode="General" sourceLinked="1"/>
        <c:majorTickMark val="out"/>
        <c:minorTickMark val="none"/>
        <c:tickLblPos val="nextTo"/>
        <c:crossAx val="736859592"/>
        <c:crosses val="autoZero"/>
        <c:auto val="1"/>
        <c:lblAlgn val="ctr"/>
        <c:lblOffset val="100"/>
        <c:noMultiLvlLbl val="0"/>
      </c:catAx>
      <c:valAx>
        <c:axId val="736859592"/>
        <c:scaling>
          <c:orientation val="minMax"/>
          <c:max val="100"/>
          <c:min val="0"/>
        </c:scaling>
        <c:delete val="1"/>
        <c:axPos val="t"/>
        <c:numFmt formatCode="General" sourceLinked="1"/>
        <c:majorTickMark val="none"/>
        <c:minorTickMark val="none"/>
        <c:tickLblPos val="none"/>
        <c:crossAx val="736862336"/>
        <c:crosses val="autoZero"/>
        <c:crossBetween val="between"/>
        <c:majorUnit val="50"/>
        <c:minorUnit val="10"/>
      </c:valAx>
      <c:spPr>
        <a:noFill/>
        <a:ln w="25406">
          <a:noFill/>
        </a:ln>
      </c:spPr>
    </c:plotArea>
    <c:plotVisOnly val="1"/>
    <c:dispBlanksAs val="gap"/>
    <c:showDLblsOverMax val="0"/>
  </c:chart>
  <c:spPr>
    <a:noFill/>
    <a:ln>
      <a:noFill/>
    </a:ln>
  </c:spPr>
  <c:txPr>
    <a:bodyPr anchor="b" anchorCtr="1"/>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0.90327934494214801"/>
        </c:manualLayout>
      </c:layout>
      <c:barChart>
        <c:barDir val="col"/>
        <c:grouping val="stacked"/>
        <c:varyColors val="0"/>
        <c:ser>
          <c:idx val="6"/>
          <c:order val="0"/>
          <c:tx>
            <c:strRef>
              <c:f>Sheet1!$B$1</c:f>
              <c:strCache>
                <c:ptCount val="1"/>
                <c:pt idx="0">
                  <c:v>No change</c:v>
                </c:pt>
              </c:strCache>
            </c:strRef>
          </c:tx>
          <c:spPr>
            <a:solidFill>
              <a:schemeClr val="bg1">
                <a:lumMod val="85000"/>
              </a:schemeClr>
            </a:solidFill>
            <a:ln w="9525">
              <a:noFill/>
            </a:ln>
          </c:spPr>
          <c:invertIfNegative val="0"/>
          <c:dLbls>
            <c:spPr>
              <a:noFill/>
              <a:ln>
                <a:noFill/>
              </a:ln>
              <a:effectLst/>
            </c:spPr>
            <c:txPr>
              <a:bodyPr wrap="square" lIns="38100" tIns="19050" rIns="38100" bIns="19050" anchor="ctr">
                <a:spAutoFit/>
              </a:bodyPr>
              <a:lstStyle/>
              <a:p>
                <a:pPr>
                  <a:defRPr>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Last 3 months</c:v>
                </c:pt>
              </c:strCache>
            </c:strRef>
          </c:cat>
          <c:val>
            <c:numRef>
              <c:f>Sheet1!$B$2</c:f>
              <c:numCache>
                <c:formatCode>General</c:formatCode>
                <c:ptCount val="1"/>
                <c:pt idx="0">
                  <c:v>83</c:v>
                </c:pt>
              </c:numCache>
            </c:numRef>
          </c:val>
          <c:extLst>
            <c:ext xmlns:c16="http://schemas.microsoft.com/office/drawing/2014/chart" uri="{C3380CC4-5D6E-409C-BE32-E72D297353CC}">
              <c16:uniqueId val="{00000000-BB73-4C41-BBD3-2EB83B988035}"/>
            </c:ext>
          </c:extLst>
        </c:ser>
        <c:ser>
          <c:idx val="9"/>
          <c:order val="1"/>
          <c:tx>
            <c:strRef>
              <c:f>Sheet1!$C$1</c:f>
              <c:strCache>
                <c:ptCount val="1"/>
                <c:pt idx="0">
                  <c:v>Reduce</c:v>
                </c:pt>
              </c:strCache>
            </c:strRef>
          </c:tx>
          <c:spPr>
            <a:solidFill>
              <a:schemeClr val="accent3"/>
            </a:solidFill>
            <a:ln w="9525">
              <a:noFill/>
            </a:ln>
          </c:spPr>
          <c:invertIfNegative val="0"/>
          <c:dLbls>
            <c:numFmt formatCode="#,##0;\-#,##0;;" sourceLinked="0"/>
            <c:spPr>
              <a:noFill/>
              <a:ln>
                <a:noFill/>
              </a:ln>
              <a:effectLst/>
            </c:spPr>
            <c:txPr>
              <a:bodyPr wrap="square" lIns="38100" tIns="19050" rIns="38100" bIns="19050" anchor="ctr">
                <a:spAutoFit/>
              </a:bodyPr>
              <a:lstStyle/>
              <a:p>
                <a:pPr>
                  <a:defRPr>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Last 3 months</c:v>
                </c:pt>
              </c:strCache>
            </c:strRef>
          </c:cat>
          <c:val>
            <c:numRef>
              <c:f>Sheet1!$C$2</c:f>
              <c:numCache>
                <c:formatCode>General</c:formatCode>
                <c:ptCount val="1"/>
                <c:pt idx="0">
                  <c:v>12</c:v>
                </c:pt>
              </c:numCache>
            </c:numRef>
          </c:val>
          <c:extLst>
            <c:ext xmlns:c16="http://schemas.microsoft.com/office/drawing/2014/chart" uri="{C3380CC4-5D6E-409C-BE32-E72D297353CC}">
              <c16:uniqueId val="{00000001-BB73-4C41-BBD3-2EB83B988035}"/>
            </c:ext>
          </c:extLst>
        </c:ser>
        <c:ser>
          <c:idx val="8"/>
          <c:order val="2"/>
          <c:tx>
            <c:strRef>
              <c:f>Sheet1!$D$1</c:f>
              <c:strCache>
                <c:ptCount val="1"/>
                <c:pt idx="0">
                  <c:v>Increase</c:v>
                </c:pt>
              </c:strCache>
            </c:strRef>
          </c:tx>
          <c:spPr>
            <a:solidFill>
              <a:schemeClr val="accent6"/>
            </a:solidFill>
            <a:ln w="9525">
              <a:noFill/>
            </a:ln>
          </c:spPr>
          <c:invertIfNegative val="0"/>
          <c:dLbls>
            <c:dLbl>
              <c:idx val="0"/>
              <c:layout>
                <c:manualLayout>
                  <c:x val="6.975647281754386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33-46FF-95CE-F91DCF917389}"/>
                </c:ext>
              </c:extLst>
            </c:dLbl>
            <c:numFmt formatCode="#,##0;\-#,##0;;" sourceLinked="0"/>
            <c:spPr>
              <a:noFill/>
              <a:ln>
                <a:noFill/>
              </a:ln>
              <a:effectLst/>
            </c:spPr>
            <c:txPr>
              <a:bodyPr wrap="square" lIns="38100" tIns="19050" rIns="38100" bIns="19050" anchor="ctr">
                <a:spAutoFit/>
              </a:bodyPr>
              <a:lstStyle/>
              <a:p>
                <a:pPr>
                  <a:defRPr>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Last 3 months</c:v>
                </c:pt>
              </c:strCache>
            </c:strRef>
          </c:cat>
          <c:val>
            <c:numRef>
              <c:f>Sheet1!$D$2</c:f>
              <c:numCache>
                <c:formatCode>General</c:formatCode>
                <c:ptCount val="1"/>
                <c:pt idx="0">
                  <c:v>5</c:v>
                </c:pt>
              </c:numCache>
            </c:numRef>
          </c:val>
          <c:extLst>
            <c:ext xmlns:c16="http://schemas.microsoft.com/office/drawing/2014/chart" uri="{C3380CC4-5D6E-409C-BE32-E72D297353CC}">
              <c16:uniqueId val="{00000002-BB73-4C41-BBD3-2EB83B988035}"/>
            </c:ext>
          </c:extLst>
        </c:ser>
        <c:dLbls>
          <c:showLegendKey val="0"/>
          <c:showVal val="0"/>
          <c:showCatName val="0"/>
          <c:showSerName val="0"/>
          <c:showPercent val="0"/>
          <c:showBubbleSize val="0"/>
        </c:dLbls>
        <c:gapWidth val="80"/>
        <c:overlap val="100"/>
        <c:axId val="721783472"/>
        <c:axId val="721782688"/>
      </c:barChart>
      <c:catAx>
        <c:axId val="721783472"/>
        <c:scaling>
          <c:orientation val="maxMin"/>
        </c:scaling>
        <c:delete val="1"/>
        <c:axPos val="b"/>
        <c:numFmt formatCode="General" sourceLinked="1"/>
        <c:majorTickMark val="out"/>
        <c:minorTickMark val="none"/>
        <c:tickLblPos val="nextTo"/>
        <c:crossAx val="721782688"/>
        <c:crosses val="autoZero"/>
        <c:auto val="1"/>
        <c:lblAlgn val="ctr"/>
        <c:lblOffset val="100"/>
        <c:tickMarkSkip val="1"/>
        <c:noMultiLvlLbl val="0"/>
      </c:catAx>
      <c:valAx>
        <c:axId val="721782688"/>
        <c:scaling>
          <c:orientation val="minMax"/>
          <c:max val="100"/>
          <c:min val="0"/>
        </c:scaling>
        <c:delete val="1"/>
        <c:axPos val="r"/>
        <c:numFmt formatCode="General" sourceLinked="1"/>
        <c:majorTickMark val="out"/>
        <c:minorTickMark val="none"/>
        <c:tickLblPos val="nextTo"/>
        <c:crossAx val="721783472"/>
        <c:crosses val="autoZero"/>
        <c:crossBetween val="between"/>
        <c:majorUnit val="20"/>
        <c:minorUnit val="1"/>
      </c:valAx>
      <c:spPr>
        <a:noFill/>
        <a:ln w="25384">
          <a:noFill/>
        </a:ln>
      </c:spPr>
    </c:plotArea>
    <c:plotVisOnly val="1"/>
    <c:dispBlanksAs val="gap"/>
    <c:showDLblsOverMax val="0"/>
  </c:chart>
  <c:spPr>
    <a:noFill/>
    <a:ln>
      <a:noFill/>
    </a:ln>
  </c:spPr>
  <c:txPr>
    <a:bodyPr/>
    <a:lstStyle/>
    <a:p>
      <a:pPr>
        <a:defRPr sz="1200" b="1" i="0" u="none" strike="noStrike" baseline="0">
          <a:solidFill>
            <a:schemeClr val="bg1"/>
          </a:solidFill>
          <a:latin typeface="+mn-lt"/>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6862483311081E-2"/>
          <c:y val="2.5062656641604E-3"/>
          <c:w val="0.97463284379172199"/>
          <c:h val="0.91284979450680703"/>
        </c:manualLayout>
      </c:layout>
      <c:barChart>
        <c:barDir val="col"/>
        <c:grouping val="stacked"/>
        <c:varyColors val="0"/>
        <c:ser>
          <c:idx val="6"/>
          <c:order val="0"/>
          <c:tx>
            <c:strRef>
              <c:f>Sheet1!$B$1</c:f>
              <c:strCache>
                <c:ptCount val="1"/>
                <c:pt idx="0">
                  <c:v>Decrease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Sheet1!$A$2:$A$35</c:f>
              <c:strCache>
                <c:ptCount val="26"/>
                <c:pt idx="0">
                  <c:v>Q1 17</c:v>
                </c:pt>
                <c:pt idx="1">
                  <c:v>Q2 17</c:v>
                </c:pt>
                <c:pt idx="2">
                  <c:v>Q3 17</c:v>
                </c:pt>
                <c:pt idx="3">
                  <c:v>Q4 17</c:v>
                </c:pt>
                <c:pt idx="4">
                  <c:v>Q1 18</c:v>
                </c:pt>
                <c:pt idx="5">
                  <c:v>Q2 18</c:v>
                </c:pt>
                <c:pt idx="6">
                  <c:v>Q3 18</c:v>
                </c:pt>
                <c:pt idx="7">
                  <c:v>Q4 18</c:v>
                </c:pt>
                <c:pt idx="8">
                  <c:v>Q1 19</c:v>
                </c:pt>
                <c:pt idx="9">
                  <c:v>Q2 19</c:v>
                </c:pt>
                <c:pt idx="10">
                  <c:v>Q3 19</c:v>
                </c:pt>
                <c:pt idx="11">
                  <c:v>Q4 19</c:v>
                </c:pt>
                <c:pt idx="12">
                  <c:v>Q1 20</c:v>
                </c:pt>
                <c:pt idx="13">
                  <c:v>Q2 20</c:v>
                </c:pt>
                <c:pt idx="14">
                  <c:v>Q3 20</c:v>
                </c:pt>
                <c:pt idx="15">
                  <c:v>Q4 20</c:v>
                </c:pt>
                <c:pt idx="16">
                  <c:v>Q1 21</c:v>
                </c:pt>
                <c:pt idx="17">
                  <c:v>Q2 21</c:v>
                </c:pt>
                <c:pt idx="18">
                  <c:v>Q3 21</c:v>
                </c:pt>
                <c:pt idx="19">
                  <c:v>Q4 21</c:v>
                </c:pt>
                <c:pt idx="20">
                  <c:v>Q1 22</c:v>
                </c:pt>
                <c:pt idx="21">
                  <c:v>Q2 22</c:v>
                </c:pt>
                <c:pt idx="22">
                  <c:v>Q3 22</c:v>
                </c:pt>
                <c:pt idx="23">
                  <c:v>Q4 22</c:v>
                </c:pt>
                <c:pt idx="24">
                  <c:v>Q1 23</c:v>
                </c:pt>
                <c:pt idx="25">
                  <c:v>Q2 23</c:v>
                </c:pt>
              </c:strCache>
            </c:strRef>
          </c:cat>
          <c:val>
            <c:numRef>
              <c:f>Sheet1!$B$2:$B$35</c:f>
              <c:numCache>
                <c:formatCode>General</c:formatCode>
                <c:ptCount val="26"/>
                <c:pt idx="0">
                  <c:v>19</c:v>
                </c:pt>
                <c:pt idx="1">
                  <c:v>19</c:v>
                </c:pt>
                <c:pt idx="2">
                  <c:v>20</c:v>
                </c:pt>
                <c:pt idx="3">
                  <c:v>18</c:v>
                </c:pt>
                <c:pt idx="4">
                  <c:v>19</c:v>
                </c:pt>
                <c:pt idx="5">
                  <c:v>22</c:v>
                </c:pt>
                <c:pt idx="6">
                  <c:v>21</c:v>
                </c:pt>
                <c:pt idx="7">
                  <c:v>23</c:v>
                </c:pt>
                <c:pt idx="8">
                  <c:v>18</c:v>
                </c:pt>
                <c:pt idx="9">
                  <c:v>26</c:v>
                </c:pt>
                <c:pt idx="10">
                  <c:v>24</c:v>
                </c:pt>
                <c:pt idx="11">
                  <c:v>22</c:v>
                </c:pt>
                <c:pt idx="12">
                  <c:v>21</c:v>
                </c:pt>
                <c:pt idx="13">
                  <c:v>17</c:v>
                </c:pt>
                <c:pt idx="14">
                  <c:v>25</c:v>
                </c:pt>
                <c:pt idx="15">
                  <c:v>20</c:v>
                </c:pt>
                <c:pt idx="16">
                  <c:v>17</c:v>
                </c:pt>
                <c:pt idx="17">
                  <c:v>20</c:v>
                </c:pt>
                <c:pt idx="18">
                  <c:v>19</c:v>
                </c:pt>
                <c:pt idx="19">
                  <c:v>24</c:v>
                </c:pt>
                <c:pt idx="20">
                  <c:v>20</c:v>
                </c:pt>
                <c:pt idx="21">
                  <c:v>23</c:v>
                </c:pt>
                <c:pt idx="22">
                  <c:v>28</c:v>
                </c:pt>
                <c:pt idx="23">
                  <c:v>30</c:v>
                </c:pt>
                <c:pt idx="24">
                  <c:v>33</c:v>
                </c:pt>
                <c:pt idx="25">
                  <c:v>37</c:v>
                </c:pt>
              </c:numCache>
            </c:numRef>
          </c:val>
          <c:extLst>
            <c:ext xmlns:c16="http://schemas.microsoft.com/office/drawing/2014/chart" uri="{C3380CC4-5D6E-409C-BE32-E72D297353CC}">
              <c16:uniqueId val="{00000007-F9D0-AB41-A1BA-46464EDA52C9}"/>
            </c:ext>
          </c:extLst>
        </c:ser>
        <c:ser>
          <c:idx val="9"/>
          <c:order val="1"/>
          <c:tx>
            <c:strRef>
              <c:f>Sheet1!$C$1</c:f>
              <c:strCache>
                <c:ptCount val="1"/>
                <c:pt idx="0">
                  <c:v>No change</c:v>
                </c:pt>
              </c:strCache>
            </c:strRef>
          </c:tx>
          <c:spPr>
            <a:solidFill>
              <a:schemeClr val="bg1">
                <a:lumMod val="85000"/>
              </a:schemeClr>
            </a:solidFill>
            <a:ln w="25045">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Sheet1!$A$2:$A$35</c:f>
              <c:strCache>
                <c:ptCount val="26"/>
                <c:pt idx="0">
                  <c:v>Q1 17</c:v>
                </c:pt>
                <c:pt idx="1">
                  <c:v>Q2 17</c:v>
                </c:pt>
                <c:pt idx="2">
                  <c:v>Q3 17</c:v>
                </c:pt>
                <c:pt idx="3">
                  <c:v>Q4 17</c:v>
                </c:pt>
                <c:pt idx="4">
                  <c:v>Q1 18</c:v>
                </c:pt>
                <c:pt idx="5">
                  <c:v>Q2 18</c:v>
                </c:pt>
                <c:pt idx="6">
                  <c:v>Q3 18</c:v>
                </c:pt>
                <c:pt idx="7">
                  <c:v>Q4 18</c:v>
                </c:pt>
                <c:pt idx="8">
                  <c:v>Q1 19</c:v>
                </c:pt>
                <c:pt idx="9">
                  <c:v>Q2 19</c:v>
                </c:pt>
                <c:pt idx="10">
                  <c:v>Q3 19</c:v>
                </c:pt>
                <c:pt idx="11">
                  <c:v>Q4 19</c:v>
                </c:pt>
                <c:pt idx="12">
                  <c:v>Q1 20</c:v>
                </c:pt>
                <c:pt idx="13">
                  <c:v>Q2 20</c:v>
                </c:pt>
                <c:pt idx="14">
                  <c:v>Q3 20</c:v>
                </c:pt>
                <c:pt idx="15">
                  <c:v>Q4 20</c:v>
                </c:pt>
                <c:pt idx="16">
                  <c:v>Q1 21</c:v>
                </c:pt>
                <c:pt idx="17">
                  <c:v>Q2 21</c:v>
                </c:pt>
                <c:pt idx="18">
                  <c:v>Q3 21</c:v>
                </c:pt>
                <c:pt idx="19">
                  <c:v>Q4 21</c:v>
                </c:pt>
                <c:pt idx="20">
                  <c:v>Q1 22</c:v>
                </c:pt>
                <c:pt idx="21">
                  <c:v>Q2 22</c:v>
                </c:pt>
                <c:pt idx="22">
                  <c:v>Q3 22</c:v>
                </c:pt>
                <c:pt idx="23">
                  <c:v>Q4 22</c:v>
                </c:pt>
                <c:pt idx="24">
                  <c:v>Q1 23</c:v>
                </c:pt>
                <c:pt idx="25">
                  <c:v>Q2 23</c:v>
                </c:pt>
              </c:strCache>
            </c:strRef>
          </c:cat>
          <c:val>
            <c:numRef>
              <c:f>Sheet1!$C$2:$C$35</c:f>
              <c:numCache>
                <c:formatCode>General</c:formatCode>
                <c:ptCount val="26"/>
                <c:pt idx="0">
                  <c:v>56.999999999999993</c:v>
                </c:pt>
                <c:pt idx="1">
                  <c:v>55.000000000000007</c:v>
                </c:pt>
                <c:pt idx="2">
                  <c:v>56.999999999999993</c:v>
                </c:pt>
                <c:pt idx="3">
                  <c:v>59</c:v>
                </c:pt>
                <c:pt idx="4">
                  <c:v>56.999999999999993</c:v>
                </c:pt>
                <c:pt idx="5">
                  <c:v>54</c:v>
                </c:pt>
                <c:pt idx="6">
                  <c:v>52</c:v>
                </c:pt>
                <c:pt idx="7">
                  <c:v>54</c:v>
                </c:pt>
                <c:pt idx="8">
                  <c:v>57</c:v>
                </c:pt>
                <c:pt idx="9">
                  <c:v>48</c:v>
                </c:pt>
                <c:pt idx="10">
                  <c:v>48</c:v>
                </c:pt>
                <c:pt idx="11">
                  <c:v>51</c:v>
                </c:pt>
                <c:pt idx="12">
                  <c:v>52</c:v>
                </c:pt>
                <c:pt idx="13">
                  <c:v>55</c:v>
                </c:pt>
                <c:pt idx="14">
                  <c:v>49</c:v>
                </c:pt>
                <c:pt idx="15">
                  <c:v>51</c:v>
                </c:pt>
                <c:pt idx="16">
                  <c:v>53</c:v>
                </c:pt>
                <c:pt idx="17">
                  <c:v>55</c:v>
                </c:pt>
                <c:pt idx="18">
                  <c:v>51</c:v>
                </c:pt>
                <c:pt idx="19">
                  <c:v>54</c:v>
                </c:pt>
                <c:pt idx="20">
                  <c:v>50</c:v>
                </c:pt>
                <c:pt idx="21">
                  <c:v>51</c:v>
                </c:pt>
                <c:pt idx="22">
                  <c:v>47</c:v>
                </c:pt>
                <c:pt idx="23">
                  <c:v>48</c:v>
                </c:pt>
                <c:pt idx="24">
                  <c:v>43</c:v>
                </c:pt>
                <c:pt idx="25">
                  <c:v>42</c:v>
                </c:pt>
              </c:numCache>
            </c:numRef>
          </c:val>
          <c:extLst>
            <c:ext xmlns:c16="http://schemas.microsoft.com/office/drawing/2014/chart" uri="{C3380CC4-5D6E-409C-BE32-E72D297353CC}">
              <c16:uniqueId val="{00000015-F9D0-AB41-A1BA-46464EDA52C9}"/>
            </c:ext>
          </c:extLst>
        </c:ser>
        <c:ser>
          <c:idx val="8"/>
          <c:order val="2"/>
          <c:tx>
            <c:strRef>
              <c:f>Sheet1!$D$1</c:f>
              <c:strCache>
                <c:ptCount val="1"/>
                <c:pt idx="0">
                  <c:v>Increase </c:v>
                </c:pt>
              </c:strCache>
            </c:strRef>
          </c:tx>
          <c:spPr>
            <a:solidFill>
              <a:schemeClr val="accent6"/>
            </a:solidFill>
            <a:ln w="9525">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Sheet1!$A$2:$A$35</c:f>
              <c:strCache>
                <c:ptCount val="26"/>
                <c:pt idx="0">
                  <c:v>Q1 17</c:v>
                </c:pt>
                <c:pt idx="1">
                  <c:v>Q2 17</c:v>
                </c:pt>
                <c:pt idx="2">
                  <c:v>Q3 17</c:v>
                </c:pt>
                <c:pt idx="3">
                  <c:v>Q4 17</c:v>
                </c:pt>
                <c:pt idx="4">
                  <c:v>Q1 18</c:v>
                </c:pt>
                <c:pt idx="5">
                  <c:v>Q2 18</c:v>
                </c:pt>
                <c:pt idx="6">
                  <c:v>Q3 18</c:v>
                </c:pt>
                <c:pt idx="7">
                  <c:v>Q4 18</c:v>
                </c:pt>
                <c:pt idx="8">
                  <c:v>Q1 19</c:v>
                </c:pt>
                <c:pt idx="9">
                  <c:v>Q2 19</c:v>
                </c:pt>
                <c:pt idx="10">
                  <c:v>Q3 19</c:v>
                </c:pt>
                <c:pt idx="11">
                  <c:v>Q4 19</c:v>
                </c:pt>
                <c:pt idx="12">
                  <c:v>Q1 20</c:v>
                </c:pt>
                <c:pt idx="13">
                  <c:v>Q2 20</c:v>
                </c:pt>
                <c:pt idx="14">
                  <c:v>Q3 20</c:v>
                </c:pt>
                <c:pt idx="15">
                  <c:v>Q4 20</c:v>
                </c:pt>
                <c:pt idx="16">
                  <c:v>Q1 21</c:v>
                </c:pt>
                <c:pt idx="17">
                  <c:v>Q2 21</c:v>
                </c:pt>
                <c:pt idx="18">
                  <c:v>Q3 21</c:v>
                </c:pt>
                <c:pt idx="19">
                  <c:v>Q4 21</c:v>
                </c:pt>
                <c:pt idx="20">
                  <c:v>Q1 22</c:v>
                </c:pt>
                <c:pt idx="21">
                  <c:v>Q2 22</c:v>
                </c:pt>
                <c:pt idx="22">
                  <c:v>Q3 22</c:v>
                </c:pt>
                <c:pt idx="23">
                  <c:v>Q4 22</c:v>
                </c:pt>
                <c:pt idx="24">
                  <c:v>Q1 23</c:v>
                </c:pt>
                <c:pt idx="25">
                  <c:v>Q2 23</c:v>
                </c:pt>
              </c:strCache>
            </c:strRef>
          </c:cat>
          <c:val>
            <c:numRef>
              <c:f>Sheet1!$D$2:$D$35</c:f>
              <c:numCache>
                <c:formatCode>General</c:formatCode>
                <c:ptCount val="26"/>
                <c:pt idx="0">
                  <c:v>13</c:v>
                </c:pt>
                <c:pt idx="1">
                  <c:v>15</c:v>
                </c:pt>
                <c:pt idx="2">
                  <c:v>15</c:v>
                </c:pt>
                <c:pt idx="3">
                  <c:v>12</c:v>
                </c:pt>
                <c:pt idx="4">
                  <c:v>15</c:v>
                </c:pt>
                <c:pt idx="5">
                  <c:v>15</c:v>
                </c:pt>
                <c:pt idx="6">
                  <c:v>15</c:v>
                </c:pt>
                <c:pt idx="7">
                  <c:v>15</c:v>
                </c:pt>
                <c:pt idx="8">
                  <c:v>16</c:v>
                </c:pt>
                <c:pt idx="9">
                  <c:v>14</c:v>
                </c:pt>
                <c:pt idx="10">
                  <c:v>13</c:v>
                </c:pt>
                <c:pt idx="11">
                  <c:v>14</c:v>
                </c:pt>
                <c:pt idx="12">
                  <c:v>12</c:v>
                </c:pt>
                <c:pt idx="13">
                  <c:v>17</c:v>
                </c:pt>
                <c:pt idx="14">
                  <c:v>15</c:v>
                </c:pt>
                <c:pt idx="15">
                  <c:v>16</c:v>
                </c:pt>
                <c:pt idx="16">
                  <c:v>19</c:v>
                </c:pt>
                <c:pt idx="17">
                  <c:v>14</c:v>
                </c:pt>
                <c:pt idx="18">
                  <c:v>19</c:v>
                </c:pt>
                <c:pt idx="19">
                  <c:v>14</c:v>
                </c:pt>
                <c:pt idx="20" formatCode="0">
                  <c:v>18</c:v>
                </c:pt>
                <c:pt idx="21">
                  <c:v>14</c:v>
                </c:pt>
                <c:pt idx="22">
                  <c:v>12</c:v>
                </c:pt>
                <c:pt idx="23">
                  <c:v>9</c:v>
                </c:pt>
                <c:pt idx="24">
                  <c:v>10</c:v>
                </c:pt>
                <c:pt idx="25">
                  <c:v>8</c:v>
                </c:pt>
              </c:numCache>
            </c:numRef>
          </c:val>
          <c:extLst>
            <c:ext xmlns:c16="http://schemas.microsoft.com/office/drawing/2014/chart" uri="{C3380CC4-5D6E-409C-BE32-E72D297353CC}">
              <c16:uniqueId val="{00000016-F9D0-AB41-A1BA-46464EDA52C9}"/>
            </c:ext>
          </c:extLst>
        </c:ser>
        <c:dLbls>
          <c:dLblPos val="ctr"/>
          <c:showLegendKey val="0"/>
          <c:showVal val="1"/>
          <c:showCatName val="0"/>
          <c:showSerName val="0"/>
          <c:showPercent val="0"/>
          <c:showBubbleSize val="0"/>
        </c:dLbls>
        <c:gapWidth val="60"/>
        <c:overlap val="100"/>
        <c:axId val="601506608"/>
        <c:axId val="601515624"/>
      </c:barChart>
      <c:catAx>
        <c:axId val="601506608"/>
        <c:scaling>
          <c:orientation val="minMax"/>
        </c:scaling>
        <c:delete val="0"/>
        <c:axPos val="b"/>
        <c:numFmt formatCode="General" sourceLinked="1"/>
        <c:majorTickMark val="out"/>
        <c:minorTickMark val="none"/>
        <c:tickLblPos val="nextTo"/>
        <c:spPr>
          <a:ln w="9393">
            <a:noFill/>
          </a:ln>
        </c:spPr>
        <c:txPr>
          <a:bodyPr rot="0" vert="horz"/>
          <a:lstStyle/>
          <a:p>
            <a:pPr>
              <a:defRPr sz="1000" b="1">
                <a:solidFill>
                  <a:schemeClr val="bg1">
                    <a:lumMod val="65000"/>
                  </a:schemeClr>
                </a:solidFill>
              </a:defRPr>
            </a:pPr>
            <a:endParaRPr lang="en-US"/>
          </a:p>
        </c:txPr>
        <c:crossAx val="601515624"/>
        <c:crosses val="autoZero"/>
        <c:auto val="1"/>
        <c:lblAlgn val="ctr"/>
        <c:lblOffset val="100"/>
        <c:tickLblSkip val="1"/>
        <c:tickMarkSkip val="1"/>
        <c:noMultiLvlLbl val="0"/>
      </c:catAx>
      <c:valAx>
        <c:axId val="601515624"/>
        <c:scaling>
          <c:orientation val="minMax"/>
          <c:max val="100"/>
          <c:min val="0"/>
        </c:scaling>
        <c:delete val="1"/>
        <c:axPos val="l"/>
        <c:numFmt formatCode="General" sourceLinked="1"/>
        <c:majorTickMark val="out"/>
        <c:minorTickMark val="none"/>
        <c:tickLblPos val="nextTo"/>
        <c:crossAx val="601506608"/>
        <c:crosses val="autoZero"/>
        <c:crossBetween val="between"/>
        <c:majorUnit val="20"/>
        <c:minorUnit val="20"/>
      </c:valAx>
      <c:spPr>
        <a:noFill/>
        <a:ln w="25377">
          <a:noFill/>
        </a:ln>
      </c:spPr>
    </c:plotArea>
    <c:plotVisOnly val="1"/>
    <c:dispBlanksAs val="gap"/>
    <c:showDLblsOverMax val="0"/>
  </c:chart>
  <c:spPr>
    <a:noFill/>
    <a:ln>
      <a:noFill/>
    </a:ln>
  </c:spPr>
  <c:txPr>
    <a:bodyPr/>
    <a:lstStyle/>
    <a:p>
      <a:pPr>
        <a:defRPr sz="1200" b="1" i="0" u="none" strike="noStrike" baseline="0">
          <a:solidFill>
            <a:schemeClr val="bg1"/>
          </a:solidFill>
          <a:latin typeface="Segoe UI" pitchFamily="34" charset="0"/>
          <a:ea typeface="Segoe UI" pitchFamily="34" charset="0"/>
          <a:cs typeface="Segoe UI"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09537479652243E-2"/>
          <c:y val="0"/>
          <c:w val="0.94538092504069549"/>
          <c:h val="0.99712467629968027"/>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b="1">
                    <a:solidFill>
                      <a:schemeClr val="tx1">
                        <a:lumMod val="75000"/>
                        <a:lumOff val="25000"/>
                      </a:schemeClr>
                    </a:solidFill>
                    <a:latin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 South East (excl London)</c:v>
                </c:pt>
                <c:pt idx="1">
                  <c:v> North West</c:v>
                </c:pt>
                <c:pt idx="2">
                  <c:v> London (Outer)</c:v>
                </c:pt>
                <c:pt idx="3">
                  <c:v> Yorkshire and The Humber</c:v>
                </c:pt>
                <c:pt idx="4">
                  <c:v> South West</c:v>
                </c:pt>
                <c:pt idx="5">
                  <c:v> East Midlands</c:v>
                </c:pt>
                <c:pt idx="6">
                  <c:v> Wales</c:v>
                </c:pt>
                <c:pt idx="7">
                  <c:v> West Midlands</c:v>
                </c:pt>
                <c:pt idx="8">
                  <c:v> London (Central)</c:v>
                </c:pt>
                <c:pt idx="9">
                  <c:v> East of England</c:v>
                </c:pt>
                <c:pt idx="10">
                  <c:v> North East</c:v>
                </c:pt>
                <c:pt idx="11">
                  <c:v> Scotland</c:v>
                </c:pt>
                <c:pt idx="12">
                  <c:v> Northern Ireland</c:v>
                </c:pt>
                <c:pt idx="13">
                  <c:v> Don't know / depends</c:v>
                </c:pt>
              </c:strCache>
            </c:strRef>
          </c:cat>
          <c:val>
            <c:numRef>
              <c:f>Sheet1!$B$2:$B$15</c:f>
              <c:numCache>
                <c:formatCode>General</c:formatCode>
                <c:ptCount val="14"/>
                <c:pt idx="0">
                  <c:v>22</c:v>
                </c:pt>
                <c:pt idx="1">
                  <c:v>15</c:v>
                </c:pt>
                <c:pt idx="2">
                  <c:v>12</c:v>
                </c:pt>
                <c:pt idx="3">
                  <c:v>12</c:v>
                </c:pt>
                <c:pt idx="4">
                  <c:v>10</c:v>
                </c:pt>
                <c:pt idx="5">
                  <c:v>9</c:v>
                </c:pt>
                <c:pt idx="6">
                  <c:v>7</c:v>
                </c:pt>
                <c:pt idx="7">
                  <c:v>7</c:v>
                </c:pt>
                <c:pt idx="8">
                  <c:v>7</c:v>
                </c:pt>
                <c:pt idx="9">
                  <c:v>7</c:v>
                </c:pt>
                <c:pt idx="10">
                  <c:v>4</c:v>
                </c:pt>
                <c:pt idx="11">
                  <c:v>1</c:v>
                </c:pt>
                <c:pt idx="12">
                  <c:v>0</c:v>
                </c:pt>
                <c:pt idx="13">
                  <c:v>1</c:v>
                </c:pt>
              </c:numCache>
            </c:numRef>
          </c:val>
          <c:extLst>
            <c:ext xmlns:c16="http://schemas.microsoft.com/office/drawing/2014/chart" uri="{C3380CC4-5D6E-409C-BE32-E72D297353CC}">
              <c16:uniqueId val="{00000000-596A-45AF-9B9E-D99113189C24}"/>
            </c:ext>
          </c:extLst>
        </c:ser>
        <c:dLbls>
          <c:dLblPos val="outEnd"/>
          <c:showLegendKey val="0"/>
          <c:showVal val="1"/>
          <c:showCatName val="0"/>
          <c:showSerName val="0"/>
          <c:showPercent val="0"/>
          <c:showBubbleSize val="0"/>
        </c:dLbls>
        <c:gapWidth val="50"/>
        <c:axId val="450693968"/>
        <c:axId val="450690832"/>
      </c:barChart>
      <c:catAx>
        <c:axId val="450693968"/>
        <c:scaling>
          <c:orientation val="maxMin"/>
        </c:scaling>
        <c:delete val="1"/>
        <c:axPos val="l"/>
        <c:numFmt formatCode="General" sourceLinked="0"/>
        <c:majorTickMark val="out"/>
        <c:minorTickMark val="none"/>
        <c:tickLblPos val="nextTo"/>
        <c:crossAx val="450690832"/>
        <c:crosses val="autoZero"/>
        <c:auto val="1"/>
        <c:lblAlgn val="ctr"/>
        <c:lblOffset val="100"/>
        <c:noMultiLvlLbl val="0"/>
      </c:catAx>
      <c:valAx>
        <c:axId val="450690832"/>
        <c:scaling>
          <c:orientation val="minMax"/>
          <c:max val="40"/>
          <c:min val="0"/>
        </c:scaling>
        <c:delete val="1"/>
        <c:axPos val="t"/>
        <c:numFmt formatCode="General" sourceLinked="1"/>
        <c:majorTickMark val="out"/>
        <c:minorTickMark val="none"/>
        <c:tickLblPos val="nextTo"/>
        <c:crossAx val="45069396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lumMod val="40000"/>
                <a:lumOff val="60000"/>
              </a:schemeClr>
            </a:solidFill>
          </c:spPr>
          <c:dPt>
            <c:idx val="0"/>
            <c:bubble3D val="0"/>
            <c:extLst>
              <c:ext xmlns:c16="http://schemas.microsoft.com/office/drawing/2014/chart" uri="{C3380CC4-5D6E-409C-BE32-E72D297353CC}">
                <c16:uniqueId val="{00000000-FC34-4438-8FE5-890207CE33F1}"/>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1-FC34-4438-8FE5-890207CE33F1}"/>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892509802409923E-2"/>
          <c:y val="7.3260073260073305E-2"/>
          <c:w val="0.98063036003310711"/>
          <c:h val="0.79166037464494998"/>
        </c:manualLayout>
      </c:layout>
      <c:lineChart>
        <c:grouping val="standard"/>
        <c:varyColors val="0"/>
        <c:ser>
          <c:idx val="0"/>
          <c:order val="0"/>
          <c:tx>
            <c:strRef>
              <c:f>Sheet1!$A$2</c:f>
              <c:strCache>
                <c:ptCount val="1"/>
                <c:pt idx="0">
                  <c:v>Own letting business</c:v>
                </c:pt>
              </c:strCache>
            </c:strRef>
          </c:tx>
          <c:spPr>
            <a:ln w="28575">
              <a:solidFill>
                <a:schemeClr val="accent3"/>
              </a:solidFill>
              <a:prstDash val="solid"/>
            </a:ln>
          </c:spPr>
          <c:marker>
            <c:symbol val="none"/>
          </c:marker>
          <c:dLbls>
            <c:dLbl>
              <c:idx val="32"/>
              <c:layout>
                <c:manualLayout>
                  <c:x val="-1.0393653222754764E-2"/>
                  <c:y val="-3.48322638729837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BD-4A00-8B5D-88FA4FAAF1E7}"/>
                </c:ext>
              </c:extLst>
            </c:dLbl>
            <c:dLbl>
              <c:idx val="47"/>
              <c:layout>
                <c:manualLayout>
                  <c:x val="-1.4405827602696862E-2"/>
                  <c:y val="-3.3092566645444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BD-4A00-8B5D-88FA4FAAF1E7}"/>
                </c:ext>
              </c:extLst>
            </c:dLbl>
            <c:dLbl>
              <c:idx val="50"/>
              <c:layout>
                <c:manualLayout>
                  <c:x val="-8.2779053196149564E-3"/>
                  <c:y val="2.59996601076120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BD-4A00-8B5D-88FA4FAAF1E7}"/>
                </c:ext>
              </c:extLst>
            </c:dLbl>
            <c:dLbl>
              <c:idx val="52"/>
              <c:layout>
                <c:manualLayout>
                  <c:x val="-9.3357792711848218E-3"/>
                  <c:y val="3.32994909852835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BD-4A00-8B5D-88FA4FAAF1E7}"/>
                </c:ext>
              </c:extLst>
            </c:dLbl>
            <c:dLbl>
              <c:idx val="59"/>
              <c:layout>
                <c:manualLayout>
                  <c:x val="-8.5908654056463096E-3"/>
                  <c:y val="-1.77993251584169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FA-4D37-9D65-C0BC65FAF059}"/>
                </c:ext>
              </c:extLst>
            </c:dLbl>
            <c:dLbl>
              <c:idx val="61"/>
              <c:layout>
                <c:manualLayout>
                  <c:x val="-1.7409201293619263E-2"/>
                  <c:y val="1.62665522707167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3C-40BB-A0A9-94FF8B7F9495}"/>
                </c:ext>
              </c:extLst>
            </c:dLbl>
            <c:dLbl>
              <c:idx val="63"/>
              <c:layout>
                <c:manualLayout>
                  <c:x val="-6.0014613202729822E-3"/>
                  <c:y val="-2.26658790768646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98-46CC-A000-7D43E4F3D35B}"/>
                </c:ext>
              </c:extLst>
            </c:dLbl>
            <c:spPr>
              <a:noFill/>
              <a:ln>
                <a:noFill/>
              </a:ln>
              <a:effectLst/>
            </c:spPr>
            <c:txPr>
              <a:bodyPr wrap="square" lIns="38100" tIns="19050" rIns="38100" bIns="19050" anchor="ctr">
                <a:spAutoFit/>
              </a:bodyPr>
              <a:lstStyle/>
              <a:p>
                <a:pPr>
                  <a:defRPr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Sheet1!$D$1:$BO$1</c:f>
              <c:strCache>
                <c:ptCount val="64"/>
                <c:pt idx="0">
                  <c:v>Q2 07</c:v>
                </c:pt>
                <c:pt idx="1">
                  <c:v>Q3 07</c:v>
                </c:pt>
                <c:pt idx="2">
                  <c:v>Q4 07</c:v>
                </c:pt>
                <c:pt idx="3">
                  <c:v>Q1 08</c:v>
                </c:pt>
                <c:pt idx="4">
                  <c:v>Q2 08</c:v>
                </c:pt>
                <c:pt idx="5">
                  <c:v>Q3 08</c:v>
                </c:pt>
                <c:pt idx="6">
                  <c:v>Q4 08</c:v>
                </c:pt>
                <c:pt idx="7">
                  <c:v>Q1 09</c:v>
                </c:pt>
                <c:pt idx="8">
                  <c:v>Q2 09</c:v>
                </c:pt>
                <c:pt idx="9">
                  <c:v>Q3 09</c:v>
                </c:pt>
                <c:pt idx="10">
                  <c:v>Q4 09</c:v>
                </c:pt>
                <c:pt idx="11">
                  <c:v>Q1 10</c:v>
                </c:pt>
                <c:pt idx="12">
                  <c:v>Q2 10</c:v>
                </c:pt>
                <c:pt idx="13">
                  <c:v>Q4 10</c:v>
                </c:pt>
                <c:pt idx="14">
                  <c:v>Q1 11</c:v>
                </c:pt>
                <c:pt idx="15">
                  <c:v>Q2 11</c:v>
                </c:pt>
                <c:pt idx="16">
                  <c:v>Q3 11</c:v>
                </c:pt>
                <c:pt idx="17">
                  <c:v>Q4 11</c:v>
                </c:pt>
                <c:pt idx="18">
                  <c:v>Q1 12</c:v>
                </c:pt>
                <c:pt idx="19">
                  <c:v>Q2 12</c:v>
                </c:pt>
                <c:pt idx="20">
                  <c:v>Q3 12</c:v>
                </c:pt>
                <c:pt idx="21">
                  <c:v>Q4 12</c:v>
                </c:pt>
                <c:pt idx="22">
                  <c:v>Q1 13</c:v>
                </c:pt>
                <c:pt idx="23">
                  <c:v>Q2 13</c:v>
                </c:pt>
                <c:pt idx="24">
                  <c:v>Q3 13</c:v>
                </c:pt>
                <c:pt idx="25">
                  <c:v>Q4 13</c:v>
                </c:pt>
                <c:pt idx="26">
                  <c:v>Q1 14</c:v>
                </c:pt>
                <c:pt idx="27">
                  <c:v>Q2 14</c:v>
                </c:pt>
                <c:pt idx="28">
                  <c:v>Q3 14</c:v>
                </c:pt>
                <c:pt idx="29">
                  <c:v>Q4 14</c:v>
                </c:pt>
                <c:pt idx="30">
                  <c:v>Q1 15</c:v>
                </c:pt>
                <c:pt idx="31">
                  <c:v>Q2 15</c:v>
                </c:pt>
                <c:pt idx="32">
                  <c:v>Q3 15</c:v>
                </c:pt>
                <c:pt idx="33">
                  <c:v>Q4 15</c:v>
                </c:pt>
                <c:pt idx="34">
                  <c:v>Q1 16</c:v>
                </c:pt>
                <c:pt idx="35">
                  <c:v>Q2 16</c:v>
                </c:pt>
                <c:pt idx="36">
                  <c:v>Q3 16</c:v>
                </c:pt>
                <c:pt idx="37">
                  <c:v>Q4 16</c:v>
                </c:pt>
                <c:pt idx="38">
                  <c:v>Q1 17</c:v>
                </c:pt>
                <c:pt idx="39">
                  <c:v>Q2 17</c:v>
                </c:pt>
                <c:pt idx="40">
                  <c:v>Q3 17</c:v>
                </c:pt>
                <c:pt idx="41">
                  <c:v>Q4 17</c:v>
                </c:pt>
                <c:pt idx="42">
                  <c:v>Q1 18</c:v>
                </c:pt>
                <c:pt idx="43">
                  <c:v>Q2 18</c:v>
                </c:pt>
                <c:pt idx="44">
                  <c:v>Q3 18</c:v>
                </c:pt>
                <c:pt idx="45">
                  <c:v>Q4 18</c:v>
                </c:pt>
                <c:pt idx="46">
                  <c:v>Q1 19</c:v>
                </c:pt>
                <c:pt idx="47">
                  <c:v>Q2 19</c:v>
                </c:pt>
                <c:pt idx="48">
                  <c:v>Q3 19</c:v>
                </c:pt>
                <c:pt idx="49">
                  <c:v>Q4 19</c:v>
                </c:pt>
                <c:pt idx="50">
                  <c:v>Q1 20</c:v>
                </c:pt>
                <c:pt idx="51">
                  <c:v>Q2 20</c:v>
                </c:pt>
                <c:pt idx="52">
                  <c:v>Q3 20</c:v>
                </c:pt>
                <c:pt idx="53">
                  <c:v>Q4 20</c:v>
                </c:pt>
                <c:pt idx="54">
                  <c:v>Q1 21</c:v>
                </c:pt>
                <c:pt idx="55">
                  <c:v>Q2 21</c:v>
                </c:pt>
                <c:pt idx="56">
                  <c:v>Q3 21</c:v>
                </c:pt>
                <c:pt idx="57">
                  <c:v>Q4 21</c:v>
                </c:pt>
                <c:pt idx="58">
                  <c:v>Q1 22</c:v>
                </c:pt>
                <c:pt idx="59">
                  <c:v>Q2 22</c:v>
                </c:pt>
                <c:pt idx="60">
                  <c:v>Q3 22</c:v>
                </c:pt>
                <c:pt idx="61">
                  <c:v>Q4 22</c:v>
                </c:pt>
                <c:pt idx="62">
                  <c:v>Q1 23</c:v>
                </c:pt>
                <c:pt idx="63">
                  <c:v>Q2 23</c:v>
                </c:pt>
              </c:strCache>
            </c:strRef>
          </c:cat>
          <c:val>
            <c:numRef>
              <c:f>Sheet1!$D$2:$BO$2</c:f>
              <c:numCache>
                <c:formatCode>General</c:formatCode>
                <c:ptCount val="64"/>
                <c:pt idx="0">
                  <c:v>74</c:v>
                </c:pt>
                <c:pt idx="1">
                  <c:v>71</c:v>
                </c:pt>
                <c:pt idx="2">
                  <c:v>57</c:v>
                </c:pt>
                <c:pt idx="3">
                  <c:v>52</c:v>
                </c:pt>
                <c:pt idx="4">
                  <c:v>48</c:v>
                </c:pt>
                <c:pt idx="5">
                  <c:v>52</c:v>
                </c:pt>
                <c:pt idx="6">
                  <c:v>48</c:v>
                </c:pt>
                <c:pt idx="7">
                  <c:v>52</c:v>
                </c:pt>
                <c:pt idx="8">
                  <c:v>53</c:v>
                </c:pt>
                <c:pt idx="9">
                  <c:v>56</c:v>
                </c:pt>
                <c:pt idx="10">
                  <c:v>57</c:v>
                </c:pt>
                <c:pt idx="11">
                  <c:v>57</c:v>
                </c:pt>
                <c:pt idx="12">
                  <c:v>54</c:v>
                </c:pt>
                <c:pt idx="13">
                  <c:v>62</c:v>
                </c:pt>
                <c:pt idx="14">
                  <c:v>61</c:v>
                </c:pt>
                <c:pt idx="15">
                  <c:v>65</c:v>
                </c:pt>
                <c:pt idx="16">
                  <c:v>62</c:v>
                </c:pt>
                <c:pt idx="17">
                  <c:v>59</c:v>
                </c:pt>
                <c:pt idx="18">
                  <c:v>59</c:v>
                </c:pt>
                <c:pt idx="19">
                  <c:v>66</c:v>
                </c:pt>
                <c:pt idx="20">
                  <c:v>60</c:v>
                </c:pt>
                <c:pt idx="21">
                  <c:v>64</c:v>
                </c:pt>
                <c:pt idx="22">
                  <c:v>61</c:v>
                </c:pt>
                <c:pt idx="23">
                  <c:v>63</c:v>
                </c:pt>
                <c:pt idx="24">
                  <c:v>68</c:v>
                </c:pt>
                <c:pt idx="25">
                  <c:v>67</c:v>
                </c:pt>
                <c:pt idx="26">
                  <c:v>67</c:v>
                </c:pt>
                <c:pt idx="27">
                  <c:v>64</c:v>
                </c:pt>
                <c:pt idx="28">
                  <c:v>66</c:v>
                </c:pt>
                <c:pt idx="29">
                  <c:v>67</c:v>
                </c:pt>
                <c:pt idx="30">
                  <c:v>65</c:v>
                </c:pt>
                <c:pt idx="31">
                  <c:v>64</c:v>
                </c:pt>
                <c:pt idx="32">
                  <c:v>51</c:v>
                </c:pt>
                <c:pt idx="33">
                  <c:v>43</c:v>
                </c:pt>
                <c:pt idx="34">
                  <c:v>41</c:v>
                </c:pt>
                <c:pt idx="35">
                  <c:v>39</c:v>
                </c:pt>
                <c:pt idx="36">
                  <c:v>54</c:v>
                </c:pt>
                <c:pt idx="37">
                  <c:v>44</c:v>
                </c:pt>
                <c:pt idx="38">
                  <c:v>41</c:v>
                </c:pt>
                <c:pt idx="39">
                  <c:v>36</c:v>
                </c:pt>
                <c:pt idx="40">
                  <c:v>41</c:v>
                </c:pt>
                <c:pt idx="41">
                  <c:v>38</c:v>
                </c:pt>
                <c:pt idx="42">
                  <c:v>41</c:v>
                </c:pt>
                <c:pt idx="43">
                  <c:v>44</c:v>
                </c:pt>
                <c:pt idx="44">
                  <c:v>43</c:v>
                </c:pt>
                <c:pt idx="45">
                  <c:v>38</c:v>
                </c:pt>
                <c:pt idx="46">
                  <c:v>37</c:v>
                </c:pt>
                <c:pt idx="47">
                  <c:v>29</c:v>
                </c:pt>
                <c:pt idx="48">
                  <c:v>28</c:v>
                </c:pt>
                <c:pt idx="49">
                  <c:v>31</c:v>
                </c:pt>
                <c:pt idx="50">
                  <c:v>19</c:v>
                </c:pt>
                <c:pt idx="51">
                  <c:v>37</c:v>
                </c:pt>
                <c:pt idx="52">
                  <c:v>30</c:v>
                </c:pt>
                <c:pt idx="53">
                  <c:v>35</c:v>
                </c:pt>
                <c:pt idx="54">
                  <c:v>44</c:v>
                </c:pt>
                <c:pt idx="55">
                  <c:v>41</c:v>
                </c:pt>
                <c:pt idx="56">
                  <c:v>48</c:v>
                </c:pt>
                <c:pt idx="57">
                  <c:v>47</c:v>
                </c:pt>
                <c:pt idx="58">
                  <c:v>46</c:v>
                </c:pt>
                <c:pt idx="59">
                  <c:v>36</c:v>
                </c:pt>
                <c:pt idx="60">
                  <c:v>27</c:v>
                </c:pt>
                <c:pt idx="61">
                  <c:v>24</c:v>
                </c:pt>
                <c:pt idx="62">
                  <c:v>26</c:v>
                </c:pt>
                <c:pt idx="63">
                  <c:v>22</c:v>
                </c:pt>
              </c:numCache>
            </c:numRef>
          </c:val>
          <c:smooth val="1"/>
          <c:extLst>
            <c:ext xmlns:c16="http://schemas.microsoft.com/office/drawing/2014/chart" uri="{C3380CC4-5D6E-409C-BE32-E72D297353CC}">
              <c16:uniqueId val="{0000000E-651D-9547-A03C-357704FAA3BB}"/>
            </c:ext>
          </c:extLst>
        </c:ser>
        <c:dLbls>
          <c:dLblPos val="t"/>
          <c:showLegendKey val="0"/>
          <c:showVal val="1"/>
          <c:showCatName val="0"/>
          <c:showSerName val="0"/>
          <c:showPercent val="0"/>
          <c:showBubbleSize val="0"/>
        </c:dLbls>
        <c:smooth val="0"/>
        <c:axId val="715289016"/>
        <c:axId val="715295288"/>
      </c:lineChart>
      <c:catAx>
        <c:axId val="715289016"/>
        <c:scaling>
          <c:orientation val="minMax"/>
        </c:scaling>
        <c:delete val="0"/>
        <c:axPos val="b"/>
        <c:numFmt formatCode="General" sourceLinked="1"/>
        <c:majorTickMark val="out"/>
        <c:minorTickMark val="none"/>
        <c:tickLblPos val="nextTo"/>
        <c:spPr>
          <a:ln w="13316">
            <a:solidFill>
              <a:srgbClr val="C0C0C0"/>
            </a:solidFill>
            <a:prstDash val="solid"/>
          </a:ln>
        </c:spPr>
        <c:txPr>
          <a:bodyPr rot="0" vert="horz"/>
          <a:lstStyle/>
          <a:p>
            <a:pPr algn="ctr">
              <a:defRPr lang="en-US" sz="800" b="1" i="0" u="none" strike="noStrike" kern="1200" baseline="0">
                <a:solidFill>
                  <a:schemeClr val="bg1">
                    <a:lumMod val="50000"/>
                  </a:schemeClr>
                </a:solidFill>
                <a:latin typeface="Segoe UI" pitchFamily="34" charset="0"/>
                <a:ea typeface="Segoe UI" pitchFamily="34" charset="0"/>
                <a:cs typeface="Segoe UI" pitchFamily="34" charset="0"/>
              </a:defRPr>
            </a:pPr>
            <a:endParaRPr lang="en-US"/>
          </a:p>
        </c:txPr>
        <c:crossAx val="715295288"/>
        <c:crosses val="autoZero"/>
        <c:auto val="1"/>
        <c:lblAlgn val="ctr"/>
        <c:lblOffset val="100"/>
        <c:tickLblSkip val="1"/>
        <c:tickMarkSkip val="1"/>
        <c:noMultiLvlLbl val="0"/>
      </c:catAx>
      <c:valAx>
        <c:axId val="715295288"/>
        <c:scaling>
          <c:orientation val="minMax"/>
          <c:max val="100"/>
          <c:min val="10"/>
        </c:scaling>
        <c:delete val="0"/>
        <c:axPos val="l"/>
        <c:numFmt formatCode="General" sourceLinked="1"/>
        <c:majorTickMark val="none"/>
        <c:minorTickMark val="none"/>
        <c:tickLblPos val="none"/>
        <c:spPr>
          <a:ln w="9987">
            <a:noFill/>
          </a:ln>
        </c:spPr>
        <c:crossAx val="715289016"/>
        <c:crosses val="autoZero"/>
        <c:crossBetween val="between"/>
        <c:majorUnit val="30"/>
      </c:valAx>
    </c:plotArea>
    <c:plotVisOnly val="1"/>
    <c:dispBlanksAs val="gap"/>
    <c:showDLblsOverMax val="0"/>
  </c:chart>
  <c:spPr>
    <a:noFill/>
    <a:ln>
      <a:noFill/>
    </a:ln>
  </c:spPr>
  <c:txPr>
    <a:bodyPr/>
    <a:lstStyle/>
    <a:p>
      <a:pPr>
        <a:defRPr sz="1100" b="1" i="0" u="none" strike="noStrike" baseline="0">
          <a:solidFill>
            <a:schemeClr val="bg1">
              <a:lumMod val="50000"/>
            </a:schemeClr>
          </a:solidFill>
          <a:latin typeface="Segoe UI" panose="020B0502040204020203" pitchFamily="34" charset="0"/>
          <a:ea typeface="Arial"/>
          <a:cs typeface="Segoe UI" panose="020B0502040204020203"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942927606065791E-3"/>
          <c:w val="1"/>
          <c:h val="0.99805707239393426"/>
        </c:manualLayout>
      </c:layout>
      <c:barChart>
        <c:barDir val="bar"/>
        <c:grouping val="clustered"/>
        <c:varyColors val="0"/>
        <c:ser>
          <c:idx val="6"/>
          <c:order val="0"/>
          <c:spPr>
            <a:solidFill>
              <a:schemeClr val="accent3"/>
            </a:solidFill>
            <a:ln w="26358">
              <a:noFill/>
            </a:ln>
          </c:spPr>
          <c:invertIfNegative val="0"/>
          <c:dPt>
            <c:idx val="0"/>
            <c:invertIfNegative val="0"/>
            <c:bubble3D val="0"/>
            <c:extLst>
              <c:ext xmlns:c16="http://schemas.microsoft.com/office/drawing/2014/chart" uri="{C3380CC4-5D6E-409C-BE32-E72D297353CC}">
                <c16:uniqueId val="{00000000-7996-4DCC-97FA-B2A2C8018ACC}"/>
              </c:ext>
            </c:extLst>
          </c:dPt>
          <c:dLbls>
            <c:spPr>
              <a:noFill/>
              <a:ln>
                <a:noFill/>
              </a:ln>
              <a:effectLst/>
            </c:spPr>
            <c:txPr>
              <a:bodyPr/>
              <a:lstStyle/>
              <a:p>
                <a:pPr>
                  <a:defRPr>
                    <a:solidFill>
                      <a:schemeClr val="bg1">
                        <a:lumMod val="50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House - Terraced</c:v>
                </c:pt>
                <c:pt idx="1">
                  <c:v> Flats - Individual units in a block</c:v>
                </c:pt>
                <c:pt idx="2">
                  <c:v> House - Semi-detached</c:v>
                </c:pt>
                <c:pt idx="3">
                  <c:v> Flats - A block of individual units</c:v>
                </c:pt>
                <c:pt idx="4">
                  <c:v> HMO - House in Multiple Occupation</c:v>
                </c:pt>
                <c:pt idx="5">
                  <c:v> House - Detached</c:v>
                </c:pt>
                <c:pt idx="6">
                  <c:v> Bungalow</c:v>
                </c:pt>
              </c:strCache>
            </c:strRef>
          </c:cat>
          <c:val>
            <c:numRef>
              <c:f>Sheet1!$B$2:$B$8</c:f>
              <c:numCache>
                <c:formatCode>General</c:formatCode>
                <c:ptCount val="7"/>
                <c:pt idx="0">
                  <c:v>43</c:v>
                </c:pt>
                <c:pt idx="1">
                  <c:v>43</c:v>
                </c:pt>
                <c:pt idx="2">
                  <c:v>25</c:v>
                </c:pt>
                <c:pt idx="3">
                  <c:v>8</c:v>
                </c:pt>
                <c:pt idx="4">
                  <c:v>6</c:v>
                </c:pt>
                <c:pt idx="5">
                  <c:v>6</c:v>
                </c:pt>
                <c:pt idx="6">
                  <c:v>4</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1-7996-4DCC-97FA-B2A2C8018ACC}"/>
            </c:ext>
          </c:extLst>
        </c:ser>
        <c:dLbls>
          <c:showLegendKey val="0"/>
          <c:showVal val="0"/>
          <c:showCatName val="0"/>
          <c:showSerName val="0"/>
          <c:showPercent val="0"/>
          <c:showBubbleSize val="0"/>
        </c:dLbls>
        <c:gapWidth val="53"/>
        <c:axId val="456945504"/>
        <c:axId val="456938448"/>
      </c:barChart>
      <c:catAx>
        <c:axId val="456945504"/>
        <c:scaling>
          <c:orientation val="maxMin"/>
        </c:scaling>
        <c:delete val="1"/>
        <c:axPos val="l"/>
        <c:numFmt formatCode="General" sourceLinked="1"/>
        <c:majorTickMark val="out"/>
        <c:minorTickMark val="none"/>
        <c:tickLblPos val="nextTo"/>
        <c:crossAx val="456938448"/>
        <c:crosses val="autoZero"/>
        <c:auto val="1"/>
        <c:lblAlgn val="ctr"/>
        <c:lblOffset val="100"/>
        <c:noMultiLvlLbl val="0"/>
      </c:catAx>
      <c:valAx>
        <c:axId val="456938448"/>
        <c:scaling>
          <c:orientation val="minMax"/>
          <c:max val="50"/>
          <c:min val="0"/>
        </c:scaling>
        <c:delete val="1"/>
        <c:axPos val="t"/>
        <c:numFmt formatCode="General" sourceLinked="1"/>
        <c:majorTickMark val="out"/>
        <c:minorTickMark val="none"/>
        <c:tickLblPos val="nextTo"/>
        <c:crossAx val="456945504"/>
        <c:crosses val="autoZero"/>
        <c:crossBetween val="between"/>
        <c:majorUnit val="50"/>
        <c:minorUnit val="10"/>
      </c:valAx>
      <c:spPr>
        <a:noFill/>
        <a:ln w="25406">
          <a:noFill/>
        </a:ln>
      </c:spPr>
    </c:plotArea>
    <c:plotVisOnly val="1"/>
    <c:dispBlanksAs val="gap"/>
    <c:showDLblsOverMax val="0"/>
  </c:chart>
  <c:spPr>
    <a:noFill/>
    <a:ln>
      <a:noFill/>
    </a:ln>
  </c:spPr>
  <c:txPr>
    <a:bodyPr/>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lumMod val="40000"/>
                <a:lumOff val="60000"/>
              </a:schemeClr>
            </a:solidFill>
          </c:spPr>
          <c:dPt>
            <c:idx val="0"/>
            <c:bubble3D val="0"/>
            <c:extLst>
              <c:ext xmlns:c16="http://schemas.microsoft.com/office/drawing/2014/chart" uri="{C3380CC4-5D6E-409C-BE32-E72D297353CC}">
                <c16:uniqueId val="{00000000-3EEE-4DF7-9661-E004203C5B16}"/>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1-3EEE-4DF7-9661-E004203C5B1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942927606065791E-3"/>
          <c:w val="1"/>
          <c:h val="0.99805707239393426"/>
        </c:manualLayout>
      </c:layout>
      <c:barChart>
        <c:barDir val="bar"/>
        <c:grouping val="clustered"/>
        <c:varyColors val="0"/>
        <c:ser>
          <c:idx val="6"/>
          <c:order val="0"/>
          <c:spPr>
            <a:solidFill>
              <a:schemeClr val="accent3"/>
            </a:solidFill>
            <a:ln w="26358">
              <a:noFill/>
            </a:ln>
          </c:spPr>
          <c:invertIfNegative val="0"/>
          <c:dPt>
            <c:idx val="0"/>
            <c:invertIfNegative val="0"/>
            <c:bubble3D val="0"/>
            <c:extLst>
              <c:ext xmlns:c16="http://schemas.microsoft.com/office/drawing/2014/chart" uri="{C3380CC4-5D6E-409C-BE32-E72D297353CC}">
                <c16:uniqueId val="{00000000-7996-4DCC-97FA-B2A2C8018ACC}"/>
              </c:ext>
            </c:extLst>
          </c:dPt>
          <c:dLbls>
            <c:spPr>
              <a:noFill/>
              <a:ln>
                <a:noFill/>
              </a:ln>
              <a:effectLst/>
            </c:spPr>
            <c:txPr>
              <a:bodyPr/>
              <a:lstStyle/>
              <a:p>
                <a:pPr>
                  <a:defRPr>
                    <a:solidFill>
                      <a:schemeClr val="bg1">
                        <a:lumMod val="50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 A home-mover / subsequent buyer</c:v>
                </c:pt>
                <c:pt idx="1">
                  <c:v> A first-time buyer</c:v>
                </c:pt>
                <c:pt idx="2">
                  <c:v> Another landlord</c:v>
                </c:pt>
                <c:pt idx="3">
                  <c:v> The current tenant</c:v>
                </c:pt>
                <c:pt idx="4">
                  <c:v> A buyer at auction</c:v>
                </c:pt>
                <c:pt idx="5">
                  <c:v> A property developer</c:v>
                </c:pt>
                <c:pt idx="6">
                  <c:v> A family member</c:v>
                </c:pt>
                <c:pt idx="7">
                  <c:v> A business partner</c:v>
                </c:pt>
                <c:pt idx="8">
                  <c:v> Someone else (please specify)</c:v>
                </c:pt>
                <c:pt idx="9">
                  <c:v> Don' know yet</c:v>
                </c:pt>
              </c:strCache>
            </c:strRef>
          </c:cat>
          <c:val>
            <c:numRef>
              <c:f>Sheet1!$B$2:$B$11</c:f>
              <c:numCache>
                <c:formatCode>General</c:formatCode>
                <c:ptCount val="10"/>
                <c:pt idx="0">
                  <c:v>32</c:v>
                </c:pt>
                <c:pt idx="1">
                  <c:v>30</c:v>
                </c:pt>
                <c:pt idx="2">
                  <c:v>23</c:v>
                </c:pt>
                <c:pt idx="3">
                  <c:v>10</c:v>
                </c:pt>
                <c:pt idx="4">
                  <c:v>6</c:v>
                </c:pt>
                <c:pt idx="5">
                  <c:v>6</c:v>
                </c:pt>
                <c:pt idx="6">
                  <c:v>2</c:v>
                </c:pt>
                <c:pt idx="7">
                  <c:v>0</c:v>
                </c:pt>
                <c:pt idx="8">
                  <c:v>5</c:v>
                </c:pt>
                <c:pt idx="9">
                  <c:v>33</c:v>
                </c:pt>
              </c:numCache>
            </c:numRef>
          </c:val>
          <c:extLst>
            <c:ext xmlns:c16="http://schemas.microsoft.com/office/drawing/2014/chart" uri="{C3380CC4-5D6E-409C-BE32-E72D297353CC}">
              <c16:uniqueId val="{00000001-7996-4DCC-97FA-B2A2C8018ACC}"/>
            </c:ext>
          </c:extLst>
        </c:ser>
        <c:dLbls>
          <c:showLegendKey val="0"/>
          <c:showVal val="0"/>
          <c:showCatName val="0"/>
          <c:showSerName val="0"/>
          <c:showPercent val="0"/>
          <c:showBubbleSize val="0"/>
        </c:dLbls>
        <c:gapWidth val="53"/>
        <c:axId val="456945504"/>
        <c:axId val="456938448"/>
      </c:barChart>
      <c:catAx>
        <c:axId val="456945504"/>
        <c:scaling>
          <c:orientation val="maxMin"/>
        </c:scaling>
        <c:delete val="1"/>
        <c:axPos val="l"/>
        <c:numFmt formatCode="General" sourceLinked="1"/>
        <c:majorTickMark val="out"/>
        <c:minorTickMark val="none"/>
        <c:tickLblPos val="nextTo"/>
        <c:crossAx val="456938448"/>
        <c:crosses val="autoZero"/>
        <c:auto val="1"/>
        <c:lblAlgn val="ctr"/>
        <c:lblOffset val="100"/>
        <c:noMultiLvlLbl val="0"/>
      </c:catAx>
      <c:valAx>
        <c:axId val="456938448"/>
        <c:scaling>
          <c:orientation val="minMax"/>
          <c:max val="50"/>
          <c:min val="0"/>
        </c:scaling>
        <c:delete val="1"/>
        <c:axPos val="t"/>
        <c:numFmt formatCode="General" sourceLinked="1"/>
        <c:majorTickMark val="out"/>
        <c:minorTickMark val="none"/>
        <c:tickLblPos val="nextTo"/>
        <c:crossAx val="456945504"/>
        <c:crosses val="autoZero"/>
        <c:crossBetween val="between"/>
        <c:majorUnit val="50"/>
        <c:minorUnit val="10"/>
      </c:valAx>
      <c:spPr>
        <a:noFill/>
        <a:ln w="25406">
          <a:noFill/>
        </a:ln>
      </c:spPr>
    </c:plotArea>
    <c:plotVisOnly val="1"/>
    <c:dispBlanksAs val="gap"/>
    <c:showDLblsOverMax val="0"/>
  </c:chart>
  <c:spPr>
    <a:noFill/>
    <a:ln>
      <a:noFill/>
    </a:ln>
  </c:spPr>
  <c:txPr>
    <a:bodyPr/>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lumMod val="40000"/>
                <a:lumOff val="60000"/>
              </a:schemeClr>
            </a:solidFill>
          </c:spPr>
          <c:dPt>
            <c:idx val="0"/>
            <c:bubble3D val="0"/>
            <c:extLst>
              <c:ext xmlns:c16="http://schemas.microsoft.com/office/drawing/2014/chart" uri="{C3380CC4-5D6E-409C-BE32-E72D297353CC}">
                <c16:uniqueId val="{00000000-3EEE-4DF7-9661-E004203C5B16}"/>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1-3EEE-4DF7-9661-E004203C5B1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2060"/>
            </a:solidFill>
          </c:spPr>
          <c:invertIfNegative val="0"/>
          <c:dLbls>
            <c:spPr>
              <a:noFill/>
              <a:ln>
                <a:noFill/>
              </a:ln>
              <a:effectLst/>
            </c:spPr>
            <c:txPr>
              <a:bodyPr/>
              <a:lstStyle/>
              <a:p>
                <a:pPr>
                  <a:defRPr b="1">
                    <a:solidFill>
                      <a:schemeClr val="tx1">
                        <a:lumMod val="75000"/>
                        <a:lumOff val="25000"/>
                      </a:schemeClr>
                    </a:solidFill>
                    <a:latin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c:v>
                </c:pt>
                <c:pt idx="1">
                  <c:v>2</c:v>
                </c:pt>
                <c:pt idx="2">
                  <c:v>3</c:v>
                </c:pt>
                <c:pt idx="3">
                  <c:v>4</c:v>
                </c:pt>
                <c:pt idx="4">
                  <c:v>5</c:v>
                </c:pt>
                <c:pt idx="5">
                  <c:v> 6+</c:v>
                </c:pt>
              </c:strCache>
            </c:strRef>
          </c:cat>
          <c:val>
            <c:numRef>
              <c:f>Sheet1!$B$2:$B$7</c:f>
              <c:numCache>
                <c:formatCode>General</c:formatCode>
                <c:ptCount val="6"/>
                <c:pt idx="0">
                  <c:v>48</c:v>
                </c:pt>
                <c:pt idx="1">
                  <c:v>29</c:v>
                </c:pt>
                <c:pt idx="2">
                  <c:v>13</c:v>
                </c:pt>
                <c:pt idx="3">
                  <c:v>4</c:v>
                </c:pt>
                <c:pt idx="4">
                  <c:v>3</c:v>
                </c:pt>
                <c:pt idx="5">
                  <c:v>3</c:v>
                </c:pt>
              </c:numCache>
            </c:numRef>
          </c:val>
          <c:extLst>
            <c:ext xmlns:c16="http://schemas.microsoft.com/office/drawing/2014/chart" uri="{C3380CC4-5D6E-409C-BE32-E72D297353CC}">
              <c16:uniqueId val="{00000000-0075-6C48-919C-FE643BE44819}"/>
            </c:ext>
          </c:extLst>
        </c:ser>
        <c:dLbls>
          <c:dLblPos val="outEnd"/>
          <c:showLegendKey val="0"/>
          <c:showVal val="1"/>
          <c:showCatName val="0"/>
          <c:showSerName val="0"/>
          <c:showPercent val="0"/>
          <c:showBubbleSize val="0"/>
        </c:dLbls>
        <c:gapWidth val="50"/>
        <c:axId val="628371080"/>
        <c:axId val="628365592"/>
      </c:barChart>
      <c:catAx>
        <c:axId val="628371080"/>
        <c:scaling>
          <c:orientation val="maxMin"/>
        </c:scaling>
        <c:delete val="1"/>
        <c:axPos val="l"/>
        <c:numFmt formatCode="General" sourceLinked="0"/>
        <c:majorTickMark val="out"/>
        <c:minorTickMark val="none"/>
        <c:tickLblPos val="nextTo"/>
        <c:crossAx val="628365592"/>
        <c:crosses val="autoZero"/>
        <c:auto val="1"/>
        <c:lblAlgn val="ctr"/>
        <c:lblOffset val="100"/>
        <c:noMultiLvlLbl val="0"/>
      </c:catAx>
      <c:valAx>
        <c:axId val="628365592"/>
        <c:scaling>
          <c:orientation val="minMax"/>
          <c:max val="80"/>
          <c:min val="0"/>
        </c:scaling>
        <c:delete val="1"/>
        <c:axPos val="t"/>
        <c:numFmt formatCode="General" sourceLinked="1"/>
        <c:majorTickMark val="out"/>
        <c:minorTickMark val="none"/>
        <c:tickLblPos val="nextTo"/>
        <c:crossAx val="62837108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2060"/>
            </a:solidFill>
          </c:spPr>
          <c:invertIfNegative val="0"/>
          <c:dLbls>
            <c:spPr>
              <a:noFill/>
              <a:ln>
                <a:noFill/>
              </a:ln>
              <a:effectLst/>
            </c:spPr>
            <c:txPr>
              <a:bodyPr/>
              <a:lstStyle/>
              <a:p>
                <a:pPr>
                  <a:defRPr b="1">
                    <a:solidFill>
                      <a:schemeClr val="tx1">
                        <a:lumMod val="75000"/>
                        <a:lumOff val="25000"/>
                      </a:schemeClr>
                    </a:solidFill>
                    <a:latin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c:v>
                </c:pt>
                <c:pt idx="1">
                  <c:v>2</c:v>
                </c:pt>
                <c:pt idx="2">
                  <c:v>3</c:v>
                </c:pt>
                <c:pt idx="3">
                  <c:v>4</c:v>
                </c:pt>
                <c:pt idx="4">
                  <c:v>5</c:v>
                </c:pt>
                <c:pt idx="5">
                  <c:v> 6+</c:v>
                </c:pt>
              </c:strCache>
            </c:strRef>
          </c:cat>
          <c:val>
            <c:numRef>
              <c:f>Sheet1!$B$2:$B$7</c:f>
              <c:numCache>
                <c:formatCode>General</c:formatCode>
                <c:ptCount val="6"/>
                <c:pt idx="0">
                  <c:v>46</c:v>
                </c:pt>
                <c:pt idx="1">
                  <c:v>26</c:v>
                </c:pt>
                <c:pt idx="2">
                  <c:v>9</c:v>
                </c:pt>
                <c:pt idx="3">
                  <c:v>4</c:v>
                </c:pt>
                <c:pt idx="4">
                  <c:v>4</c:v>
                </c:pt>
                <c:pt idx="5">
                  <c:v>9</c:v>
                </c:pt>
              </c:numCache>
            </c:numRef>
          </c:val>
          <c:extLst>
            <c:ext xmlns:c16="http://schemas.microsoft.com/office/drawing/2014/chart" uri="{C3380CC4-5D6E-409C-BE32-E72D297353CC}">
              <c16:uniqueId val="{00000000-0075-6C48-919C-FE643BE44819}"/>
            </c:ext>
          </c:extLst>
        </c:ser>
        <c:dLbls>
          <c:dLblPos val="outEnd"/>
          <c:showLegendKey val="0"/>
          <c:showVal val="1"/>
          <c:showCatName val="0"/>
          <c:showSerName val="0"/>
          <c:showPercent val="0"/>
          <c:showBubbleSize val="0"/>
        </c:dLbls>
        <c:gapWidth val="50"/>
        <c:axId val="719939576"/>
        <c:axId val="719941536"/>
      </c:barChart>
      <c:catAx>
        <c:axId val="719939576"/>
        <c:scaling>
          <c:orientation val="maxMin"/>
        </c:scaling>
        <c:delete val="1"/>
        <c:axPos val="r"/>
        <c:numFmt formatCode="General" sourceLinked="0"/>
        <c:majorTickMark val="out"/>
        <c:minorTickMark val="none"/>
        <c:tickLblPos val="nextTo"/>
        <c:crossAx val="719941536"/>
        <c:crosses val="autoZero"/>
        <c:auto val="1"/>
        <c:lblAlgn val="ctr"/>
        <c:lblOffset val="100"/>
        <c:noMultiLvlLbl val="0"/>
      </c:catAx>
      <c:valAx>
        <c:axId val="719941536"/>
        <c:scaling>
          <c:orientation val="maxMin"/>
          <c:max val="80"/>
          <c:min val="0"/>
        </c:scaling>
        <c:delete val="1"/>
        <c:axPos val="t"/>
        <c:numFmt formatCode="General" sourceLinked="1"/>
        <c:majorTickMark val="out"/>
        <c:minorTickMark val="none"/>
        <c:tickLblPos val="nextTo"/>
        <c:crossAx val="71993957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c:spPr>
          <c:dPt>
            <c:idx val="0"/>
            <c:bubble3D val="0"/>
            <c:extLst>
              <c:ext xmlns:c16="http://schemas.microsoft.com/office/drawing/2014/chart" uri="{C3380CC4-5D6E-409C-BE32-E72D297353CC}">
                <c16:uniqueId val="{00000001-37D2-F044-BA82-C3126BEB1A4D}"/>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2-37D2-F044-BA82-C3126BEB1A4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c:spPr>
          <c:dPt>
            <c:idx val="0"/>
            <c:bubble3D val="0"/>
            <c:extLst>
              <c:ext xmlns:c16="http://schemas.microsoft.com/office/drawing/2014/chart" uri="{C3380CC4-5D6E-409C-BE32-E72D297353CC}">
                <c16:uniqueId val="{00000001-37D2-F044-BA82-C3126BEB1A4D}"/>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2-37D2-F044-BA82-C3126BEB1A4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lumMod val="40000"/>
                <a:lumOff val="60000"/>
              </a:schemeClr>
            </a:solidFill>
          </c:spPr>
          <c:dPt>
            <c:idx val="0"/>
            <c:bubble3D val="0"/>
            <c:extLst>
              <c:ext xmlns:c16="http://schemas.microsoft.com/office/drawing/2014/chart" uri="{C3380CC4-5D6E-409C-BE32-E72D297353CC}">
                <c16:uniqueId val="{00000000-4BDF-A444-99CF-1F146F398CEA}"/>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1-4BDF-A444-99CF-1F146F398CEA}"/>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lumMod val="40000"/>
                <a:lumOff val="60000"/>
              </a:schemeClr>
            </a:solidFill>
          </c:spPr>
          <c:dPt>
            <c:idx val="0"/>
            <c:bubble3D val="0"/>
            <c:extLst>
              <c:ext xmlns:c16="http://schemas.microsoft.com/office/drawing/2014/chart" uri="{C3380CC4-5D6E-409C-BE32-E72D297353CC}">
                <c16:uniqueId val="{00000000-41AA-B542-866A-19EF1BE74ABB}"/>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1-41AA-B542-866A-19EF1BE74AB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0.90327934494214801"/>
        </c:manualLayout>
      </c:layout>
      <c:barChart>
        <c:barDir val="col"/>
        <c:grouping val="stacked"/>
        <c:varyColors val="0"/>
        <c:ser>
          <c:idx val="6"/>
          <c:order val="0"/>
          <c:spPr>
            <a:solidFill>
              <a:schemeClr val="accent5">
                <a:lumMod val="40000"/>
                <a:lumOff val="60000"/>
              </a:schemeClr>
            </a:solidFill>
            <a:ln w="31750">
              <a:noFill/>
            </a:ln>
          </c:spPr>
          <c:invertIfNegative val="0"/>
          <c:dLbls>
            <c:spPr>
              <a:noFill/>
              <a:ln>
                <a:noFill/>
              </a:ln>
              <a:effectLst/>
            </c:spPr>
            <c:txPr>
              <a:bodyPr/>
              <a:lstStyle/>
              <a:p>
                <a:pPr>
                  <a:defRPr sz="1000">
                    <a:solidFill>
                      <a:schemeClr val="bg1"/>
                    </a:solidFill>
                    <a:latin typeface="Segoe UI" pitchFamily="34" charset="0"/>
                    <a:ea typeface="Segoe UI" pitchFamily="34" charset="0"/>
                    <a:cs typeface="Segoe U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Q2 23</c:v>
                </c:pt>
                <c:pt idx="1">
                  <c:v>Q1 23</c:v>
                </c:pt>
                <c:pt idx="2">
                  <c:v>Q4 22</c:v>
                </c:pt>
                <c:pt idx="3">
                  <c:v>Q3 22</c:v>
                </c:pt>
                <c:pt idx="4">
                  <c:v>Q2 22</c:v>
                </c:pt>
                <c:pt idx="5">
                  <c:v>Q1 22</c:v>
                </c:pt>
                <c:pt idx="6">
                  <c:v>Q4 21</c:v>
                </c:pt>
                <c:pt idx="7">
                  <c:v>Q3 21</c:v>
                </c:pt>
                <c:pt idx="8">
                  <c:v>Q2 21</c:v>
                </c:pt>
                <c:pt idx="9">
                  <c:v>Q1 21</c:v>
                </c:pt>
                <c:pt idx="10">
                  <c:v>Q4 20</c:v>
                </c:pt>
                <c:pt idx="11">
                  <c:v>Q3 20</c:v>
                </c:pt>
                <c:pt idx="12">
                  <c:v>Q2 20</c:v>
                </c:pt>
                <c:pt idx="13">
                  <c:v>Q1 20</c:v>
                </c:pt>
                <c:pt idx="14">
                  <c:v>Q4 19</c:v>
                </c:pt>
                <c:pt idx="15">
                  <c:v>Q3 19</c:v>
                </c:pt>
                <c:pt idx="16">
                  <c:v>Q2 19</c:v>
                </c:pt>
                <c:pt idx="17">
                  <c:v>Q1 19</c:v>
                </c:pt>
                <c:pt idx="18">
                  <c:v>Q4 18</c:v>
                </c:pt>
                <c:pt idx="19">
                  <c:v>Q3 18</c:v>
                </c:pt>
                <c:pt idx="20">
                  <c:v>Q2 18</c:v>
                </c:pt>
                <c:pt idx="21">
                  <c:v>Q1 18</c:v>
                </c:pt>
                <c:pt idx="22">
                  <c:v>Q4 17</c:v>
                </c:pt>
                <c:pt idx="23">
                  <c:v>Q3 17</c:v>
                </c:pt>
                <c:pt idx="24">
                  <c:v>Q2 17</c:v>
                </c:pt>
                <c:pt idx="25">
                  <c:v>Q1 17</c:v>
                </c:pt>
                <c:pt idx="26">
                  <c:v>Q4 16</c:v>
                </c:pt>
                <c:pt idx="27">
                  <c:v>Q3 16</c:v>
                </c:pt>
              </c:strCache>
            </c:strRef>
          </c:cat>
          <c:val>
            <c:numRef>
              <c:f>Sheet1!$B$2:$B$29</c:f>
              <c:numCache>
                <c:formatCode>General</c:formatCode>
                <c:ptCount val="28"/>
                <c:pt idx="0">
                  <c:v>17</c:v>
                </c:pt>
                <c:pt idx="1">
                  <c:v>15</c:v>
                </c:pt>
                <c:pt idx="2">
                  <c:v>14</c:v>
                </c:pt>
                <c:pt idx="3">
                  <c:v>19</c:v>
                </c:pt>
                <c:pt idx="4">
                  <c:v>20</c:v>
                </c:pt>
                <c:pt idx="5">
                  <c:v>17</c:v>
                </c:pt>
                <c:pt idx="6">
                  <c:v>19</c:v>
                </c:pt>
                <c:pt idx="7">
                  <c:v>17</c:v>
                </c:pt>
                <c:pt idx="8">
                  <c:v>26</c:v>
                </c:pt>
                <c:pt idx="9">
                  <c:v>29</c:v>
                </c:pt>
                <c:pt idx="10">
                  <c:v>25</c:v>
                </c:pt>
                <c:pt idx="11">
                  <c:v>22</c:v>
                </c:pt>
                <c:pt idx="12">
                  <c:v>38</c:v>
                </c:pt>
                <c:pt idx="13">
                  <c:v>27</c:v>
                </c:pt>
                <c:pt idx="14">
                  <c:v>24</c:v>
                </c:pt>
                <c:pt idx="15">
                  <c:v>24</c:v>
                </c:pt>
                <c:pt idx="16">
                  <c:v>23</c:v>
                </c:pt>
                <c:pt idx="17">
                  <c:v>22</c:v>
                </c:pt>
                <c:pt idx="18">
                  <c:v>23</c:v>
                </c:pt>
                <c:pt idx="19">
                  <c:v>19</c:v>
                </c:pt>
                <c:pt idx="20">
                  <c:v>19</c:v>
                </c:pt>
                <c:pt idx="21">
                  <c:v>20</c:v>
                </c:pt>
                <c:pt idx="22">
                  <c:v>20</c:v>
                </c:pt>
                <c:pt idx="23">
                  <c:v>20</c:v>
                </c:pt>
                <c:pt idx="24">
                  <c:v>17</c:v>
                </c:pt>
                <c:pt idx="25">
                  <c:v>18</c:v>
                </c:pt>
                <c:pt idx="26">
                  <c:v>19</c:v>
                </c:pt>
                <c:pt idx="27">
                  <c:v>16</c:v>
                </c:pt>
              </c:numCache>
            </c:numRef>
          </c:val>
          <c:extLst>
            <c:ext xmlns:c16="http://schemas.microsoft.com/office/drawing/2014/chart" uri="{C3380CC4-5D6E-409C-BE32-E72D297353CC}">
              <c16:uniqueId val="{00000000-F272-DC4A-8C77-D1067F2205EB}"/>
            </c:ext>
          </c:extLst>
        </c:ser>
        <c:ser>
          <c:idx val="9"/>
          <c:order val="1"/>
          <c:spPr>
            <a:solidFill>
              <a:srgbClr val="EF2E0A"/>
            </a:solidFill>
            <a:ln w="25400">
              <a:noFill/>
            </a:ln>
          </c:spPr>
          <c:invertIfNegative val="0"/>
          <c:dLbls>
            <c:dLbl>
              <c:idx val="6"/>
              <c:layout>
                <c:manualLayout>
                  <c:x val="1.2396167456409902E-3"/>
                  <c:y val="7.78191519673233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73-4C69-8E6B-A39D567C3453}"/>
                </c:ext>
              </c:extLst>
            </c:dLbl>
            <c:numFmt formatCode="#,##0;\-#,##0;;" sourceLinked="0"/>
            <c:spPr>
              <a:noFill/>
              <a:ln>
                <a:noFill/>
              </a:ln>
              <a:effectLst/>
            </c:spPr>
            <c:txPr>
              <a:bodyPr/>
              <a:lstStyle/>
              <a:p>
                <a:pPr>
                  <a:defRPr sz="1000">
                    <a:solidFill>
                      <a:schemeClr val="bg1"/>
                    </a:solidFill>
                    <a:latin typeface="Segoe UI" pitchFamily="34" charset="0"/>
                    <a:ea typeface="Segoe UI" pitchFamily="34" charset="0"/>
                    <a:cs typeface="Segoe U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Q2 23</c:v>
                </c:pt>
                <c:pt idx="1">
                  <c:v>Q1 23</c:v>
                </c:pt>
                <c:pt idx="2">
                  <c:v>Q4 22</c:v>
                </c:pt>
                <c:pt idx="3">
                  <c:v>Q3 22</c:v>
                </c:pt>
                <c:pt idx="4">
                  <c:v>Q2 22</c:v>
                </c:pt>
                <c:pt idx="5">
                  <c:v>Q1 22</c:v>
                </c:pt>
                <c:pt idx="6">
                  <c:v>Q4 21</c:v>
                </c:pt>
                <c:pt idx="7">
                  <c:v>Q3 21</c:v>
                </c:pt>
                <c:pt idx="8">
                  <c:v>Q2 21</c:v>
                </c:pt>
                <c:pt idx="9">
                  <c:v>Q1 21</c:v>
                </c:pt>
                <c:pt idx="10">
                  <c:v>Q4 20</c:v>
                </c:pt>
                <c:pt idx="11">
                  <c:v>Q3 20</c:v>
                </c:pt>
                <c:pt idx="12">
                  <c:v>Q2 20</c:v>
                </c:pt>
                <c:pt idx="13">
                  <c:v>Q1 20</c:v>
                </c:pt>
                <c:pt idx="14">
                  <c:v>Q4 19</c:v>
                </c:pt>
                <c:pt idx="15">
                  <c:v>Q3 19</c:v>
                </c:pt>
                <c:pt idx="16">
                  <c:v>Q2 19</c:v>
                </c:pt>
                <c:pt idx="17">
                  <c:v>Q1 19</c:v>
                </c:pt>
                <c:pt idx="18">
                  <c:v>Q4 18</c:v>
                </c:pt>
                <c:pt idx="19">
                  <c:v>Q3 18</c:v>
                </c:pt>
                <c:pt idx="20">
                  <c:v>Q2 18</c:v>
                </c:pt>
                <c:pt idx="21">
                  <c:v>Q1 18</c:v>
                </c:pt>
                <c:pt idx="22">
                  <c:v>Q4 17</c:v>
                </c:pt>
                <c:pt idx="23">
                  <c:v>Q3 17</c:v>
                </c:pt>
                <c:pt idx="24">
                  <c:v>Q2 17</c:v>
                </c:pt>
                <c:pt idx="25">
                  <c:v>Q1 17</c:v>
                </c:pt>
                <c:pt idx="26">
                  <c:v>Q4 16</c:v>
                </c:pt>
                <c:pt idx="27">
                  <c:v>Q3 16</c:v>
                </c:pt>
              </c:strCache>
            </c:strRef>
          </c:cat>
          <c:val>
            <c:numRef>
              <c:f>Sheet1!$C$2:$C$29</c:f>
              <c:numCache>
                <c:formatCode>General</c:formatCode>
                <c:ptCount val="28"/>
                <c:pt idx="0">
                  <c:v>1</c:v>
                </c:pt>
                <c:pt idx="1">
                  <c:v>1</c:v>
                </c:pt>
                <c:pt idx="2">
                  <c:v>1</c:v>
                </c:pt>
                <c:pt idx="4">
                  <c:v>1</c:v>
                </c:pt>
                <c:pt idx="5">
                  <c:v>1</c:v>
                </c:pt>
                <c:pt idx="6">
                  <c:v>1</c:v>
                </c:pt>
                <c:pt idx="7">
                  <c:v>1</c:v>
                </c:pt>
                <c:pt idx="8">
                  <c:v>6</c:v>
                </c:pt>
                <c:pt idx="9">
                  <c:v>6</c:v>
                </c:pt>
                <c:pt idx="10">
                  <c:v>7</c:v>
                </c:pt>
                <c:pt idx="11">
                  <c:v>9</c:v>
                </c:pt>
                <c:pt idx="12">
                  <c:v>16</c:v>
                </c:pt>
                <c:pt idx="13">
                  <c:v>10</c:v>
                </c:pt>
                <c:pt idx="14">
                  <c:v>3</c:v>
                </c:pt>
                <c:pt idx="15">
                  <c:v>5</c:v>
                </c:pt>
                <c:pt idx="16">
                  <c:v>5</c:v>
                </c:pt>
                <c:pt idx="17">
                  <c:v>5</c:v>
                </c:pt>
                <c:pt idx="18">
                  <c:v>4</c:v>
                </c:pt>
                <c:pt idx="19">
                  <c:v>3</c:v>
                </c:pt>
                <c:pt idx="20">
                  <c:v>6</c:v>
                </c:pt>
                <c:pt idx="21">
                  <c:v>5</c:v>
                </c:pt>
                <c:pt idx="22">
                  <c:v>5</c:v>
                </c:pt>
                <c:pt idx="23">
                  <c:v>3</c:v>
                </c:pt>
                <c:pt idx="24">
                  <c:v>5</c:v>
                </c:pt>
                <c:pt idx="25">
                  <c:v>4</c:v>
                </c:pt>
                <c:pt idx="26">
                  <c:v>3</c:v>
                </c:pt>
                <c:pt idx="27">
                  <c:v>2</c:v>
                </c:pt>
              </c:numCache>
            </c:numRef>
          </c:val>
          <c:extLst>
            <c:ext xmlns:c16="http://schemas.microsoft.com/office/drawing/2014/chart" uri="{C3380CC4-5D6E-409C-BE32-E72D297353CC}">
              <c16:uniqueId val="{00000001-F272-DC4A-8C77-D1067F2205EB}"/>
            </c:ext>
          </c:extLst>
        </c:ser>
        <c:ser>
          <c:idx val="8"/>
          <c:order val="2"/>
          <c:spPr>
            <a:solidFill>
              <a:schemeClr val="accent3"/>
            </a:solidFill>
            <a:ln w="31750">
              <a:noFill/>
            </a:ln>
          </c:spPr>
          <c:invertIfNegative val="0"/>
          <c:dLbls>
            <c:dLbl>
              <c:idx val="6"/>
              <c:layout>
                <c:manualLayout>
                  <c:x val="1.2396167456409902E-3"/>
                  <c:y val="-1.167287279509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73-4C69-8E6B-A39D567C3453}"/>
                </c:ext>
              </c:extLst>
            </c:dLbl>
            <c:numFmt formatCode="#,##0;\-#,##0;;" sourceLinked="0"/>
            <c:spPr>
              <a:noFill/>
              <a:ln>
                <a:noFill/>
              </a:ln>
              <a:effectLst/>
            </c:spPr>
            <c:txPr>
              <a:bodyPr/>
              <a:lstStyle/>
              <a:p>
                <a:pPr>
                  <a:defRPr sz="1000">
                    <a:solidFill>
                      <a:schemeClr val="bg1"/>
                    </a:solidFill>
                    <a:latin typeface="Segoe UI" pitchFamily="34" charset="0"/>
                    <a:ea typeface="Segoe UI" pitchFamily="34" charset="0"/>
                    <a:cs typeface="Segoe U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Q2 23</c:v>
                </c:pt>
                <c:pt idx="1">
                  <c:v>Q1 23</c:v>
                </c:pt>
                <c:pt idx="2">
                  <c:v>Q4 22</c:v>
                </c:pt>
                <c:pt idx="3">
                  <c:v>Q3 22</c:v>
                </c:pt>
                <c:pt idx="4">
                  <c:v>Q2 22</c:v>
                </c:pt>
                <c:pt idx="5">
                  <c:v>Q1 22</c:v>
                </c:pt>
                <c:pt idx="6">
                  <c:v>Q4 21</c:v>
                </c:pt>
                <c:pt idx="7">
                  <c:v>Q3 21</c:v>
                </c:pt>
                <c:pt idx="8">
                  <c:v>Q2 21</c:v>
                </c:pt>
                <c:pt idx="9">
                  <c:v>Q1 21</c:v>
                </c:pt>
                <c:pt idx="10">
                  <c:v>Q4 20</c:v>
                </c:pt>
                <c:pt idx="11">
                  <c:v>Q3 20</c:v>
                </c:pt>
                <c:pt idx="12">
                  <c:v>Q2 20</c:v>
                </c:pt>
                <c:pt idx="13">
                  <c:v>Q1 20</c:v>
                </c:pt>
                <c:pt idx="14">
                  <c:v>Q4 19</c:v>
                </c:pt>
                <c:pt idx="15">
                  <c:v>Q3 19</c:v>
                </c:pt>
                <c:pt idx="16">
                  <c:v>Q2 19</c:v>
                </c:pt>
                <c:pt idx="17">
                  <c:v>Q1 19</c:v>
                </c:pt>
                <c:pt idx="18">
                  <c:v>Q4 18</c:v>
                </c:pt>
                <c:pt idx="19">
                  <c:v>Q3 18</c:v>
                </c:pt>
                <c:pt idx="20">
                  <c:v>Q2 18</c:v>
                </c:pt>
                <c:pt idx="21">
                  <c:v>Q1 18</c:v>
                </c:pt>
                <c:pt idx="22">
                  <c:v>Q4 17</c:v>
                </c:pt>
                <c:pt idx="23">
                  <c:v>Q3 17</c:v>
                </c:pt>
                <c:pt idx="24">
                  <c:v>Q2 17</c:v>
                </c:pt>
                <c:pt idx="25">
                  <c:v>Q1 17</c:v>
                </c:pt>
                <c:pt idx="26">
                  <c:v>Q4 16</c:v>
                </c:pt>
                <c:pt idx="27">
                  <c:v>Q3 16</c:v>
                </c:pt>
              </c:strCache>
            </c:strRef>
          </c:cat>
          <c:val>
            <c:numRef>
              <c:f>Sheet1!$D$2:$D$29</c:f>
              <c:numCache>
                <c:formatCode>General</c:formatCode>
                <c:ptCount val="28"/>
                <c:pt idx="0">
                  <c:v>1</c:v>
                </c:pt>
                <c:pt idx="1">
                  <c:v>3</c:v>
                </c:pt>
                <c:pt idx="2">
                  <c:v>3</c:v>
                </c:pt>
                <c:pt idx="3">
                  <c:v>1</c:v>
                </c:pt>
                <c:pt idx="4">
                  <c:v>3</c:v>
                </c:pt>
                <c:pt idx="5">
                  <c:v>2</c:v>
                </c:pt>
                <c:pt idx="6">
                  <c:v>3</c:v>
                </c:pt>
                <c:pt idx="7">
                  <c:v>4</c:v>
                </c:pt>
                <c:pt idx="8">
                  <c:v>6</c:v>
                </c:pt>
                <c:pt idx="9">
                  <c:v>8</c:v>
                </c:pt>
                <c:pt idx="10">
                  <c:v>12</c:v>
                </c:pt>
                <c:pt idx="11">
                  <c:v>9</c:v>
                </c:pt>
                <c:pt idx="12">
                  <c:v>9</c:v>
                </c:pt>
                <c:pt idx="13">
                  <c:v>14</c:v>
                </c:pt>
                <c:pt idx="14">
                  <c:v>13</c:v>
                </c:pt>
                <c:pt idx="15">
                  <c:v>13</c:v>
                </c:pt>
                <c:pt idx="16">
                  <c:v>16</c:v>
                </c:pt>
                <c:pt idx="17">
                  <c:v>16</c:v>
                </c:pt>
                <c:pt idx="18">
                  <c:v>13</c:v>
                </c:pt>
                <c:pt idx="19">
                  <c:v>13</c:v>
                </c:pt>
                <c:pt idx="20">
                  <c:v>18</c:v>
                </c:pt>
                <c:pt idx="21">
                  <c:v>18</c:v>
                </c:pt>
                <c:pt idx="22">
                  <c:v>16</c:v>
                </c:pt>
                <c:pt idx="23">
                  <c:v>14</c:v>
                </c:pt>
                <c:pt idx="24">
                  <c:v>14</c:v>
                </c:pt>
                <c:pt idx="25">
                  <c:v>13</c:v>
                </c:pt>
                <c:pt idx="26">
                  <c:v>11</c:v>
                </c:pt>
                <c:pt idx="27">
                  <c:v>10</c:v>
                </c:pt>
              </c:numCache>
            </c:numRef>
          </c:val>
          <c:extLst>
            <c:ext xmlns:c16="http://schemas.microsoft.com/office/drawing/2014/chart" uri="{C3380CC4-5D6E-409C-BE32-E72D297353CC}">
              <c16:uniqueId val="{00000002-F272-DC4A-8C77-D1067F2205EB}"/>
            </c:ext>
          </c:extLst>
        </c:ser>
        <c:ser>
          <c:idx val="7"/>
          <c:order val="3"/>
          <c:spPr>
            <a:solidFill>
              <a:schemeClr val="bg1">
                <a:lumMod val="85000"/>
              </a:schemeClr>
            </a:solidFill>
            <a:ln w="31750">
              <a:noFill/>
            </a:ln>
          </c:spPr>
          <c:invertIfNegative val="0"/>
          <c:dLbls>
            <c:spPr>
              <a:noFill/>
              <a:ln>
                <a:noFill/>
              </a:ln>
              <a:effectLst/>
            </c:spPr>
            <c:txPr>
              <a:bodyPr/>
              <a:lstStyle/>
              <a:p>
                <a:pPr>
                  <a:defRPr sz="1000">
                    <a:solidFill>
                      <a:schemeClr val="bg1"/>
                    </a:solidFill>
                    <a:latin typeface="Segoe UI" pitchFamily="34" charset="0"/>
                    <a:ea typeface="Segoe UI" pitchFamily="34" charset="0"/>
                    <a:cs typeface="Segoe U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Q2 23</c:v>
                </c:pt>
                <c:pt idx="1">
                  <c:v>Q1 23</c:v>
                </c:pt>
                <c:pt idx="2">
                  <c:v>Q4 22</c:v>
                </c:pt>
                <c:pt idx="3">
                  <c:v>Q3 22</c:v>
                </c:pt>
                <c:pt idx="4">
                  <c:v>Q2 22</c:v>
                </c:pt>
                <c:pt idx="5">
                  <c:v>Q1 22</c:v>
                </c:pt>
                <c:pt idx="6">
                  <c:v>Q4 21</c:v>
                </c:pt>
                <c:pt idx="7">
                  <c:v>Q3 21</c:v>
                </c:pt>
                <c:pt idx="8">
                  <c:v>Q2 21</c:v>
                </c:pt>
                <c:pt idx="9">
                  <c:v>Q1 21</c:v>
                </c:pt>
                <c:pt idx="10">
                  <c:v>Q4 20</c:v>
                </c:pt>
                <c:pt idx="11">
                  <c:v>Q3 20</c:v>
                </c:pt>
                <c:pt idx="12">
                  <c:v>Q2 20</c:v>
                </c:pt>
                <c:pt idx="13">
                  <c:v>Q1 20</c:v>
                </c:pt>
                <c:pt idx="14">
                  <c:v>Q4 19</c:v>
                </c:pt>
                <c:pt idx="15">
                  <c:v>Q3 19</c:v>
                </c:pt>
                <c:pt idx="16">
                  <c:v>Q2 19</c:v>
                </c:pt>
                <c:pt idx="17">
                  <c:v>Q1 19</c:v>
                </c:pt>
                <c:pt idx="18">
                  <c:v>Q4 18</c:v>
                </c:pt>
                <c:pt idx="19">
                  <c:v>Q3 18</c:v>
                </c:pt>
                <c:pt idx="20">
                  <c:v>Q2 18</c:v>
                </c:pt>
                <c:pt idx="21">
                  <c:v>Q1 18</c:v>
                </c:pt>
                <c:pt idx="22">
                  <c:v>Q4 17</c:v>
                </c:pt>
                <c:pt idx="23">
                  <c:v>Q3 17</c:v>
                </c:pt>
                <c:pt idx="24">
                  <c:v>Q2 17</c:v>
                </c:pt>
                <c:pt idx="25">
                  <c:v>Q1 17</c:v>
                </c:pt>
                <c:pt idx="26">
                  <c:v>Q4 16</c:v>
                </c:pt>
                <c:pt idx="27">
                  <c:v>Q3 16</c:v>
                </c:pt>
              </c:strCache>
            </c:strRef>
          </c:cat>
          <c:val>
            <c:numRef>
              <c:f>Sheet1!$E$2:$E$29</c:f>
              <c:numCache>
                <c:formatCode>General</c:formatCode>
                <c:ptCount val="28"/>
                <c:pt idx="0">
                  <c:v>15</c:v>
                </c:pt>
                <c:pt idx="1">
                  <c:v>15</c:v>
                </c:pt>
                <c:pt idx="2">
                  <c:v>17</c:v>
                </c:pt>
                <c:pt idx="3">
                  <c:v>16</c:v>
                </c:pt>
                <c:pt idx="4">
                  <c:v>16</c:v>
                </c:pt>
                <c:pt idx="5">
                  <c:v>18</c:v>
                </c:pt>
                <c:pt idx="6">
                  <c:v>21</c:v>
                </c:pt>
                <c:pt idx="7">
                  <c:v>20</c:v>
                </c:pt>
                <c:pt idx="8">
                  <c:v>24</c:v>
                </c:pt>
                <c:pt idx="9">
                  <c:v>25</c:v>
                </c:pt>
                <c:pt idx="10">
                  <c:v>24</c:v>
                </c:pt>
                <c:pt idx="11">
                  <c:v>31</c:v>
                </c:pt>
                <c:pt idx="12">
                  <c:v>22</c:v>
                </c:pt>
                <c:pt idx="13">
                  <c:v>33</c:v>
                </c:pt>
                <c:pt idx="14">
                  <c:v>35</c:v>
                </c:pt>
                <c:pt idx="15">
                  <c:v>37</c:v>
                </c:pt>
                <c:pt idx="16">
                  <c:v>32</c:v>
                </c:pt>
                <c:pt idx="17">
                  <c:v>37</c:v>
                </c:pt>
                <c:pt idx="18">
                  <c:v>36</c:v>
                </c:pt>
                <c:pt idx="19">
                  <c:v>38</c:v>
                </c:pt>
                <c:pt idx="20">
                  <c:v>37</c:v>
                </c:pt>
                <c:pt idx="21">
                  <c:v>38</c:v>
                </c:pt>
                <c:pt idx="22">
                  <c:v>38</c:v>
                </c:pt>
                <c:pt idx="23">
                  <c:v>42</c:v>
                </c:pt>
                <c:pt idx="24">
                  <c:v>38</c:v>
                </c:pt>
                <c:pt idx="25">
                  <c:v>37</c:v>
                </c:pt>
                <c:pt idx="26">
                  <c:v>40</c:v>
                </c:pt>
                <c:pt idx="27">
                  <c:v>44</c:v>
                </c:pt>
              </c:numCache>
            </c:numRef>
          </c:val>
          <c:extLst>
            <c:ext xmlns:c16="http://schemas.microsoft.com/office/drawing/2014/chart" uri="{C3380CC4-5D6E-409C-BE32-E72D297353CC}">
              <c16:uniqueId val="{00000003-F272-DC4A-8C77-D1067F2205EB}"/>
            </c:ext>
          </c:extLst>
        </c:ser>
        <c:ser>
          <c:idx val="0"/>
          <c:order val="4"/>
          <c:spPr>
            <a:solidFill>
              <a:schemeClr val="accent6">
                <a:lumMod val="60000"/>
                <a:lumOff val="40000"/>
              </a:schemeClr>
            </a:solidFill>
            <a:ln w="31750">
              <a:noFill/>
            </a:ln>
          </c:spPr>
          <c:invertIfNegative val="0"/>
          <c:dLbls>
            <c:spPr>
              <a:noFill/>
              <a:ln>
                <a:noFill/>
              </a:ln>
              <a:effectLst/>
            </c:spPr>
            <c:txPr>
              <a:bodyPr/>
              <a:lstStyle/>
              <a:p>
                <a:pPr>
                  <a:defRPr sz="1000">
                    <a:solidFill>
                      <a:schemeClr val="bg1"/>
                    </a:solidFill>
                    <a:latin typeface="Segoe UI" pitchFamily="34" charset="0"/>
                    <a:ea typeface="Segoe UI" pitchFamily="34" charset="0"/>
                    <a:cs typeface="Segoe U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Q2 23</c:v>
                </c:pt>
                <c:pt idx="1">
                  <c:v>Q1 23</c:v>
                </c:pt>
                <c:pt idx="2">
                  <c:v>Q4 22</c:v>
                </c:pt>
                <c:pt idx="3">
                  <c:v>Q3 22</c:v>
                </c:pt>
                <c:pt idx="4">
                  <c:v>Q2 22</c:v>
                </c:pt>
                <c:pt idx="5">
                  <c:v>Q1 22</c:v>
                </c:pt>
                <c:pt idx="6">
                  <c:v>Q4 21</c:v>
                </c:pt>
                <c:pt idx="7">
                  <c:v>Q3 21</c:v>
                </c:pt>
                <c:pt idx="8">
                  <c:v>Q2 21</c:v>
                </c:pt>
                <c:pt idx="9">
                  <c:v>Q1 21</c:v>
                </c:pt>
                <c:pt idx="10">
                  <c:v>Q4 20</c:v>
                </c:pt>
                <c:pt idx="11">
                  <c:v>Q3 20</c:v>
                </c:pt>
                <c:pt idx="12">
                  <c:v>Q2 20</c:v>
                </c:pt>
                <c:pt idx="13">
                  <c:v>Q1 20</c:v>
                </c:pt>
                <c:pt idx="14">
                  <c:v>Q4 19</c:v>
                </c:pt>
                <c:pt idx="15">
                  <c:v>Q3 19</c:v>
                </c:pt>
                <c:pt idx="16">
                  <c:v>Q2 19</c:v>
                </c:pt>
                <c:pt idx="17">
                  <c:v>Q1 19</c:v>
                </c:pt>
                <c:pt idx="18">
                  <c:v>Q4 18</c:v>
                </c:pt>
                <c:pt idx="19">
                  <c:v>Q3 18</c:v>
                </c:pt>
                <c:pt idx="20">
                  <c:v>Q2 18</c:v>
                </c:pt>
                <c:pt idx="21">
                  <c:v>Q1 18</c:v>
                </c:pt>
                <c:pt idx="22">
                  <c:v>Q4 17</c:v>
                </c:pt>
                <c:pt idx="23">
                  <c:v>Q3 17</c:v>
                </c:pt>
                <c:pt idx="24">
                  <c:v>Q2 17</c:v>
                </c:pt>
                <c:pt idx="25">
                  <c:v>Q1 17</c:v>
                </c:pt>
                <c:pt idx="26">
                  <c:v>Q4 16</c:v>
                </c:pt>
                <c:pt idx="27">
                  <c:v>Q3 16</c:v>
                </c:pt>
              </c:strCache>
            </c:strRef>
          </c:cat>
          <c:val>
            <c:numRef>
              <c:f>Sheet1!$F$2:$F$29</c:f>
              <c:numCache>
                <c:formatCode>General</c:formatCode>
                <c:ptCount val="28"/>
                <c:pt idx="0">
                  <c:v>23</c:v>
                </c:pt>
                <c:pt idx="1">
                  <c:v>23</c:v>
                </c:pt>
                <c:pt idx="2">
                  <c:v>26</c:v>
                </c:pt>
                <c:pt idx="3">
                  <c:v>26</c:v>
                </c:pt>
                <c:pt idx="4">
                  <c:v>26</c:v>
                </c:pt>
                <c:pt idx="5">
                  <c:v>28</c:v>
                </c:pt>
                <c:pt idx="6">
                  <c:v>29</c:v>
                </c:pt>
                <c:pt idx="7">
                  <c:v>28</c:v>
                </c:pt>
                <c:pt idx="8">
                  <c:v>20</c:v>
                </c:pt>
                <c:pt idx="9">
                  <c:v>20</c:v>
                </c:pt>
                <c:pt idx="10">
                  <c:v>23</c:v>
                </c:pt>
                <c:pt idx="11">
                  <c:v>19</c:v>
                </c:pt>
                <c:pt idx="12">
                  <c:v>10</c:v>
                </c:pt>
                <c:pt idx="13">
                  <c:v>13</c:v>
                </c:pt>
                <c:pt idx="14">
                  <c:v>19</c:v>
                </c:pt>
                <c:pt idx="15">
                  <c:v>16</c:v>
                </c:pt>
                <c:pt idx="16">
                  <c:v>17</c:v>
                </c:pt>
                <c:pt idx="17">
                  <c:v>15</c:v>
                </c:pt>
                <c:pt idx="18">
                  <c:v>18</c:v>
                </c:pt>
                <c:pt idx="19">
                  <c:v>20</c:v>
                </c:pt>
                <c:pt idx="20">
                  <c:v>15</c:v>
                </c:pt>
                <c:pt idx="21">
                  <c:v>14</c:v>
                </c:pt>
                <c:pt idx="22">
                  <c:v>16</c:v>
                </c:pt>
                <c:pt idx="23">
                  <c:v>17</c:v>
                </c:pt>
                <c:pt idx="24">
                  <c:v>20</c:v>
                </c:pt>
                <c:pt idx="25">
                  <c:v>19</c:v>
                </c:pt>
                <c:pt idx="26">
                  <c:v>21</c:v>
                </c:pt>
                <c:pt idx="27">
                  <c:v>22</c:v>
                </c:pt>
              </c:numCache>
            </c:numRef>
          </c:val>
          <c:extLst>
            <c:ext xmlns:c16="http://schemas.microsoft.com/office/drawing/2014/chart" uri="{C3380CC4-5D6E-409C-BE32-E72D297353CC}">
              <c16:uniqueId val="{00000004-F272-DC4A-8C77-D1067F2205EB}"/>
            </c:ext>
          </c:extLst>
        </c:ser>
        <c:ser>
          <c:idx val="1"/>
          <c:order val="5"/>
          <c:spPr>
            <a:solidFill>
              <a:schemeClr val="accent6"/>
            </a:solidFill>
            <a:ln w="31750">
              <a:noFill/>
            </a:ln>
          </c:spPr>
          <c:invertIfNegative val="0"/>
          <c:dLbls>
            <c:numFmt formatCode="#,##0;\-#,##0;;" sourceLinked="0"/>
            <c:spPr>
              <a:noFill/>
              <a:ln>
                <a:noFill/>
              </a:ln>
              <a:effectLst/>
            </c:spPr>
            <c:txPr>
              <a:bodyPr/>
              <a:lstStyle/>
              <a:p>
                <a:pPr>
                  <a:defRPr sz="1000">
                    <a:solidFill>
                      <a:schemeClr val="bg1"/>
                    </a:solidFill>
                    <a:latin typeface="Segoe UI" pitchFamily="34" charset="0"/>
                    <a:ea typeface="Segoe UI" pitchFamily="34" charset="0"/>
                    <a:cs typeface="Segoe U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Q2 23</c:v>
                </c:pt>
                <c:pt idx="1">
                  <c:v>Q1 23</c:v>
                </c:pt>
                <c:pt idx="2">
                  <c:v>Q4 22</c:v>
                </c:pt>
                <c:pt idx="3">
                  <c:v>Q3 22</c:v>
                </c:pt>
                <c:pt idx="4">
                  <c:v>Q2 22</c:v>
                </c:pt>
                <c:pt idx="5">
                  <c:v>Q1 22</c:v>
                </c:pt>
                <c:pt idx="6">
                  <c:v>Q4 21</c:v>
                </c:pt>
                <c:pt idx="7">
                  <c:v>Q3 21</c:v>
                </c:pt>
                <c:pt idx="8">
                  <c:v>Q2 21</c:v>
                </c:pt>
                <c:pt idx="9">
                  <c:v>Q1 21</c:v>
                </c:pt>
                <c:pt idx="10">
                  <c:v>Q4 20</c:v>
                </c:pt>
                <c:pt idx="11">
                  <c:v>Q3 20</c:v>
                </c:pt>
                <c:pt idx="12">
                  <c:v>Q2 20</c:v>
                </c:pt>
                <c:pt idx="13">
                  <c:v>Q1 20</c:v>
                </c:pt>
                <c:pt idx="14">
                  <c:v>Q4 19</c:v>
                </c:pt>
                <c:pt idx="15">
                  <c:v>Q3 19</c:v>
                </c:pt>
                <c:pt idx="16">
                  <c:v>Q2 19</c:v>
                </c:pt>
                <c:pt idx="17">
                  <c:v>Q1 19</c:v>
                </c:pt>
                <c:pt idx="18">
                  <c:v>Q4 18</c:v>
                </c:pt>
                <c:pt idx="19">
                  <c:v>Q3 18</c:v>
                </c:pt>
                <c:pt idx="20">
                  <c:v>Q2 18</c:v>
                </c:pt>
                <c:pt idx="21">
                  <c:v>Q1 18</c:v>
                </c:pt>
                <c:pt idx="22">
                  <c:v>Q4 17</c:v>
                </c:pt>
                <c:pt idx="23">
                  <c:v>Q3 17</c:v>
                </c:pt>
                <c:pt idx="24">
                  <c:v>Q2 17</c:v>
                </c:pt>
                <c:pt idx="25">
                  <c:v>Q1 17</c:v>
                </c:pt>
                <c:pt idx="26">
                  <c:v>Q4 16</c:v>
                </c:pt>
                <c:pt idx="27">
                  <c:v>Q3 16</c:v>
                </c:pt>
              </c:strCache>
            </c:strRef>
          </c:cat>
          <c:val>
            <c:numRef>
              <c:f>Sheet1!$G$2:$G$29</c:f>
              <c:numCache>
                <c:formatCode>General</c:formatCode>
                <c:ptCount val="28"/>
                <c:pt idx="0">
                  <c:v>44</c:v>
                </c:pt>
                <c:pt idx="1">
                  <c:v>44</c:v>
                </c:pt>
                <c:pt idx="2">
                  <c:v>39</c:v>
                </c:pt>
                <c:pt idx="3">
                  <c:v>39</c:v>
                </c:pt>
                <c:pt idx="4">
                  <c:v>35</c:v>
                </c:pt>
                <c:pt idx="5">
                  <c:v>34</c:v>
                </c:pt>
                <c:pt idx="6">
                  <c:v>27</c:v>
                </c:pt>
                <c:pt idx="7">
                  <c:v>30</c:v>
                </c:pt>
                <c:pt idx="8">
                  <c:v>18</c:v>
                </c:pt>
                <c:pt idx="9">
                  <c:v>11</c:v>
                </c:pt>
                <c:pt idx="10">
                  <c:v>9</c:v>
                </c:pt>
                <c:pt idx="11">
                  <c:v>10</c:v>
                </c:pt>
                <c:pt idx="12">
                  <c:v>4</c:v>
                </c:pt>
                <c:pt idx="13">
                  <c:v>3</c:v>
                </c:pt>
                <c:pt idx="14">
                  <c:v>6</c:v>
                </c:pt>
                <c:pt idx="15">
                  <c:v>6</c:v>
                </c:pt>
                <c:pt idx="16">
                  <c:v>6</c:v>
                </c:pt>
                <c:pt idx="17">
                  <c:v>4</c:v>
                </c:pt>
                <c:pt idx="18">
                  <c:v>6</c:v>
                </c:pt>
                <c:pt idx="19">
                  <c:v>7</c:v>
                </c:pt>
                <c:pt idx="20">
                  <c:v>5</c:v>
                </c:pt>
                <c:pt idx="21">
                  <c:v>5</c:v>
                </c:pt>
                <c:pt idx="22">
                  <c:v>5</c:v>
                </c:pt>
                <c:pt idx="23">
                  <c:v>5</c:v>
                </c:pt>
                <c:pt idx="24">
                  <c:v>7</c:v>
                </c:pt>
                <c:pt idx="25">
                  <c:v>9</c:v>
                </c:pt>
                <c:pt idx="26">
                  <c:v>6</c:v>
                </c:pt>
                <c:pt idx="27">
                  <c:v>7</c:v>
                </c:pt>
              </c:numCache>
            </c:numRef>
          </c:val>
          <c:extLst>
            <c:ext xmlns:c16="http://schemas.microsoft.com/office/drawing/2014/chart" uri="{C3380CC4-5D6E-409C-BE32-E72D297353CC}">
              <c16:uniqueId val="{00000005-F272-DC4A-8C77-D1067F2205EB}"/>
            </c:ext>
          </c:extLst>
        </c:ser>
        <c:dLbls>
          <c:showLegendKey val="0"/>
          <c:showVal val="0"/>
          <c:showCatName val="0"/>
          <c:showSerName val="0"/>
          <c:showPercent val="0"/>
          <c:showBubbleSize val="0"/>
        </c:dLbls>
        <c:gapWidth val="30"/>
        <c:overlap val="100"/>
        <c:axId val="715296072"/>
        <c:axId val="715290192"/>
      </c:barChart>
      <c:catAx>
        <c:axId val="715296072"/>
        <c:scaling>
          <c:orientation val="maxMin"/>
        </c:scaling>
        <c:delete val="0"/>
        <c:axPos val="b"/>
        <c:numFmt formatCode="General" sourceLinked="1"/>
        <c:majorTickMark val="out"/>
        <c:minorTickMark val="none"/>
        <c:tickLblPos val="nextTo"/>
        <c:spPr>
          <a:ln w="9434">
            <a:noFill/>
          </a:ln>
        </c:spPr>
        <c:txPr>
          <a:bodyPr rot="0" vert="horz"/>
          <a:lstStyle/>
          <a:p>
            <a:pPr>
              <a:defRPr sz="1000" b="1" i="0" u="none" strike="noStrike" baseline="0">
                <a:solidFill>
                  <a:schemeClr val="bg1">
                    <a:lumMod val="50000"/>
                  </a:schemeClr>
                </a:solidFill>
                <a:latin typeface="Segoe UI" pitchFamily="34" charset="0"/>
                <a:ea typeface="Segoe UI" pitchFamily="34" charset="0"/>
                <a:cs typeface="Segoe UI" pitchFamily="34" charset="0"/>
              </a:defRPr>
            </a:pPr>
            <a:endParaRPr lang="en-US"/>
          </a:p>
        </c:txPr>
        <c:crossAx val="715290192"/>
        <c:crosses val="autoZero"/>
        <c:auto val="1"/>
        <c:lblAlgn val="ctr"/>
        <c:lblOffset val="100"/>
        <c:tickMarkSkip val="1"/>
        <c:noMultiLvlLbl val="0"/>
      </c:catAx>
      <c:valAx>
        <c:axId val="715290192"/>
        <c:scaling>
          <c:orientation val="minMax"/>
          <c:max val="100"/>
          <c:min val="0"/>
        </c:scaling>
        <c:delete val="1"/>
        <c:axPos val="r"/>
        <c:numFmt formatCode="General" sourceLinked="1"/>
        <c:majorTickMark val="out"/>
        <c:minorTickMark val="none"/>
        <c:tickLblPos val="nextTo"/>
        <c:crossAx val="715296072"/>
        <c:crosses val="autoZero"/>
        <c:crossBetween val="between"/>
        <c:majorUnit val="20"/>
        <c:minorUnit val="1"/>
      </c:valAx>
      <c:spPr>
        <a:noFill/>
        <a:ln w="25384">
          <a:noFill/>
        </a:ln>
      </c:spPr>
    </c:plotArea>
    <c:plotVisOnly val="1"/>
    <c:dispBlanksAs val="gap"/>
    <c:showDLblsOverMax val="0"/>
  </c:chart>
  <c:spPr>
    <a:noFill/>
    <a:ln>
      <a:noFill/>
    </a:ln>
  </c:spPr>
  <c:txPr>
    <a:bodyPr/>
    <a:lstStyle/>
    <a:p>
      <a:pPr>
        <a:defRPr sz="2129"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1757119873701"/>
          <c:y val="3.2836847907587903E-2"/>
          <c:w val="0.88951372078976643"/>
          <c:h val="0.87814887231720595"/>
        </c:manualLayout>
      </c:layout>
      <c:lineChart>
        <c:grouping val="standard"/>
        <c:varyColors val="0"/>
        <c:ser>
          <c:idx val="0"/>
          <c:order val="0"/>
          <c:spPr>
            <a:ln w="38100">
              <a:solidFill>
                <a:schemeClr val="accent3"/>
              </a:solidFill>
            </a:ln>
          </c:spPr>
          <c:marker>
            <c:symbol val="none"/>
          </c:marker>
          <c:dLbls>
            <c:dLbl>
              <c:idx val="40"/>
              <c:layout>
                <c:manualLayout>
                  <c:x val="-2.0349978383052299E-2"/>
                  <c:y val="-2.59531132245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09-4983-A2EA-758BD7058653}"/>
                </c:ext>
              </c:extLst>
            </c:dLbl>
            <c:dLbl>
              <c:idx val="41"/>
              <c:layout>
                <c:manualLayout>
                  <c:x val="-1.8345330739299601E-2"/>
                  <c:y val="-2.59531132245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09-4983-A2EA-758BD7058653}"/>
                </c:ext>
              </c:extLst>
            </c:dLbl>
            <c:dLbl>
              <c:idx val="42"/>
              <c:layout>
                <c:manualLayout>
                  <c:x val="-1.92174664937311E-2"/>
                  <c:y val="-2.0920982874115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09-4983-A2EA-758BD7058653}"/>
                </c:ext>
              </c:extLst>
            </c:dLbl>
            <c:dLbl>
              <c:idx val="43"/>
              <c:layout>
                <c:manualLayout>
                  <c:x val="-1.92174664937311E-2"/>
                  <c:y val="-2.01285214016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09-4983-A2EA-758BD7058653}"/>
                </c:ext>
              </c:extLst>
            </c:dLbl>
            <c:dLbl>
              <c:idx val="46"/>
              <c:layout>
                <c:manualLayout>
                  <c:x val="-3.9194768698659699E-3"/>
                  <c:y val="-2.7211145812118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69730869001297E-2"/>
                      <c:h val="4.1842163863598361E-2"/>
                    </c:manualLayout>
                  </c15:layout>
                </c:ext>
                <c:ext xmlns:c16="http://schemas.microsoft.com/office/drawing/2014/chart" uri="{C3380CC4-5D6E-409C-BE32-E72D297353CC}">
                  <c16:uniqueId val="{00000004-F809-4983-A2EA-758BD7058653}"/>
                </c:ext>
              </c:extLst>
            </c:dLbl>
            <c:spPr>
              <a:noFill/>
              <a:ln>
                <a:noFill/>
              </a:ln>
              <a:effectLst/>
            </c:spPr>
            <c:txPr>
              <a:bodyPr/>
              <a:lstStyle/>
              <a:p>
                <a:pPr>
                  <a:defRPr sz="1100" b="1">
                    <a:solidFill>
                      <a:schemeClr val="bg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a:solidFill>
                  <a:schemeClr val="accent3"/>
                </a:solidFill>
                <a:prstDash val="sysDot"/>
              </a:ln>
            </c:spPr>
            <c:trendlineType val="linear"/>
            <c:dispRSqr val="0"/>
            <c:dispEq val="0"/>
          </c:trendline>
          <c:cat>
            <c:strRef>
              <c:f>Sheet1!$I$1:$S$1</c:f>
              <c:strCache>
                <c:ptCount val="11"/>
                <c:pt idx="0">
                  <c:v>Q4 20</c:v>
                </c:pt>
                <c:pt idx="1">
                  <c:v>Q1 21</c:v>
                </c:pt>
                <c:pt idx="2">
                  <c:v>Q2 21</c:v>
                </c:pt>
                <c:pt idx="3">
                  <c:v>Q3 21</c:v>
                </c:pt>
                <c:pt idx="4">
                  <c:v>Q4 21</c:v>
                </c:pt>
                <c:pt idx="5">
                  <c:v>Q1 22</c:v>
                </c:pt>
                <c:pt idx="6">
                  <c:v>Q2 22</c:v>
                </c:pt>
                <c:pt idx="7">
                  <c:v>Q3 22</c:v>
                </c:pt>
                <c:pt idx="8">
                  <c:v>Q4 22</c:v>
                </c:pt>
                <c:pt idx="9">
                  <c:v>Q1 23</c:v>
                </c:pt>
                <c:pt idx="10">
                  <c:v>Q2 23</c:v>
                </c:pt>
              </c:strCache>
            </c:strRef>
          </c:cat>
          <c:val>
            <c:numRef>
              <c:f>Sheet1!$I$2:$S$2</c:f>
              <c:numCache>
                <c:formatCode>0</c:formatCode>
                <c:ptCount val="11"/>
                <c:pt idx="0">
                  <c:v>51</c:v>
                </c:pt>
                <c:pt idx="1">
                  <c:v>47</c:v>
                </c:pt>
                <c:pt idx="2">
                  <c:v>51</c:v>
                </c:pt>
                <c:pt idx="3">
                  <c:v>43</c:v>
                </c:pt>
                <c:pt idx="4">
                  <c:v>52</c:v>
                </c:pt>
                <c:pt idx="5">
                  <c:v>50</c:v>
                </c:pt>
                <c:pt idx="6">
                  <c:v>62</c:v>
                </c:pt>
                <c:pt idx="7">
                  <c:v>57</c:v>
                </c:pt>
                <c:pt idx="8">
                  <c:v>57</c:v>
                </c:pt>
                <c:pt idx="9">
                  <c:v>62</c:v>
                </c:pt>
                <c:pt idx="10">
                  <c:v>74</c:v>
                </c:pt>
              </c:numCache>
            </c:numRef>
          </c:val>
          <c:smooth val="1"/>
          <c:extLst>
            <c:ext xmlns:c16="http://schemas.microsoft.com/office/drawing/2014/chart" uri="{C3380CC4-5D6E-409C-BE32-E72D297353CC}">
              <c16:uniqueId val="{00000005-F809-4983-A2EA-758BD7058653}"/>
            </c:ext>
          </c:extLst>
        </c:ser>
        <c:ser>
          <c:idx val="1"/>
          <c:order val="1"/>
          <c:spPr>
            <a:ln>
              <a:solidFill>
                <a:schemeClr val="accent5"/>
              </a:solidFill>
            </a:ln>
          </c:spPr>
          <c:marker>
            <c:symbol val="none"/>
          </c:marker>
          <c:dLbls>
            <c:spPr>
              <a:noFill/>
              <a:ln>
                <a:noFill/>
              </a:ln>
              <a:effectLst/>
            </c:spPr>
            <c:txPr>
              <a:bodyPr wrap="square" lIns="38100" tIns="19050" rIns="38100" bIns="19050" anchor="ctr">
                <a:spAutoFit/>
              </a:bodyPr>
              <a:lstStyle/>
              <a:p>
                <a:pPr>
                  <a:defRPr sz="1100"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a:solidFill>
                  <a:schemeClr val="accent5"/>
                </a:solidFill>
                <a:prstDash val="sysDot"/>
              </a:ln>
            </c:spPr>
            <c:trendlineType val="linear"/>
            <c:dispRSqr val="0"/>
            <c:dispEq val="0"/>
          </c:trendline>
          <c:cat>
            <c:strRef>
              <c:f>Sheet1!$I$1:$S$1</c:f>
              <c:strCache>
                <c:ptCount val="11"/>
                <c:pt idx="0">
                  <c:v>Q4 20</c:v>
                </c:pt>
                <c:pt idx="1">
                  <c:v>Q1 21</c:v>
                </c:pt>
                <c:pt idx="2">
                  <c:v>Q2 21</c:v>
                </c:pt>
                <c:pt idx="3">
                  <c:v>Q3 21</c:v>
                </c:pt>
                <c:pt idx="4">
                  <c:v>Q4 21</c:v>
                </c:pt>
                <c:pt idx="5">
                  <c:v>Q1 22</c:v>
                </c:pt>
                <c:pt idx="6">
                  <c:v>Q2 22</c:v>
                </c:pt>
                <c:pt idx="7">
                  <c:v>Q3 22</c:v>
                </c:pt>
                <c:pt idx="8">
                  <c:v>Q4 22</c:v>
                </c:pt>
                <c:pt idx="9">
                  <c:v>Q1 23</c:v>
                </c:pt>
                <c:pt idx="10">
                  <c:v>Q2 23</c:v>
                </c:pt>
              </c:strCache>
            </c:strRef>
          </c:cat>
          <c:val>
            <c:numRef>
              <c:f>Sheet1!$I$3:$S$3</c:f>
              <c:numCache>
                <c:formatCode>0</c:formatCode>
                <c:ptCount val="11"/>
                <c:pt idx="0">
                  <c:v>28.000000000000004</c:v>
                </c:pt>
                <c:pt idx="1">
                  <c:v>35</c:v>
                </c:pt>
                <c:pt idx="2">
                  <c:v>31</c:v>
                </c:pt>
                <c:pt idx="3">
                  <c:v>36</c:v>
                </c:pt>
                <c:pt idx="4">
                  <c:v>41</c:v>
                </c:pt>
                <c:pt idx="5">
                  <c:v>31</c:v>
                </c:pt>
                <c:pt idx="6">
                  <c:v>24</c:v>
                </c:pt>
                <c:pt idx="7">
                  <c:v>30</c:v>
                </c:pt>
                <c:pt idx="8">
                  <c:v>29</c:v>
                </c:pt>
                <c:pt idx="9">
                  <c:v>24</c:v>
                </c:pt>
                <c:pt idx="10">
                  <c:v>17</c:v>
                </c:pt>
              </c:numCache>
            </c:numRef>
          </c:val>
          <c:smooth val="1"/>
          <c:extLst>
            <c:ext xmlns:c16="http://schemas.microsoft.com/office/drawing/2014/chart" uri="{C3380CC4-5D6E-409C-BE32-E72D297353CC}">
              <c16:uniqueId val="{00000003-32A0-435C-B82E-8493603CAC3E}"/>
            </c:ext>
          </c:extLst>
        </c:ser>
        <c:dLbls>
          <c:showLegendKey val="0"/>
          <c:showVal val="0"/>
          <c:showCatName val="0"/>
          <c:showSerName val="0"/>
          <c:showPercent val="0"/>
          <c:showBubbleSize val="0"/>
        </c:dLbls>
        <c:smooth val="0"/>
        <c:axId val="935669656"/>
        <c:axId val="935671224"/>
      </c:lineChart>
      <c:catAx>
        <c:axId val="935669656"/>
        <c:scaling>
          <c:orientation val="minMax"/>
        </c:scaling>
        <c:delete val="0"/>
        <c:axPos val="b"/>
        <c:numFmt formatCode="General" sourceLinked="0"/>
        <c:majorTickMark val="out"/>
        <c:minorTickMark val="none"/>
        <c:tickLblPos val="nextTo"/>
        <c:txPr>
          <a:bodyPr/>
          <a:lstStyle/>
          <a:p>
            <a:pPr>
              <a:defRPr b="1">
                <a:solidFill>
                  <a:schemeClr val="bg1">
                    <a:lumMod val="65000"/>
                  </a:schemeClr>
                </a:solidFill>
              </a:defRPr>
            </a:pPr>
            <a:endParaRPr lang="en-US"/>
          </a:p>
        </c:txPr>
        <c:crossAx val="935671224"/>
        <c:crosses val="autoZero"/>
        <c:auto val="1"/>
        <c:lblAlgn val="ctr"/>
        <c:lblOffset val="100"/>
        <c:noMultiLvlLbl val="0"/>
      </c:catAx>
      <c:valAx>
        <c:axId val="935671224"/>
        <c:scaling>
          <c:orientation val="minMax"/>
          <c:max val="100"/>
        </c:scaling>
        <c:delete val="1"/>
        <c:axPos val="l"/>
        <c:numFmt formatCode="0" sourceLinked="1"/>
        <c:majorTickMark val="out"/>
        <c:minorTickMark val="none"/>
        <c:tickLblPos val="nextTo"/>
        <c:crossAx val="935669656"/>
        <c:crosses val="autoZero"/>
        <c:crossBetween val="between"/>
      </c:valAx>
    </c:plotArea>
    <c:plotVisOnly val="1"/>
    <c:dispBlanksAs val="gap"/>
    <c:showDLblsOverMax val="0"/>
  </c:chart>
  <c:txPr>
    <a:bodyPr/>
    <a:lstStyle/>
    <a:p>
      <a:pPr>
        <a:defRPr sz="1050">
          <a:solidFill>
            <a:schemeClr val="tx1">
              <a:lumMod val="75000"/>
              <a:lumOff val="25000"/>
            </a:schemeClr>
          </a:solidFill>
          <a:latin typeface="Segoe UI" pitchFamily="34" charset="0"/>
          <a:ea typeface="Segoe UI" pitchFamily="34" charset="0"/>
          <a:cs typeface="Segoe UI"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8742164995682598E-2"/>
          <c:w val="0.99404874934207699"/>
          <c:h val="0.94125783500431703"/>
        </c:manualLayout>
      </c:layout>
      <c:barChart>
        <c:barDir val="bar"/>
        <c:grouping val="clustered"/>
        <c:varyColors val="0"/>
        <c:ser>
          <c:idx val="0"/>
          <c:order val="0"/>
          <c:tx>
            <c:strRef>
              <c:f>Sheet1!$B$1</c:f>
              <c:strCache>
                <c:ptCount val="1"/>
                <c:pt idx="0">
                  <c:v>Series 1</c:v>
                </c:pt>
              </c:strCache>
            </c:strRef>
          </c:tx>
          <c:spPr>
            <a:solidFill>
              <a:schemeClr val="accent3"/>
            </a:solidFill>
            <a:ln>
              <a:noFill/>
            </a:ln>
          </c:spPr>
          <c:invertIfNegative val="0"/>
          <c:dLbls>
            <c:spPr>
              <a:noFill/>
              <a:ln>
                <a:noFill/>
              </a:ln>
              <a:effectLst/>
            </c:spPr>
            <c:txPr>
              <a:bodyPr/>
              <a:lstStyle/>
              <a:p>
                <a:pPr>
                  <a:defRPr sz="1300" b="1" i="0" u="none" strike="noStrike" baseline="0">
                    <a:solidFill>
                      <a:schemeClr val="tx1">
                        <a:lumMod val="75000"/>
                        <a:lumOff val="25000"/>
                      </a:schemeClr>
                    </a:solidFill>
                    <a:latin typeface="Segoe UI" pitchFamily="34" charset="0"/>
                    <a:ea typeface="Segoe UI" pitchFamily="34" charset="0"/>
                    <a:cs typeface="Segoe UI"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Using a Buy-To-Let mortgage</c:v>
                </c:pt>
                <c:pt idx="1">
                  <c:v>Release equity from existing property(ies) to generate purchase funds</c:v>
                </c:pt>
                <c:pt idx="2">
                  <c:v>Borrow using a commercial loan from a bank or other organisation</c:v>
                </c:pt>
                <c:pt idx="3">
                  <c:v>Purchase outright using a lump sum (non-invested)</c:v>
                </c:pt>
                <c:pt idx="4">
                  <c:v>Purchase outright using previously invested funds</c:v>
                </c:pt>
                <c:pt idx="5">
                  <c:v>Using funds drawn down from a pension pot</c:v>
                </c:pt>
                <c:pt idx="6">
                  <c:v>Borrow using a ‘permission to let’ arrangement on a standard mortgage</c:v>
                </c:pt>
              </c:strCache>
            </c:strRef>
          </c:cat>
          <c:val>
            <c:numRef>
              <c:f>Sheet1!$B$2:$B$8</c:f>
              <c:numCache>
                <c:formatCode>General</c:formatCode>
                <c:ptCount val="7"/>
                <c:pt idx="0">
                  <c:v>61</c:v>
                </c:pt>
                <c:pt idx="1">
                  <c:v>14</c:v>
                </c:pt>
                <c:pt idx="2">
                  <c:v>12</c:v>
                </c:pt>
                <c:pt idx="3">
                  <c:v>12</c:v>
                </c:pt>
                <c:pt idx="4">
                  <c:v>9</c:v>
                </c:pt>
                <c:pt idx="5">
                  <c:v>3</c:v>
                </c:pt>
                <c:pt idx="6">
                  <c:v>0</c:v>
                </c:pt>
              </c:numCache>
            </c:numRef>
          </c:val>
          <c:extLst>
            <c:ext xmlns:c16="http://schemas.microsoft.com/office/drawing/2014/chart" uri="{C3380CC4-5D6E-409C-BE32-E72D297353CC}">
              <c16:uniqueId val="{00000000-79B3-A141-B981-B569A294A08E}"/>
            </c:ext>
          </c:extLst>
        </c:ser>
        <c:dLbls>
          <c:showLegendKey val="0"/>
          <c:showVal val="0"/>
          <c:showCatName val="0"/>
          <c:showSerName val="0"/>
          <c:showPercent val="0"/>
          <c:showBubbleSize val="0"/>
        </c:dLbls>
        <c:gapWidth val="30"/>
        <c:axId val="714075928"/>
        <c:axId val="714074360"/>
      </c:barChart>
      <c:catAx>
        <c:axId val="714075928"/>
        <c:scaling>
          <c:orientation val="maxMin"/>
        </c:scaling>
        <c:delete val="1"/>
        <c:axPos val="l"/>
        <c:numFmt formatCode="General" sourceLinked="1"/>
        <c:majorTickMark val="out"/>
        <c:minorTickMark val="none"/>
        <c:tickLblPos val="nextTo"/>
        <c:crossAx val="714074360"/>
        <c:crosses val="autoZero"/>
        <c:auto val="1"/>
        <c:lblAlgn val="ctr"/>
        <c:lblOffset val="100"/>
        <c:noMultiLvlLbl val="0"/>
      </c:catAx>
      <c:valAx>
        <c:axId val="714074360"/>
        <c:scaling>
          <c:orientation val="minMax"/>
          <c:max val="100"/>
          <c:min val="0"/>
        </c:scaling>
        <c:delete val="1"/>
        <c:axPos val="t"/>
        <c:numFmt formatCode="General" sourceLinked="1"/>
        <c:majorTickMark val="out"/>
        <c:minorTickMark val="none"/>
        <c:tickLblPos val="nextTo"/>
        <c:crossAx val="714075928"/>
        <c:crosses val="autoZero"/>
        <c:crossBetween val="between"/>
      </c:valAx>
      <c:spPr>
        <a:noFill/>
        <a:ln w="25409">
          <a:noFill/>
        </a:ln>
      </c:spPr>
    </c:plotArea>
    <c:plotVisOnly val="1"/>
    <c:dispBlanksAs val="gap"/>
    <c:showDLblsOverMax val="0"/>
  </c:chart>
  <c:spPr>
    <a:ln>
      <a:noFill/>
    </a:ln>
  </c:spPr>
  <c:txPr>
    <a:bodyPr/>
    <a:lstStyle/>
    <a:p>
      <a:pPr>
        <a:defRPr sz="1621" b="0" i="0" u="none" strike="noStrike" baseline="0">
          <a:solidFill>
            <a:srgbClr val="000000"/>
          </a:solidFill>
          <a:latin typeface="Calibri"/>
          <a:ea typeface="Calibri"/>
          <a:cs typeface="Calibri"/>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158086008479505E-4"/>
          <c:y val="3.2320836837316999E-2"/>
          <c:w val="0.94626865671641802"/>
          <c:h val="0.86005830903790104"/>
        </c:manualLayout>
      </c:layout>
      <c:barChart>
        <c:barDir val="bar"/>
        <c:grouping val="clustered"/>
        <c:varyColors val="0"/>
        <c:ser>
          <c:idx val="6"/>
          <c:order val="0"/>
          <c:spPr>
            <a:solidFill>
              <a:srgbClr val="FD5608"/>
            </a:solidFill>
            <a:ln w="26358">
              <a:noFill/>
            </a:ln>
          </c:spPr>
          <c:invertIfNegative val="0"/>
          <c:dLbls>
            <c:spPr>
              <a:noFill/>
              <a:ln>
                <a:noFill/>
              </a:ln>
              <a:effectLst/>
            </c:spPr>
            <c:txPr>
              <a:bodyPr/>
              <a:lstStyle/>
              <a:p>
                <a:pPr>
                  <a:defRPr sz="1100">
                    <a:solidFill>
                      <a:schemeClr val="bg1">
                        <a:lumMod val="50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 property</c:v>
                </c:pt>
                <c:pt idx="1">
                  <c:v>2-4 properties</c:v>
                </c:pt>
                <c:pt idx="2">
                  <c:v>5-10 properties</c:v>
                </c:pt>
                <c:pt idx="3">
                  <c:v>11 - 19 properties</c:v>
                </c:pt>
                <c:pt idx="4">
                  <c:v>20+ properties</c:v>
                </c:pt>
              </c:strCache>
            </c:strRef>
          </c:cat>
          <c:val>
            <c:numRef>
              <c:f>Sheet1!$B$2:$B$6</c:f>
              <c:numCache>
                <c:formatCode>General</c:formatCode>
                <c:ptCount val="5"/>
                <c:pt idx="0">
                  <c:v>12</c:v>
                </c:pt>
                <c:pt idx="1">
                  <c:v>38</c:v>
                </c:pt>
                <c:pt idx="2">
                  <c:v>30</c:v>
                </c:pt>
                <c:pt idx="3">
                  <c:v>12</c:v>
                </c:pt>
                <c:pt idx="4">
                  <c:v>8</c:v>
                </c:pt>
              </c:numCache>
            </c:numRef>
          </c:val>
          <c:extLst>
            <c:ext xmlns:c16="http://schemas.microsoft.com/office/drawing/2014/chart" uri="{C3380CC4-5D6E-409C-BE32-E72D297353CC}">
              <c16:uniqueId val="{00000000-0191-B54C-8F34-9BD5D10E0B83}"/>
            </c:ext>
          </c:extLst>
        </c:ser>
        <c:dLbls>
          <c:showLegendKey val="0"/>
          <c:showVal val="0"/>
          <c:showCatName val="0"/>
          <c:showSerName val="0"/>
          <c:showPercent val="0"/>
          <c:showBubbleSize val="0"/>
        </c:dLbls>
        <c:gapWidth val="40"/>
        <c:axId val="714082984"/>
        <c:axId val="714081416"/>
      </c:barChart>
      <c:catAx>
        <c:axId val="714082984"/>
        <c:scaling>
          <c:orientation val="maxMin"/>
        </c:scaling>
        <c:delete val="1"/>
        <c:axPos val="l"/>
        <c:numFmt formatCode="General" sourceLinked="1"/>
        <c:majorTickMark val="out"/>
        <c:minorTickMark val="none"/>
        <c:tickLblPos val="nextTo"/>
        <c:crossAx val="714081416"/>
        <c:crosses val="autoZero"/>
        <c:auto val="1"/>
        <c:lblAlgn val="ctr"/>
        <c:lblOffset val="100"/>
        <c:noMultiLvlLbl val="0"/>
      </c:catAx>
      <c:valAx>
        <c:axId val="714081416"/>
        <c:scaling>
          <c:orientation val="minMax"/>
        </c:scaling>
        <c:delete val="0"/>
        <c:axPos val="t"/>
        <c:numFmt formatCode="General" sourceLinked="1"/>
        <c:majorTickMark val="none"/>
        <c:minorTickMark val="none"/>
        <c:tickLblPos val="none"/>
        <c:spPr>
          <a:ln>
            <a:noFill/>
          </a:ln>
        </c:spPr>
        <c:crossAx val="714082984"/>
        <c:crosses val="autoZero"/>
        <c:crossBetween val="between"/>
      </c:valAx>
      <c:spPr>
        <a:noFill/>
        <a:ln w="25406">
          <a:noFill/>
        </a:ln>
      </c:spPr>
    </c:plotArea>
    <c:plotVisOnly val="1"/>
    <c:dispBlanksAs val="gap"/>
    <c:showDLblsOverMax val="0"/>
  </c:chart>
  <c:spPr>
    <a:noFill/>
    <a:ln>
      <a:noFill/>
    </a:ln>
  </c:spPr>
  <c:txPr>
    <a:bodyPr/>
    <a:lstStyle/>
    <a:p>
      <a:pPr>
        <a:defRPr sz="1375" b="1" i="0" u="none" strike="noStrike" baseline="0">
          <a:solidFill>
            <a:schemeClr val="tx1"/>
          </a:solidFill>
          <a:latin typeface="Arial"/>
          <a:ea typeface="Arial"/>
          <a:cs typeface="Arial"/>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40739235017106E-3"/>
          <c:y val="4.6386576426209906E-2"/>
          <c:w val="0.988225937555267"/>
          <c:h val="0.87814887231720595"/>
        </c:manualLayout>
      </c:layout>
      <c:lineChart>
        <c:grouping val="standard"/>
        <c:varyColors val="0"/>
        <c:ser>
          <c:idx val="0"/>
          <c:order val="0"/>
          <c:spPr>
            <a:ln w="38100">
              <a:solidFill>
                <a:schemeClr val="accent3"/>
              </a:solidFill>
            </a:ln>
          </c:spPr>
          <c:marker>
            <c:symbol val="none"/>
          </c:marker>
          <c:dLbls>
            <c:dLbl>
              <c:idx val="40"/>
              <c:layout>
                <c:manualLayout>
                  <c:x val="-2.0349978383052299E-2"/>
                  <c:y val="-2.59531132245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4F-47E3-A8D6-F59C267B2C32}"/>
                </c:ext>
              </c:extLst>
            </c:dLbl>
            <c:dLbl>
              <c:idx val="41"/>
              <c:layout>
                <c:manualLayout>
                  <c:x val="-1.8345330739299601E-2"/>
                  <c:y val="-2.59531132245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4F-47E3-A8D6-F59C267B2C32}"/>
                </c:ext>
              </c:extLst>
            </c:dLbl>
            <c:dLbl>
              <c:idx val="42"/>
              <c:layout>
                <c:manualLayout>
                  <c:x val="-1.92174664937311E-2"/>
                  <c:y val="-2.0920982874115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4F-47E3-A8D6-F59C267B2C32}"/>
                </c:ext>
              </c:extLst>
            </c:dLbl>
            <c:dLbl>
              <c:idx val="43"/>
              <c:layout>
                <c:manualLayout>
                  <c:x val="-1.92174664937311E-2"/>
                  <c:y val="-2.01285214016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4F-47E3-A8D6-F59C267B2C32}"/>
                </c:ext>
              </c:extLst>
            </c:dLbl>
            <c:dLbl>
              <c:idx val="46"/>
              <c:layout>
                <c:manualLayout>
                  <c:x val="-3.9194768698659699E-3"/>
                  <c:y val="-2.7211145812118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69730869001297E-2"/>
                      <c:h val="4.1842163863598361E-2"/>
                    </c:manualLayout>
                  </c15:layout>
                </c:ext>
                <c:ext xmlns:c16="http://schemas.microsoft.com/office/drawing/2014/chart" uri="{C3380CC4-5D6E-409C-BE32-E72D297353CC}">
                  <c16:uniqueId val="{00000004-434F-47E3-A8D6-F59C267B2C32}"/>
                </c:ext>
              </c:extLst>
            </c:dLbl>
            <c:spPr>
              <a:noFill/>
              <a:ln>
                <a:noFill/>
              </a:ln>
              <a:effectLst/>
            </c:spPr>
            <c:txPr>
              <a:bodyPr/>
              <a:lstStyle/>
              <a:p>
                <a:pPr>
                  <a:defRPr sz="1100" b="1">
                    <a:solidFill>
                      <a:schemeClr val="bg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a:prstDash val="sysDot"/>
              </a:ln>
            </c:spPr>
            <c:trendlineType val="linear"/>
            <c:dispRSqr val="0"/>
            <c:dispEq val="0"/>
          </c:trendline>
          <c:cat>
            <c:strRef>
              <c:f>Sheet1!$A$1:$R$1</c:f>
              <c:strCache>
                <c:ptCount val="18"/>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strCache>
            </c:strRef>
          </c:cat>
          <c:val>
            <c:numRef>
              <c:f>Sheet1!$A$2:$R$2</c:f>
              <c:numCache>
                <c:formatCode>0.0</c:formatCode>
                <c:ptCount val="18"/>
                <c:pt idx="0">
                  <c:v>9.8000000000000007</c:v>
                </c:pt>
                <c:pt idx="1">
                  <c:v>8.6</c:v>
                </c:pt>
                <c:pt idx="2">
                  <c:v>7.7</c:v>
                </c:pt>
                <c:pt idx="3">
                  <c:v>8.9</c:v>
                </c:pt>
                <c:pt idx="4">
                  <c:v>7.6</c:v>
                </c:pt>
                <c:pt idx="5">
                  <c:v>7</c:v>
                </c:pt>
                <c:pt idx="6">
                  <c:v>8</c:v>
                </c:pt>
                <c:pt idx="7">
                  <c:v>7.8</c:v>
                </c:pt>
                <c:pt idx="8">
                  <c:v>7.3</c:v>
                </c:pt>
                <c:pt idx="9">
                  <c:v>6.9</c:v>
                </c:pt>
                <c:pt idx="10">
                  <c:v>6.9</c:v>
                </c:pt>
                <c:pt idx="11">
                  <c:v>6.9</c:v>
                </c:pt>
                <c:pt idx="12">
                  <c:v>8</c:v>
                </c:pt>
                <c:pt idx="13">
                  <c:v>8.1</c:v>
                </c:pt>
                <c:pt idx="14">
                  <c:v>8</c:v>
                </c:pt>
                <c:pt idx="15">
                  <c:v>7.5</c:v>
                </c:pt>
                <c:pt idx="16">
                  <c:v>7.6</c:v>
                </c:pt>
                <c:pt idx="17">
                  <c:v>9.6999999999999993</c:v>
                </c:pt>
              </c:numCache>
            </c:numRef>
          </c:val>
          <c:smooth val="1"/>
          <c:extLst>
            <c:ext xmlns:c16="http://schemas.microsoft.com/office/drawing/2014/chart" uri="{C3380CC4-5D6E-409C-BE32-E72D297353CC}">
              <c16:uniqueId val="{00000005-434F-47E3-A8D6-F59C267B2C32}"/>
            </c:ext>
          </c:extLst>
        </c:ser>
        <c:dLbls>
          <c:showLegendKey val="0"/>
          <c:showVal val="0"/>
          <c:showCatName val="0"/>
          <c:showSerName val="0"/>
          <c:showPercent val="0"/>
          <c:showBubbleSize val="0"/>
        </c:dLbls>
        <c:smooth val="0"/>
        <c:axId val="799635760"/>
        <c:axId val="799636544"/>
      </c:lineChart>
      <c:catAx>
        <c:axId val="799635760"/>
        <c:scaling>
          <c:orientation val="minMax"/>
        </c:scaling>
        <c:delete val="0"/>
        <c:axPos val="b"/>
        <c:numFmt formatCode="General" sourceLinked="0"/>
        <c:majorTickMark val="out"/>
        <c:minorTickMark val="none"/>
        <c:tickLblPos val="nextTo"/>
        <c:txPr>
          <a:bodyPr/>
          <a:lstStyle/>
          <a:p>
            <a:pPr>
              <a:defRPr b="1">
                <a:solidFill>
                  <a:schemeClr val="bg1">
                    <a:lumMod val="65000"/>
                  </a:schemeClr>
                </a:solidFill>
              </a:defRPr>
            </a:pPr>
            <a:endParaRPr lang="en-US"/>
          </a:p>
        </c:txPr>
        <c:crossAx val="799636544"/>
        <c:crosses val="autoZero"/>
        <c:auto val="1"/>
        <c:lblAlgn val="ctr"/>
        <c:lblOffset val="100"/>
        <c:noMultiLvlLbl val="0"/>
      </c:catAx>
      <c:valAx>
        <c:axId val="799636544"/>
        <c:scaling>
          <c:orientation val="minMax"/>
          <c:max val="20"/>
          <c:min val="0"/>
        </c:scaling>
        <c:delete val="1"/>
        <c:axPos val="l"/>
        <c:numFmt formatCode="0.0" sourceLinked="1"/>
        <c:majorTickMark val="out"/>
        <c:minorTickMark val="none"/>
        <c:tickLblPos val="nextTo"/>
        <c:crossAx val="799635760"/>
        <c:crosses val="autoZero"/>
        <c:crossBetween val="between"/>
      </c:valAx>
      <c:spPr>
        <a:noFill/>
        <a:ln w="25400">
          <a:noFill/>
        </a:ln>
      </c:spPr>
    </c:plotArea>
    <c:plotVisOnly val="1"/>
    <c:dispBlanksAs val="gap"/>
    <c:showDLblsOverMax val="0"/>
  </c:chart>
  <c:txPr>
    <a:bodyPr/>
    <a:lstStyle/>
    <a:p>
      <a:pPr>
        <a:defRPr sz="1050">
          <a:solidFill>
            <a:schemeClr val="tx1">
              <a:lumMod val="75000"/>
              <a:lumOff val="25000"/>
            </a:schemeClr>
          </a:solidFill>
          <a:latin typeface="Segoe UI" pitchFamily="34" charset="0"/>
          <a:ea typeface="Segoe UI" pitchFamily="34" charset="0"/>
          <a:cs typeface="Segoe UI"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501137725300924"/>
          <c:y val="3.2320836837316999E-2"/>
          <c:w val="0.53257718787706732"/>
          <c:h val="0.93548054791066171"/>
        </c:manualLayout>
      </c:layout>
      <c:barChart>
        <c:barDir val="bar"/>
        <c:grouping val="clustered"/>
        <c:varyColors val="0"/>
        <c:ser>
          <c:idx val="6"/>
          <c:order val="0"/>
          <c:spPr>
            <a:solidFill>
              <a:srgbClr val="FD5608"/>
            </a:solidFill>
            <a:ln w="26358">
              <a:noFill/>
            </a:ln>
          </c:spPr>
          <c:invertIfNegative val="0"/>
          <c:dLbls>
            <c:spPr>
              <a:noFill/>
              <a:ln>
                <a:noFill/>
              </a:ln>
              <a:effectLst/>
            </c:spPr>
            <c:txPr>
              <a:bodyPr wrap="square" lIns="38100" tIns="19050" rIns="38100" bIns="19050" anchor="ctr">
                <a:spAutoFit/>
              </a:bodyPr>
              <a:lstStyle/>
              <a:p>
                <a:pPr>
                  <a:defRPr sz="1100">
                    <a:solidFill>
                      <a:schemeClr val="bg1">
                        <a:lumMod val="50000"/>
                      </a:schemeClr>
                    </a:solidFill>
                    <a:latin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Sheet1!$A$1:$A$5</c:f>
              <c:strCache>
                <c:ptCount val="5"/>
                <c:pt idx="0">
                  <c:v>Outright</c:v>
                </c:pt>
                <c:pt idx="1">
                  <c:v>With a mortgage</c:v>
                </c:pt>
                <c:pt idx="2">
                  <c:v>With a commercial loan</c:v>
                </c:pt>
                <c:pt idx="3">
                  <c:v>Fractionally</c:v>
                </c:pt>
                <c:pt idx="4">
                  <c:v>Total </c:v>
                </c:pt>
              </c:strCache>
            </c:strRef>
          </c:cat>
          <c:val>
            <c:numRef>
              <c:f>Sheet1!$B$1:$B$5</c:f>
              <c:numCache>
                <c:formatCode>General</c:formatCode>
                <c:ptCount val="5"/>
                <c:pt idx="0">
                  <c:v>4.5</c:v>
                </c:pt>
                <c:pt idx="1">
                  <c:v>4.2</c:v>
                </c:pt>
                <c:pt idx="2">
                  <c:v>0.8</c:v>
                </c:pt>
                <c:pt idx="3">
                  <c:v>0.3</c:v>
                </c:pt>
                <c:pt idx="4" formatCode="0.0">
                  <c:v>9.6999999999999993</c:v>
                </c:pt>
              </c:numCache>
            </c:numRef>
          </c:val>
          <c:extLst>
            <c:ext xmlns:c16="http://schemas.microsoft.com/office/drawing/2014/chart" uri="{C3380CC4-5D6E-409C-BE32-E72D297353CC}">
              <c16:uniqueId val="{00000000-0191-B54C-8F34-9BD5D10E0B83}"/>
            </c:ext>
          </c:extLst>
        </c:ser>
        <c:dLbls>
          <c:showLegendKey val="0"/>
          <c:showVal val="0"/>
          <c:showCatName val="0"/>
          <c:showSerName val="0"/>
          <c:showPercent val="0"/>
          <c:showBubbleSize val="0"/>
        </c:dLbls>
        <c:gapWidth val="40"/>
        <c:axId val="723043656"/>
        <c:axId val="723039736"/>
      </c:barChart>
      <c:catAx>
        <c:axId val="723043656"/>
        <c:scaling>
          <c:orientation val="maxMin"/>
        </c:scaling>
        <c:delete val="0"/>
        <c:axPos val="l"/>
        <c:numFmt formatCode="General" sourceLinked="1"/>
        <c:majorTickMark val="out"/>
        <c:minorTickMark val="none"/>
        <c:tickLblPos val="nextTo"/>
        <c:spPr>
          <a:ln>
            <a:noFill/>
          </a:ln>
        </c:spPr>
        <c:txPr>
          <a:bodyPr/>
          <a:lstStyle/>
          <a:p>
            <a:pPr marL="0" algn="r" defTabSz="914400" rtl="0" eaLnBrk="0" latinLnBrk="0" hangingPunct="0">
              <a:defRPr lang="en-US" sz="1200" b="0" kern="0">
                <a:solidFill>
                  <a:schemeClr val="bg1">
                    <a:lumMod val="50000"/>
                  </a:schemeClr>
                </a:solidFill>
                <a:latin typeface="Segoe UI" panose="020B0502040204020203" pitchFamily="34" charset="0"/>
                <a:ea typeface="MS PGothic" pitchFamily="34" charset="-128"/>
                <a:cs typeface="Segoe UI" panose="020B0502040204020203" pitchFamily="34" charset="0"/>
              </a:defRPr>
            </a:pPr>
            <a:endParaRPr lang="en-US"/>
          </a:p>
        </c:txPr>
        <c:crossAx val="723039736"/>
        <c:crosses val="autoZero"/>
        <c:auto val="1"/>
        <c:lblAlgn val="ctr"/>
        <c:lblOffset val="100"/>
        <c:noMultiLvlLbl val="0"/>
      </c:catAx>
      <c:valAx>
        <c:axId val="723039736"/>
        <c:scaling>
          <c:orientation val="minMax"/>
        </c:scaling>
        <c:delete val="0"/>
        <c:axPos val="t"/>
        <c:numFmt formatCode="General" sourceLinked="1"/>
        <c:majorTickMark val="none"/>
        <c:minorTickMark val="none"/>
        <c:tickLblPos val="none"/>
        <c:spPr>
          <a:ln>
            <a:noFill/>
          </a:ln>
        </c:spPr>
        <c:crossAx val="723043656"/>
        <c:crosses val="autoZero"/>
        <c:crossBetween val="between"/>
      </c:valAx>
      <c:spPr>
        <a:noFill/>
        <a:ln w="25406">
          <a:noFill/>
        </a:ln>
      </c:spPr>
    </c:plotArea>
    <c:plotVisOnly val="1"/>
    <c:dispBlanksAs val="gap"/>
    <c:showDLblsOverMax val="0"/>
  </c:chart>
  <c:spPr>
    <a:noFill/>
    <a:ln>
      <a:noFill/>
    </a:ln>
  </c:spPr>
  <c:txPr>
    <a:bodyPr/>
    <a:lstStyle/>
    <a:p>
      <a:pPr>
        <a:defRPr sz="1375" b="1" i="0" u="none" strike="noStrike" baseline="0">
          <a:solidFill>
            <a:schemeClr val="tx1"/>
          </a:solidFill>
          <a:latin typeface="Arial"/>
          <a:ea typeface="Arial"/>
          <a:cs typeface="Arial"/>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58669137480895"/>
          <c:y val="0.12662810122666193"/>
          <c:w val="0.60741325609996699"/>
          <c:h val="0.87337191919312496"/>
        </c:manualLayout>
      </c:layout>
      <c:barChart>
        <c:barDir val="bar"/>
        <c:grouping val="clustered"/>
        <c:varyColors val="0"/>
        <c:ser>
          <c:idx val="6"/>
          <c:order val="0"/>
          <c:spPr>
            <a:solidFill>
              <a:schemeClr val="accent3"/>
            </a:solidFill>
            <a:ln w="26358">
              <a:noFill/>
            </a:ln>
          </c:spPr>
          <c:invertIfNegative val="0"/>
          <c:dPt>
            <c:idx val="0"/>
            <c:invertIfNegative val="0"/>
            <c:bubble3D val="0"/>
            <c:extLst>
              <c:ext xmlns:c16="http://schemas.microsoft.com/office/drawing/2014/chart" uri="{C3380CC4-5D6E-409C-BE32-E72D297353CC}">
                <c16:uniqueId val="{00000000-2B9F-034C-B3C5-B239FFC6469A}"/>
              </c:ext>
            </c:extLst>
          </c:dPt>
          <c:dPt>
            <c:idx val="4"/>
            <c:invertIfNegative val="0"/>
            <c:bubble3D val="0"/>
            <c:spPr>
              <a:solidFill>
                <a:schemeClr val="bg1">
                  <a:lumMod val="65000"/>
                </a:schemeClr>
              </a:solidFill>
              <a:ln w="26358">
                <a:noFill/>
              </a:ln>
            </c:spPr>
            <c:extLst>
              <c:ext xmlns:c16="http://schemas.microsoft.com/office/drawing/2014/chart" uri="{C3380CC4-5D6E-409C-BE32-E72D297353CC}">
                <c16:uniqueId val="{00000002-066A-D345-A275-9779AA8C3290}"/>
              </c:ext>
            </c:extLst>
          </c:dPt>
          <c:dPt>
            <c:idx val="5"/>
            <c:invertIfNegative val="0"/>
            <c:bubble3D val="0"/>
            <c:spPr>
              <a:solidFill>
                <a:schemeClr val="bg1">
                  <a:lumMod val="65000"/>
                </a:schemeClr>
              </a:solidFill>
              <a:ln w="26358">
                <a:noFill/>
              </a:ln>
            </c:spPr>
            <c:extLst>
              <c:ext xmlns:c16="http://schemas.microsoft.com/office/drawing/2014/chart" uri="{C3380CC4-5D6E-409C-BE32-E72D297353CC}">
                <c16:uniqueId val="{00000004-066A-D345-A275-9779AA8C3290}"/>
              </c:ext>
            </c:extLst>
          </c:dPt>
          <c:dLbls>
            <c:spPr>
              <a:noFill/>
              <a:ln>
                <a:noFill/>
              </a:ln>
              <a:effectLst/>
            </c:spPr>
            <c:txPr>
              <a:bodyPr/>
              <a:lstStyle/>
              <a:p>
                <a:pPr>
                  <a:defRPr>
                    <a:solidFill>
                      <a:schemeClr val="tx1">
                        <a:lumMod val="75000"/>
                        <a:lumOff val="25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 an individual or group of individuals</c:v>
                </c:pt>
                <c:pt idx="1">
                  <c:v>Mixed- some held as an individual, some held as a part of a company</c:v>
                </c:pt>
                <c:pt idx="2">
                  <c:v>As part of a company</c:v>
                </c:pt>
                <c:pt idx="3">
                  <c:v>Other</c:v>
                </c:pt>
              </c:strCache>
            </c:strRef>
          </c:cat>
          <c:val>
            <c:numRef>
              <c:f>Sheet1!$B$2:$B$5</c:f>
              <c:numCache>
                <c:formatCode>General</c:formatCode>
                <c:ptCount val="4"/>
                <c:pt idx="0">
                  <c:v>75</c:v>
                </c:pt>
                <c:pt idx="1">
                  <c:v>15</c:v>
                </c:pt>
                <c:pt idx="2">
                  <c:v>8</c:v>
                </c:pt>
                <c:pt idx="3">
                  <c:v>2</c:v>
                </c:pt>
              </c:numCache>
            </c:numRef>
          </c:val>
          <c:extLst>
            <c:ext xmlns:c16="http://schemas.microsoft.com/office/drawing/2014/chart" uri="{C3380CC4-5D6E-409C-BE32-E72D297353CC}">
              <c16:uniqueId val="{00000001-2B9F-034C-B3C5-B239FFC6469A}"/>
            </c:ext>
          </c:extLst>
        </c:ser>
        <c:dLbls>
          <c:showLegendKey val="0"/>
          <c:showVal val="0"/>
          <c:showCatName val="0"/>
          <c:showSerName val="0"/>
          <c:showPercent val="0"/>
          <c:showBubbleSize val="0"/>
        </c:dLbls>
        <c:gapWidth val="100"/>
        <c:axId val="736862336"/>
        <c:axId val="736859592"/>
      </c:barChart>
      <c:catAx>
        <c:axId val="736862336"/>
        <c:scaling>
          <c:orientation val="maxMin"/>
        </c:scaling>
        <c:delete val="1"/>
        <c:axPos val="l"/>
        <c:numFmt formatCode="General" sourceLinked="1"/>
        <c:majorTickMark val="out"/>
        <c:minorTickMark val="none"/>
        <c:tickLblPos val="nextTo"/>
        <c:crossAx val="736859592"/>
        <c:crosses val="autoZero"/>
        <c:auto val="1"/>
        <c:lblAlgn val="ctr"/>
        <c:lblOffset val="100"/>
        <c:noMultiLvlLbl val="0"/>
      </c:catAx>
      <c:valAx>
        <c:axId val="736859592"/>
        <c:scaling>
          <c:orientation val="minMax"/>
          <c:max val="100"/>
          <c:min val="0"/>
        </c:scaling>
        <c:delete val="1"/>
        <c:axPos val="t"/>
        <c:numFmt formatCode="General" sourceLinked="1"/>
        <c:majorTickMark val="none"/>
        <c:minorTickMark val="none"/>
        <c:tickLblPos val="none"/>
        <c:crossAx val="736862336"/>
        <c:crosses val="autoZero"/>
        <c:crossBetween val="between"/>
        <c:majorUnit val="50"/>
        <c:minorUnit val="10"/>
      </c:valAx>
      <c:spPr>
        <a:noFill/>
        <a:ln w="25406">
          <a:noFill/>
        </a:ln>
      </c:spPr>
    </c:plotArea>
    <c:plotVisOnly val="1"/>
    <c:dispBlanksAs val="gap"/>
    <c:showDLblsOverMax val="0"/>
  </c:chart>
  <c:spPr>
    <a:noFill/>
    <a:ln>
      <a:noFill/>
    </a:ln>
  </c:spPr>
  <c:txPr>
    <a:bodyPr anchor="b" anchorCtr="1"/>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03508691979375E-2"/>
          <c:y val="0"/>
          <c:w val="0.82520719711114887"/>
          <c:h val="0.79924038986560186"/>
        </c:manualLayout>
      </c:layout>
      <c:lineChart>
        <c:grouping val="standard"/>
        <c:varyColors val="0"/>
        <c:ser>
          <c:idx val="0"/>
          <c:order val="0"/>
          <c:tx>
            <c:strRef>
              <c:f>Sheet1!$A$2</c:f>
              <c:strCache>
                <c:ptCount val="1"/>
                <c:pt idx="0">
                  <c:v>Average portfolio size for those with at least 1 property in a limited company </c:v>
                </c:pt>
              </c:strCache>
            </c:strRef>
          </c:tx>
          <c:spPr>
            <a:ln w="38100">
              <a:solidFill>
                <a:srgbClr val="002060"/>
              </a:solidFill>
            </a:ln>
          </c:spPr>
          <c:marker>
            <c:symbol val="none"/>
          </c:marker>
          <c:dLbls>
            <c:spPr>
              <a:noFill/>
              <a:ln>
                <a:noFill/>
              </a:ln>
              <a:effectLst/>
            </c:spPr>
            <c:txPr>
              <a:bodyPr wrap="square" lIns="38100" tIns="19050" rIns="38100" bIns="19050" anchor="ctr">
                <a:spAutoFit/>
              </a:bodyPr>
              <a:lstStyle/>
              <a:p>
                <a:pPr>
                  <a:defRPr sz="1200" b="1">
                    <a:solidFill>
                      <a:srgbClr val="707070"/>
                    </a:solidFill>
                    <a:latin typeface="Segoe UI" panose="020B0502040204020203" pitchFamily="34" charset="0"/>
                    <a:cs typeface="Segoe UI" panose="020B050204020402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Sheet1!$B$1:$O$1</c:f>
              <c:strCache>
                <c:ptCount val="14"/>
                <c:pt idx="0">
                  <c:v>Q1 20</c:v>
                </c:pt>
                <c:pt idx="1">
                  <c:v>Q2 20</c:v>
                </c:pt>
                <c:pt idx="2">
                  <c:v>Q3 20</c:v>
                </c:pt>
                <c:pt idx="3">
                  <c:v>Q4 20</c:v>
                </c:pt>
                <c:pt idx="4">
                  <c:v>Q1 21</c:v>
                </c:pt>
                <c:pt idx="5">
                  <c:v>Q2 21</c:v>
                </c:pt>
                <c:pt idx="6">
                  <c:v>Q3 21</c:v>
                </c:pt>
                <c:pt idx="7">
                  <c:v>Q4 21</c:v>
                </c:pt>
                <c:pt idx="8">
                  <c:v>Q1 22</c:v>
                </c:pt>
                <c:pt idx="9">
                  <c:v>Q2 22</c:v>
                </c:pt>
                <c:pt idx="10">
                  <c:v>Q3 22</c:v>
                </c:pt>
                <c:pt idx="11">
                  <c:v>Q4 22</c:v>
                </c:pt>
                <c:pt idx="12">
                  <c:v>Q1 23</c:v>
                </c:pt>
                <c:pt idx="13">
                  <c:v>Q2 23</c:v>
                </c:pt>
              </c:strCache>
            </c:strRef>
          </c:cat>
          <c:val>
            <c:numRef>
              <c:f>Sheet1!$B$2:$O$2</c:f>
              <c:numCache>
                <c:formatCode>General</c:formatCode>
                <c:ptCount val="14"/>
                <c:pt idx="0">
                  <c:v>17.399999999999999</c:v>
                </c:pt>
                <c:pt idx="1">
                  <c:v>13.7</c:v>
                </c:pt>
                <c:pt idx="2">
                  <c:v>13.3</c:v>
                </c:pt>
                <c:pt idx="3">
                  <c:v>15.8</c:v>
                </c:pt>
                <c:pt idx="4">
                  <c:v>16.3</c:v>
                </c:pt>
                <c:pt idx="5">
                  <c:v>13.6</c:v>
                </c:pt>
                <c:pt idx="6" formatCode="0.0">
                  <c:v>14.81</c:v>
                </c:pt>
                <c:pt idx="7">
                  <c:v>13.1</c:v>
                </c:pt>
                <c:pt idx="8" formatCode="0.0">
                  <c:v>14</c:v>
                </c:pt>
                <c:pt idx="9" formatCode="0.0">
                  <c:v>15.2</c:v>
                </c:pt>
                <c:pt idx="10" formatCode="0.0">
                  <c:v>14.6</c:v>
                </c:pt>
                <c:pt idx="11" formatCode="0.0">
                  <c:v>14.9</c:v>
                </c:pt>
                <c:pt idx="12" formatCode="0.0">
                  <c:v>15.6</c:v>
                </c:pt>
                <c:pt idx="13" formatCode="0.0">
                  <c:v>16.899999999999999</c:v>
                </c:pt>
              </c:numCache>
            </c:numRef>
          </c:val>
          <c:smooth val="1"/>
          <c:extLst>
            <c:ext xmlns:c16="http://schemas.microsoft.com/office/drawing/2014/chart" uri="{C3380CC4-5D6E-409C-BE32-E72D297353CC}">
              <c16:uniqueId val="{00000000-33B9-4562-9FA6-463E461B052A}"/>
            </c:ext>
          </c:extLst>
        </c:ser>
        <c:ser>
          <c:idx val="1"/>
          <c:order val="1"/>
          <c:tx>
            <c:strRef>
              <c:f>Sheet1!$A$3</c:f>
              <c:strCache>
                <c:ptCount val="1"/>
                <c:pt idx="0">
                  <c:v>Average no. of properties held in limited company structure </c:v>
                </c:pt>
              </c:strCache>
            </c:strRef>
          </c:tx>
          <c:spPr>
            <a:ln>
              <a:solidFill>
                <a:schemeClr val="accent3"/>
              </a:solidFill>
            </a:ln>
          </c:spPr>
          <c:marker>
            <c:symbol val="none"/>
          </c:marker>
          <c:dLbls>
            <c:dLbl>
              <c:idx val="12"/>
              <c:tx>
                <c:rich>
                  <a:bodyPr/>
                  <a:lstStyle/>
                  <a:p>
                    <a:r>
                      <a:rPr lang="en-US"/>
                      <a:t>11.7</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C41-4567-B25E-51E3EF30C6DA}"/>
                </c:ext>
              </c:extLst>
            </c:dLbl>
            <c:dLbl>
              <c:idx val="13"/>
              <c:tx>
                <c:rich>
                  <a:bodyPr/>
                  <a:lstStyle/>
                  <a:p>
                    <a:fld id="{8F0A9743-5DC7-4EFB-831B-161D67E1023E}" type="VALUE">
                      <a:rPr lang="en-US" smtClean="0"/>
                      <a:pPr/>
                      <a:t>[VALUE]</a:t>
                    </a:fld>
                    <a:r>
                      <a:rPr lang="en-US"/>
                      <a:t>.3</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B5-437C-82BA-162BCFE9A570}"/>
                </c:ext>
              </c:extLst>
            </c:dLbl>
            <c:spPr>
              <a:noFill/>
              <a:ln>
                <a:noFill/>
              </a:ln>
              <a:effectLst/>
            </c:spPr>
            <c:txPr>
              <a:bodyPr wrap="square" lIns="38100" tIns="19050" rIns="38100" bIns="19050" anchor="ctr">
                <a:spAutoFit/>
              </a:bodyPr>
              <a:lstStyle/>
              <a:p>
                <a:pPr>
                  <a:defRPr sz="1200">
                    <a:solidFill>
                      <a:srgbClr val="707070"/>
                    </a:solidFill>
                    <a:latin typeface="Segoe UI" panose="020B0502040204020203" pitchFamily="34" charset="0"/>
                    <a:cs typeface="Segoe UI" panose="020B050204020402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Sheet1!$B$1:$O$1</c:f>
              <c:strCache>
                <c:ptCount val="14"/>
                <c:pt idx="0">
                  <c:v>Q1 20</c:v>
                </c:pt>
                <c:pt idx="1">
                  <c:v>Q2 20</c:v>
                </c:pt>
                <c:pt idx="2">
                  <c:v>Q3 20</c:v>
                </c:pt>
                <c:pt idx="3">
                  <c:v>Q4 20</c:v>
                </c:pt>
                <c:pt idx="4">
                  <c:v>Q1 21</c:v>
                </c:pt>
                <c:pt idx="5">
                  <c:v>Q2 21</c:v>
                </c:pt>
                <c:pt idx="6">
                  <c:v>Q3 21</c:v>
                </c:pt>
                <c:pt idx="7">
                  <c:v>Q4 21</c:v>
                </c:pt>
                <c:pt idx="8">
                  <c:v>Q1 22</c:v>
                </c:pt>
                <c:pt idx="9">
                  <c:v>Q2 22</c:v>
                </c:pt>
                <c:pt idx="10">
                  <c:v>Q3 22</c:v>
                </c:pt>
                <c:pt idx="11">
                  <c:v>Q4 22</c:v>
                </c:pt>
                <c:pt idx="12">
                  <c:v>Q1 23</c:v>
                </c:pt>
                <c:pt idx="13">
                  <c:v>Q2 23</c:v>
                </c:pt>
              </c:strCache>
            </c:strRef>
          </c:cat>
          <c:val>
            <c:numRef>
              <c:f>Sheet1!$B$3:$O$3</c:f>
              <c:numCache>
                <c:formatCode>General</c:formatCode>
                <c:ptCount val="14"/>
                <c:pt idx="0">
                  <c:v>6.3</c:v>
                </c:pt>
                <c:pt idx="1">
                  <c:v>6.6</c:v>
                </c:pt>
                <c:pt idx="2">
                  <c:v>7.6</c:v>
                </c:pt>
                <c:pt idx="3">
                  <c:v>7.7</c:v>
                </c:pt>
                <c:pt idx="4">
                  <c:v>9.4</c:v>
                </c:pt>
                <c:pt idx="5">
                  <c:v>9</c:v>
                </c:pt>
                <c:pt idx="6" formatCode="0.0">
                  <c:v>8.41</c:v>
                </c:pt>
                <c:pt idx="7">
                  <c:v>7.8</c:v>
                </c:pt>
                <c:pt idx="8">
                  <c:v>8.3000000000000007</c:v>
                </c:pt>
                <c:pt idx="9" formatCode="0.0">
                  <c:v>9</c:v>
                </c:pt>
                <c:pt idx="10" formatCode="0.0">
                  <c:v>8.5</c:v>
                </c:pt>
                <c:pt idx="11" formatCode="0.0">
                  <c:v>9.11</c:v>
                </c:pt>
                <c:pt idx="12" formatCode="0">
                  <c:v>11.7</c:v>
                </c:pt>
                <c:pt idx="13" formatCode="0">
                  <c:v>12.3</c:v>
                </c:pt>
              </c:numCache>
            </c:numRef>
          </c:val>
          <c:smooth val="1"/>
          <c:extLst>
            <c:ext xmlns:c16="http://schemas.microsoft.com/office/drawing/2014/chart" uri="{C3380CC4-5D6E-409C-BE32-E72D297353CC}">
              <c16:uniqueId val="{00000001-33B9-4562-9FA6-463E461B052A}"/>
            </c:ext>
          </c:extLst>
        </c:ser>
        <c:dLbls>
          <c:dLblPos val="t"/>
          <c:showLegendKey val="0"/>
          <c:showVal val="1"/>
          <c:showCatName val="0"/>
          <c:showSerName val="0"/>
          <c:showPercent val="0"/>
          <c:showBubbleSize val="0"/>
        </c:dLbls>
        <c:smooth val="0"/>
        <c:axId val="736870568"/>
        <c:axId val="736865472"/>
      </c:lineChart>
      <c:catAx>
        <c:axId val="736870568"/>
        <c:scaling>
          <c:orientation val="minMax"/>
        </c:scaling>
        <c:delete val="0"/>
        <c:axPos val="b"/>
        <c:numFmt formatCode="General" sourceLinked="0"/>
        <c:majorTickMark val="out"/>
        <c:minorTickMark val="none"/>
        <c:tickLblPos val="nextTo"/>
        <c:spPr>
          <a:ln>
            <a:noFill/>
          </a:ln>
        </c:spPr>
        <c:txPr>
          <a:bodyPr/>
          <a:lstStyle/>
          <a:p>
            <a:pPr>
              <a:defRPr sz="1200" b="1">
                <a:solidFill>
                  <a:srgbClr val="707070"/>
                </a:solidFill>
                <a:latin typeface="Calibri" panose="020F0502020204030204" pitchFamily="34" charset="0"/>
                <a:cs typeface="Calibri" panose="020F0502020204030204" pitchFamily="34" charset="0"/>
              </a:defRPr>
            </a:pPr>
            <a:endParaRPr lang="en-US"/>
          </a:p>
        </c:txPr>
        <c:crossAx val="736865472"/>
        <c:crosses val="autoZero"/>
        <c:auto val="1"/>
        <c:lblAlgn val="ctr"/>
        <c:lblOffset val="500"/>
        <c:noMultiLvlLbl val="0"/>
      </c:catAx>
      <c:valAx>
        <c:axId val="736865472"/>
        <c:scaling>
          <c:orientation val="minMax"/>
          <c:max val="25"/>
        </c:scaling>
        <c:delete val="1"/>
        <c:axPos val="l"/>
        <c:numFmt formatCode="General" sourceLinked="1"/>
        <c:majorTickMark val="out"/>
        <c:minorTickMark val="none"/>
        <c:tickLblPos val="nextTo"/>
        <c:crossAx val="736870568"/>
        <c:crosses val="autoZero"/>
        <c:crossBetween val="between"/>
      </c:valAx>
      <c:spPr>
        <a:noFill/>
        <a:ln w="25400">
          <a:noFill/>
        </a:ln>
      </c:spPr>
    </c:plotArea>
    <c:legend>
      <c:legendPos val="l"/>
      <c:layout>
        <c:manualLayout>
          <c:xMode val="edge"/>
          <c:yMode val="edge"/>
          <c:x val="0.85210893167616131"/>
          <c:y val="0.30292362210244655"/>
          <c:w val="0.14789106832383866"/>
          <c:h val="0.37268589683528081"/>
        </c:manualLayout>
      </c:layout>
      <c:overlay val="0"/>
      <c:txPr>
        <a:bodyPr/>
        <a:lstStyle/>
        <a:p>
          <a:pPr>
            <a:defRPr>
              <a:solidFill>
                <a:srgbClr val="707070"/>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50" b="1">
          <a:solidFill>
            <a:schemeClr val="bg1"/>
          </a:solidFill>
          <a:latin typeface="Avenir LT Std 35 Light" panose="020B0402020203020204" pitchFamily="34" charset="0"/>
          <a:ea typeface="Segoe UI" pitchFamily="34" charset="0"/>
          <a:cs typeface="Segoe UI"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33591416437475"/>
          <c:y val="0.12662808080687499"/>
          <c:w val="0.63378356951118497"/>
          <c:h val="0.87337191919312496"/>
        </c:manualLayout>
      </c:layout>
      <c:barChart>
        <c:barDir val="bar"/>
        <c:grouping val="clustered"/>
        <c:varyColors val="0"/>
        <c:ser>
          <c:idx val="6"/>
          <c:order val="0"/>
          <c:tx>
            <c:strRef>
              <c:f>Sheet1!$B$1</c:f>
              <c:strCache>
                <c:ptCount val="1"/>
                <c:pt idx="0">
                  <c:v>%</c:v>
                </c:pt>
              </c:strCache>
            </c:strRef>
          </c:tx>
          <c:spPr>
            <a:solidFill>
              <a:schemeClr val="accent3"/>
            </a:solidFill>
            <a:ln w="26358">
              <a:noFill/>
            </a:ln>
          </c:spPr>
          <c:invertIfNegative val="0"/>
          <c:dPt>
            <c:idx val="0"/>
            <c:invertIfNegative val="0"/>
            <c:bubble3D val="0"/>
            <c:extLst>
              <c:ext xmlns:c16="http://schemas.microsoft.com/office/drawing/2014/chart" uri="{C3380CC4-5D6E-409C-BE32-E72D297353CC}">
                <c16:uniqueId val="{00000000-2B9F-034C-B3C5-B239FFC6469A}"/>
              </c:ext>
            </c:extLst>
          </c:dPt>
          <c:dLbls>
            <c:spPr>
              <a:noFill/>
              <a:ln>
                <a:noFill/>
              </a:ln>
              <a:effectLst/>
            </c:spPr>
            <c:txPr>
              <a:bodyPr wrap="square" lIns="38100" tIns="19050" rIns="38100" bIns="19050" anchor="ctr">
                <a:spAutoFit/>
              </a:bodyPr>
              <a:lstStyle/>
              <a:p>
                <a:pPr>
                  <a:defRPr>
                    <a:solidFill>
                      <a:srgbClr val="7F7F7F"/>
                    </a:solidFill>
                    <a:latin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Terraced house</c:v>
                </c:pt>
                <c:pt idx="1">
                  <c:v>Flats – individual units</c:v>
                </c:pt>
                <c:pt idx="2">
                  <c:v>Semi-detached house</c:v>
                </c:pt>
                <c:pt idx="3">
                  <c:v>HMO</c:v>
                </c:pt>
                <c:pt idx="4">
                  <c:v>Detached house</c:v>
                </c:pt>
                <c:pt idx="5">
                  <c:v>Flats – multi-unit block</c:v>
                </c:pt>
                <c:pt idx="6">
                  <c:v>Bungalow</c:v>
                </c:pt>
                <c:pt idx="7">
                  <c:v>Short term / holiday lets</c:v>
                </c:pt>
              </c:strCache>
            </c:strRef>
          </c:cat>
          <c:val>
            <c:numRef>
              <c:f>Sheet1!$B$2:$B$9</c:f>
              <c:numCache>
                <c:formatCode>General</c:formatCode>
                <c:ptCount val="8"/>
                <c:pt idx="0">
                  <c:v>60</c:v>
                </c:pt>
                <c:pt idx="1">
                  <c:v>50</c:v>
                </c:pt>
                <c:pt idx="2">
                  <c:v>44</c:v>
                </c:pt>
                <c:pt idx="3">
                  <c:v>18</c:v>
                </c:pt>
                <c:pt idx="4">
                  <c:v>16</c:v>
                </c:pt>
                <c:pt idx="5">
                  <c:v>14</c:v>
                </c:pt>
                <c:pt idx="6">
                  <c:v>9</c:v>
                </c:pt>
                <c:pt idx="7">
                  <c:v>4</c:v>
                </c:pt>
              </c:numCache>
            </c:numRef>
          </c:val>
          <c:extLst>
            <c:ext xmlns:c16="http://schemas.microsoft.com/office/drawing/2014/chart" uri="{C3380CC4-5D6E-409C-BE32-E72D297353CC}">
              <c16:uniqueId val="{00000001-2B9F-034C-B3C5-B239FFC6469A}"/>
            </c:ext>
          </c:extLst>
        </c:ser>
        <c:dLbls>
          <c:dLblPos val="outEnd"/>
          <c:showLegendKey val="0"/>
          <c:showVal val="1"/>
          <c:showCatName val="0"/>
          <c:showSerName val="0"/>
          <c:showPercent val="0"/>
          <c:showBubbleSize val="0"/>
        </c:dLbls>
        <c:gapWidth val="30"/>
        <c:axId val="736874488"/>
        <c:axId val="736872528"/>
      </c:barChart>
      <c:catAx>
        <c:axId val="736874488"/>
        <c:scaling>
          <c:orientation val="maxMin"/>
        </c:scaling>
        <c:delete val="0"/>
        <c:axPos val="l"/>
        <c:numFmt formatCode="General" sourceLinked="1"/>
        <c:majorTickMark val="out"/>
        <c:minorTickMark val="none"/>
        <c:tickLblPos val="nextTo"/>
        <c:spPr>
          <a:ln>
            <a:noFill/>
          </a:ln>
        </c:spPr>
        <c:txPr>
          <a:bodyPr/>
          <a:lstStyle/>
          <a:p>
            <a:pPr>
              <a:defRPr lang="en-US" sz="1200" b="0" kern="1200">
                <a:solidFill>
                  <a:schemeClr val="bg1">
                    <a:lumMod val="50000"/>
                  </a:schemeClr>
                </a:solidFill>
                <a:latin typeface="Segoe UI" panose="020B0502040204020203" pitchFamily="34" charset="0"/>
                <a:ea typeface="+mn-ea"/>
                <a:cs typeface="Segoe UI" panose="020B0502040204020203" pitchFamily="34" charset="0"/>
              </a:defRPr>
            </a:pPr>
            <a:endParaRPr lang="en-US"/>
          </a:p>
        </c:txPr>
        <c:crossAx val="736872528"/>
        <c:crosses val="autoZero"/>
        <c:auto val="1"/>
        <c:lblAlgn val="ctr"/>
        <c:lblOffset val="100"/>
        <c:noMultiLvlLbl val="0"/>
      </c:catAx>
      <c:valAx>
        <c:axId val="736872528"/>
        <c:scaling>
          <c:orientation val="minMax"/>
          <c:max val="80"/>
          <c:min val="0"/>
        </c:scaling>
        <c:delete val="1"/>
        <c:axPos val="t"/>
        <c:numFmt formatCode="General" sourceLinked="1"/>
        <c:majorTickMark val="out"/>
        <c:minorTickMark val="none"/>
        <c:tickLblPos val="nextTo"/>
        <c:crossAx val="736874488"/>
        <c:crosses val="autoZero"/>
        <c:crossBetween val="between"/>
        <c:majorUnit val="50"/>
        <c:minorUnit val="10"/>
      </c:valAx>
      <c:spPr>
        <a:noFill/>
        <a:ln w="25400">
          <a:noFill/>
        </a:ln>
      </c:spPr>
    </c:plotArea>
    <c:plotVisOnly val="1"/>
    <c:dispBlanksAs val="gap"/>
    <c:showDLblsOverMax val="0"/>
  </c:chart>
  <c:spPr>
    <a:noFill/>
    <a:ln>
      <a:noFill/>
    </a:ln>
  </c:spPr>
  <c:txPr>
    <a:bodyPr/>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146951796886898"/>
          <c:y val="1.6589902732746641E-2"/>
          <c:w val="0.57327112193823493"/>
          <c:h val="0.95026178010471196"/>
        </c:manualLayout>
      </c:layout>
      <c:barChart>
        <c:barDir val="bar"/>
        <c:grouping val="clustered"/>
        <c:varyColors val="0"/>
        <c:ser>
          <c:idx val="4"/>
          <c:order val="0"/>
          <c:spPr>
            <a:solidFill>
              <a:schemeClr val="accent3"/>
            </a:solidFill>
            <a:ln w="29754">
              <a:noFill/>
            </a:ln>
          </c:spPr>
          <c:invertIfNegative val="0"/>
          <c:dLbls>
            <c:dLbl>
              <c:idx val="5"/>
              <c:layout>
                <c:manualLayout>
                  <c:x val="-8.4197866976320392E-3"/>
                  <c:y val="0"/>
                </c:manualLayout>
              </c:layout>
              <c:spPr>
                <a:noFill/>
                <a:ln>
                  <a:noFill/>
                </a:ln>
                <a:effectLst/>
              </c:spPr>
              <c:txPr>
                <a:bodyPr/>
                <a:lstStyle/>
                <a:p>
                  <a:pPr>
                    <a:defRPr>
                      <a:solidFill>
                        <a:schemeClr val="bg1">
                          <a:lumMod val="50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0F-714F-9379-67AD8AD6E1A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 Families with children</c:v>
                </c:pt>
                <c:pt idx="1">
                  <c:v> Young couples</c:v>
                </c:pt>
                <c:pt idx="2">
                  <c:v> Young singles</c:v>
                </c:pt>
                <c:pt idx="3">
                  <c:v> White collar / clerical or professional workers</c:v>
                </c:pt>
                <c:pt idx="4">
                  <c:v> Blue collar / manual workers</c:v>
                </c:pt>
                <c:pt idx="5">
                  <c:v> Older couples</c:v>
                </c:pt>
                <c:pt idx="6">
                  <c:v> Older singles</c:v>
                </c:pt>
                <c:pt idx="7">
                  <c:v> Retired</c:v>
                </c:pt>
                <c:pt idx="8">
                  <c:v> Universal Credit claimants</c:v>
                </c:pt>
                <c:pt idx="9">
                  <c:v> Local Housing Allowance (LHA) claimants</c:v>
                </c:pt>
                <c:pt idx="10">
                  <c:v> Students</c:v>
                </c:pt>
                <c:pt idx="11">
                  <c:v> Other benefit claimants</c:v>
                </c:pt>
                <c:pt idx="12">
                  <c:v> Migrant workers</c:v>
                </c:pt>
                <c:pt idx="13">
                  <c:v> Executive / company lets</c:v>
                </c:pt>
              </c:strCache>
            </c:strRef>
          </c:cat>
          <c:val>
            <c:numRef>
              <c:f>Sheet1!$B$2:$B$15</c:f>
              <c:numCache>
                <c:formatCode>General</c:formatCode>
                <c:ptCount val="14"/>
                <c:pt idx="0">
                  <c:v>58</c:v>
                </c:pt>
                <c:pt idx="1">
                  <c:v>51</c:v>
                </c:pt>
                <c:pt idx="2">
                  <c:v>48</c:v>
                </c:pt>
                <c:pt idx="3">
                  <c:v>39</c:v>
                </c:pt>
                <c:pt idx="4">
                  <c:v>30</c:v>
                </c:pt>
                <c:pt idx="5">
                  <c:v>28</c:v>
                </c:pt>
                <c:pt idx="6">
                  <c:v>22</c:v>
                </c:pt>
                <c:pt idx="7">
                  <c:v>22</c:v>
                </c:pt>
                <c:pt idx="8">
                  <c:v>21</c:v>
                </c:pt>
                <c:pt idx="9">
                  <c:v>17</c:v>
                </c:pt>
                <c:pt idx="10">
                  <c:v>15</c:v>
                </c:pt>
                <c:pt idx="11">
                  <c:v>10</c:v>
                </c:pt>
                <c:pt idx="12">
                  <c:v>7</c:v>
                </c:pt>
                <c:pt idx="13">
                  <c:v>5</c:v>
                </c:pt>
              </c:numCache>
            </c:numRef>
          </c:val>
          <c:extLst>
            <c:ext xmlns:c16="http://schemas.microsoft.com/office/drawing/2014/chart" uri="{C3380CC4-5D6E-409C-BE32-E72D297353CC}">
              <c16:uniqueId val="{00000000-46F1-6747-9410-C857AE8D0735}"/>
            </c:ext>
          </c:extLst>
        </c:ser>
        <c:dLbls>
          <c:showLegendKey val="0"/>
          <c:showVal val="0"/>
          <c:showCatName val="0"/>
          <c:showSerName val="0"/>
          <c:showPercent val="0"/>
          <c:showBubbleSize val="0"/>
        </c:dLbls>
        <c:gapWidth val="40"/>
        <c:axId val="738898456"/>
        <c:axId val="738897672"/>
      </c:barChart>
      <c:catAx>
        <c:axId val="738898456"/>
        <c:scaling>
          <c:orientation val="maxMin"/>
        </c:scaling>
        <c:delete val="0"/>
        <c:axPos val="l"/>
        <c:numFmt formatCode="General" sourceLinked="1"/>
        <c:majorTickMark val="out"/>
        <c:minorTickMark val="none"/>
        <c:tickLblPos val="nextTo"/>
        <c:spPr>
          <a:ln>
            <a:noFill/>
          </a:ln>
        </c:spPr>
        <c:txPr>
          <a:bodyPr/>
          <a:lstStyle/>
          <a:p>
            <a:pPr>
              <a:defRPr b="0"/>
            </a:pPr>
            <a:endParaRPr lang="en-US"/>
          </a:p>
        </c:txPr>
        <c:crossAx val="738897672"/>
        <c:crosses val="autoZero"/>
        <c:auto val="1"/>
        <c:lblAlgn val="ctr"/>
        <c:lblOffset val="100"/>
        <c:noMultiLvlLbl val="0"/>
      </c:catAx>
      <c:valAx>
        <c:axId val="738897672"/>
        <c:scaling>
          <c:orientation val="minMax"/>
          <c:max val="60"/>
          <c:min val="0"/>
        </c:scaling>
        <c:delete val="1"/>
        <c:axPos val="t"/>
        <c:numFmt formatCode="General" sourceLinked="1"/>
        <c:majorTickMark val="out"/>
        <c:minorTickMark val="none"/>
        <c:tickLblPos val="nextTo"/>
        <c:crossAx val="738898456"/>
        <c:crosses val="autoZero"/>
        <c:crossBetween val="between"/>
        <c:majorUnit val="45"/>
        <c:minorUnit val="45"/>
      </c:valAx>
      <c:spPr>
        <a:noFill/>
        <a:ln w="25409">
          <a:noFill/>
        </a:ln>
      </c:spPr>
    </c:plotArea>
    <c:plotVisOnly val="1"/>
    <c:dispBlanksAs val="gap"/>
    <c:showDLblsOverMax val="0"/>
  </c:chart>
  <c:spPr>
    <a:noFill/>
    <a:ln>
      <a:noFill/>
    </a:ln>
  </c:spPr>
  <c:txPr>
    <a:bodyPr/>
    <a:lstStyle/>
    <a:p>
      <a:pPr>
        <a:defRPr sz="1050" b="1" i="0" u="none" strike="noStrike" baseline="0">
          <a:solidFill>
            <a:schemeClr val="bg1">
              <a:lumMod val="50000"/>
            </a:schemeClr>
          </a:solidFill>
          <a:latin typeface="Segoe UI" panose="020B0502040204020203" pitchFamily="34" charset="0"/>
          <a:ea typeface="Arial"/>
          <a:cs typeface="Segoe UI" panose="020B0502040204020203"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06689590304498E-3"/>
          <c:y val="4.4999169599361302E-2"/>
          <c:w val="0.98865478119935202"/>
          <c:h val="0.87336105425386401"/>
        </c:manualLayout>
      </c:layout>
      <c:lineChart>
        <c:grouping val="standard"/>
        <c:varyColors val="0"/>
        <c:ser>
          <c:idx val="2"/>
          <c:order val="0"/>
          <c:tx>
            <c:strRef>
              <c:f>Sheet1!$A$2</c:f>
              <c:strCache>
                <c:ptCount val="1"/>
                <c:pt idx="0">
                  <c:v>Young couples</c:v>
                </c:pt>
              </c:strCache>
            </c:strRef>
          </c:tx>
          <c:spPr>
            <a:ln w="28575">
              <a:solidFill>
                <a:schemeClr val="accent6"/>
              </a:solidFill>
              <a:prstDash val="solid"/>
            </a:ln>
          </c:spPr>
          <c:marker>
            <c:symbol val="none"/>
          </c:marker>
          <c:dLbls>
            <c:dLbl>
              <c:idx val="0"/>
              <c:layout>
                <c:manualLayout>
                  <c:x val="-1.9929092578762402E-2"/>
                  <c:y val="2.1286958853757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26-46A5-AE23-A910B5F6C562}"/>
                </c:ext>
              </c:extLst>
            </c:dLbl>
            <c:dLbl>
              <c:idx val="1"/>
              <c:layout>
                <c:manualLayout>
                  <c:x val="-1.9929092578762402E-2"/>
                  <c:y val="2.4069567854249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26-46A5-AE23-A910B5F6C562}"/>
                </c:ext>
              </c:extLst>
            </c:dLbl>
            <c:dLbl>
              <c:idx val="2"/>
              <c:layout>
                <c:manualLayout>
                  <c:x val="-2.2937257496311401E-2"/>
                  <c:y val="1.850434985326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26-46A5-AE23-A910B5F6C562}"/>
                </c:ext>
              </c:extLst>
            </c:dLbl>
            <c:dLbl>
              <c:idx val="3"/>
              <c:layout>
                <c:manualLayout>
                  <c:x val="-2.1433175037536799E-2"/>
                  <c:y val="2.4069567854249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26-46A5-AE23-A910B5F6C562}"/>
                </c:ext>
              </c:extLst>
            </c:dLbl>
            <c:dLbl>
              <c:idx val="5"/>
              <c:layout>
                <c:manualLayout>
                  <c:x val="-2.1433175037536899E-2"/>
                  <c:y val="1.850434985326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26-46A5-AE23-A910B5F6C562}"/>
                </c:ext>
              </c:extLst>
            </c:dLbl>
            <c:dLbl>
              <c:idx val="6"/>
              <c:layout>
                <c:manualLayout>
                  <c:x val="-8.2218172994261707E-3"/>
                  <c:y val="2.1465234304786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26-46A5-AE23-A910B5F6C562}"/>
                </c:ext>
              </c:extLst>
            </c:dLbl>
            <c:dLbl>
              <c:idx val="7"/>
              <c:layout>
                <c:manualLayout>
                  <c:x val="-1.7031267111543302E-2"/>
                  <c:y val="1.3104957271026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26-46A5-AE23-A910B5F6C562}"/>
                </c:ext>
              </c:extLst>
            </c:dLbl>
            <c:dLbl>
              <c:idx val="8"/>
              <c:layout>
                <c:manualLayout>
                  <c:x val="-4.3401321099605702E-3"/>
                  <c:y val="-2.353255768023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26-46A5-AE23-A910B5F6C562}"/>
                </c:ext>
              </c:extLst>
            </c:dLbl>
            <c:dLbl>
              <c:idx val="9"/>
              <c:layout>
                <c:manualLayout>
                  <c:x val="-1.2580301680144401E-3"/>
                  <c:y val="1.3104957271026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26-46A5-AE23-A910B5F6C562}"/>
                </c:ext>
              </c:extLst>
            </c:dLbl>
            <c:dLbl>
              <c:idx val="10"/>
              <c:layout>
                <c:manualLayout>
                  <c:x val="-1.2781415386577967E-2"/>
                  <c:y val="-1.9229374770495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26-46A5-AE23-A910B5F6C562}"/>
                </c:ext>
              </c:extLst>
            </c:dLbl>
            <c:dLbl>
              <c:idx val="11"/>
              <c:layout>
                <c:manualLayout>
                  <c:x val="-1.088972996009341E-2"/>
                  <c:y val="-2.07142425524201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26-46A5-AE23-A910B5F6C562}"/>
                </c:ext>
              </c:extLst>
            </c:dLbl>
            <c:dLbl>
              <c:idx val="12"/>
              <c:layout>
                <c:manualLayout>
                  <c:x val="-8.3174243313749695E-3"/>
                  <c:y val="1.077336766804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326-46A5-AE23-A910B5F6C562}"/>
                </c:ext>
              </c:extLst>
            </c:dLbl>
            <c:dLbl>
              <c:idx val="13"/>
              <c:layout>
                <c:manualLayout>
                  <c:x val="-1.07341430616699E-2"/>
                  <c:y val="1.7709645481716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326-46A5-AE23-A910B5F6C562}"/>
                </c:ext>
              </c:extLst>
            </c:dLbl>
            <c:dLbl>
              <c:idx val="16"/>
              <c:layout>
                <c:manualLayout>
                  <c:x val="-2.3625532293220421E-2"/>
                  <c:y val="-2.46459232953885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326-46A5-AE23-A910B5F6C562}"/>
                </c:ext>
              </c:extLst>
            </c:dLbl>
            <c:dLbl>
              <c:idx val="17"/>
              <c:layout>
                <c:manualLayout>
                  <c:x val="-1.3328578752338031E-2"/>
                  <c:y val="-2.46459232953885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326-46A5-AE23-A910B5F6C562}"/>
                </c:ext>
              </c:extLst>
            </c:dLbl>
            <c:dLbl>
              <c:idx val="18"/>
              <c:layout>
                <c:manualLayout>
                  <c:x val="-1.454263974916704E-2"/>
                  <c:y val="-1.96281904089022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326-46A5-AE23-A910B5F6C562}"/>
                </c:ext>
              </c:extLst>
            </c:dLbl>
            <c:dLbl>
              <c:idx val="19"/>
              <c:layout>
                <c:manualLayout>
                  <c:x val="-1.2088038991429675E-2"/>
                  <c:y val="-3.3500746036246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326-46A5-AE23-A910B5F6C562}"/>
                </c:ext>
              </c:extLst>
            </c:dLbl>
            <c:dLbl>
              <c:idx val="20"/>
              <c:layout>
                <c:manualLayout>
                  <c:x val="-1.0860738612561082E-2"/>
                  <c:y val="-2.4645923295388575E-2"/>
                </c:manualLayout>
              </c:layout>
              <c:spPr>
                <a:noFill/>
                <a:ln w="26502">
                  <a:noFill/>
                </a:ln>
              </c:spPr>
              <c:txPr>
                <a:bodyPr wrap="none"/>
                <a:lstStyle/>
                <a:p>
                  <a:pPr>
                    <a:defRPr sz="1000" b="1" i="0" u="none" strike="noStrike" baseline="0">
                      <a:solidFill>
                        <a:schemeClr val="accent6"/>
                      </a:solidFill>
                      <a:latin typeface="Segoe UI" pitchFamily="34" charset="0"/>
                      <a:ea typeface="Segoe UI" pitchFamily="34" charset="0"/>
                      <a:cs typeface="Segoe UI"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2.1477756630200382E-2"/>
                      <c:h val="4.8111203558662621E-2"/>
                    </c:manualLayout>
                  </c15:layout>
                </c:ext>
                <c:ext xmlns:c16="http://schemas.microsoft.com/office/drawing/2014/chart" uri="{C3380CC4-5D6E-409C-BE32-E72D297353CC}">
                  <c16:uniqueId val="{00000011-F326-46A5-AE23-A910B5F6C562}"/>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326-46A5-AE23-A910B5F6C562}"/>
                </c:ext>
              </c:extLst>
            </c:dLbl>
            <c:dLbl>
              <c:idx val="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326-46A5-AE23-A910B5F6C562}"/>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326-46A5-AE23-A910B5F6C562}"/>
                </c:ext>
              </c:extLst>
            </c:dLbl>
            <c:dLbl>
              <c:idx val="24"/>
              <c:layout>
                <c:manualLayout>
                  <c:x val="-1.5163850977772324E-2"/>
                  <c:y val="1.95309519998004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326-46A5-AE23-A910B5F6C562}"/>
                </c:ext>
              </c:extLst>
            </c:dLbl>
            <c:dLbl>
              <c:idx val="2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326-46A5-AE23-A910B5F6C562}"/>
                </c:ext>
              </c:extLst>
            </c:dLbl>
            <c:dLbl>
              <c:idx val="26"/>
              <c:layout>
                <c:manualLayout>
                  <c:x val="-6.7449043076448327E-3"/>
                  <c:y val="2.6605155086342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326-46A5-AE23-A910B5F6C562}"/>
                </c:ext>
              </c:extLst>
            </c:dLbl>
            <c:dLbl>
              <c:idx val="27"/>
              <c:layout>
                <c:manualLayout>
                  <c:x val="-1.6401716363712921E-2"/>
                  <c:y val="2.6605155086342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BD-40FD-81A5-ACBAACD0BF59}"/>
                </c:ext>
              </c:extLst>
            </c:dLbl>
            <c:dLbl>
              <c:idx val="29"/>
              <c:layout>
                <c:manualLayout>
                  <c:x val="-1.2765901038802987E-2"/>
                  <c:y val="-1.880803189663962E-2"/>
                </c:manualLayout>
              </c:layout>
              <c:spPr>
                <a:noFill/>
                <a:ln>
                  <a:noFill/>
                </a:ln>
                <a:effectLst/>
              </c:spPr>
              <c:txPr>
                <a:bodyPr wrap="square" lIns="38100" tIns="19050" rIns="38100" bIns="19050" anchor="ctr">
                  <a:spAutoFit/>
                </a:bodyPr>
                <a:lstStyle/>
                <a:p>
                  <a:pPr>
                    <a:defRPr sz="1000">
                      <a:solidFill>
                        <a:schemeClr val="accent6"/>
                      </a:solidFill>
                      <a:latin typeface="Segoe UI" panose="020B0502040204020203" pitchFamily="34" charset="0"/>
                      <a:cs typeface="Segoe UI" panose="020B0502040204020203"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56-47DE-AC14-6A6AB96B1A1A}"/>
                </c:ext>
              </c:extLst>
            </c:dLbl>
            <c:spPr>
              <a:noFill/>
              <a:ln w="26502">
                <a:noFill/>
              </a:ln>
            </c:spPr>
            <c:txPr>
              <a:bodyPr wrap="none"/>
              <a:lstStyle/>
              <a:p>
                <a:pPr>
                  <a:defRPr sz="1000" b="1" i="0" u="none" strike="noStrike" baseline="0">
                    <a:solidFill>
                      <a:schemeClr val="accent6"/>
                    </a:solidFill>
                    <a:latin typeface="Segoe UI" pitchFamily="34" charset="0"/>
                    <a:ea typeface="Segoe UI" pitchFamily="34" charset="0"/>
                    <a:cs typeface="Segoe UI"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Sheet1!$B$1:$AX$1</c:f>
              <c:strCache>
                <c:ptCount val="30"/>
                <c:pt idx="0">
                  <c:v>Q1 16</c:v>
                </c:pt>
                <c:pt idx="1">
                  <c:v>Q2 16</c:v>
                </c:pt>
                <c:pt idx="2">
                  <c:v>Q3 16</c:v>
                </c:pt>
                <c:pt idx="3">
                  <c:v>Q4 16</c:v>
                </c:pt>
                <c:pt idx="4">
                  <c:v>Q1 17</c:v>
                </c:pt>
                <c:pt idx="5">
                  <c:v>Q2 17</c:v>
                </c:pt>
                <c:pt idx="6">
                  <c:v>Q3 17</c:v>
                </c:pt>
                <c:pt idx="7">
                  <c:v>Q4 17</c:v>
                </c:pt>
                <c:pt idx="8">
                  <c:v>Q1 18</c:v>
                </c:pt>
                <c:pt idx="9">
                  <c:v>Q2 18</c:v>
                </c:pt>
                <c:pt idx="10">
                  <c:v>Q3 18</c:v>
                </c:pt>
                <c:pt idx="11">
                  <c:v>Q4 18</c:v>
                </c:pt>
                <c:pt idx="12">
                  <c:v>Q1 19</c:v>
                </c:pt>
                <c:pt idx="13">
                  <c:v>Q2 19</c:v>
                </c:pt>
                <c:pt idx="14">
                  <c:v>Q3 19</c:v>
                </c:pt>
                <c:pt idx="15">
                  <c:v>Q4 19</c:v>
                </c:pt>
                <c:pt idx="16">
                  <c:v>Q1 20</c:v>
                </c:pt>
                <c:pt idx="17">
                  <c:v>Q2 20</c:v>
                </c:pt>
                <c:pt idx="18">
                  <c:v>Q3 20</c:v>
                </c:pt>
                <c:pt idx="19">
                  <c:v>Q4 20</c:v>
                </c:pt>
                <c:pt idx="20">
                  <c:v>Q1 21</c:v>
                </c:pt>
                <c:pt idx="21">
                  <c:v>Q2 21</c:v>
                </c:pt>
                <c:pt idx="22">
                  <c:v>Q3 21</c:v>
                </c:pt>
                <c:pt idx="23">
                  <c:v>Q4 21</c:v>
                </c:pt>
                <c:pt idx="24">
                  <c:v>Q1 22</c:v>
                </c:pt>
                <c:pt idx="25">
                  <c:v>Q2 22</c:v>
                </c:pt>
                <c:pt idx="26">
                  <c:v>Q3 22</c:v>
                </c:pt>
                <c:pt idx="27">
                  <c:v>Q4 22</c:v>
                </c:pt>
                <c:pt idx="28">
                  <c:v>Q1 23</c:v>
                </c:pt>
                <c:pt idx="29">
                  <c:v>Q2 23</c:v>
                </c:pt>
              </c:strCache>
            </c:strRef>
          </c:cat>
          <c:val>
            <c:numRef>
              <c:f>Sheet1!$B$2:$AX$2</c:f>
              <c:numCache>
                <c:formatCode>General</c:formatCode>
                <c:ptCount val="30"/>
                <c:pt idx="0">
                  <c:v>47</c:v>
                </c:pt>
                <c:pt idx="1">
                  <c:v>46</c:v>
                </c:pt>
                <c:pt idx="2">
                  <c:v>47</c:v>
                </c:pt>
                <c:pt idx="3">
                  <c:v>48</c:v>
                </c:pt>
                <c:pt idx="4">
                  <c:v>51</c:v>
                </c:pt>
                <c:pt idx="5">
                  <c:v>45</c:v>
                </c:pt>
                <c:pt idx="6">
                  <c:v>47</c:v>
                </c:pt>
                <c:pt idx="7">
                  <c:v>48</c:v>
                </c:pt>
                <c:pt idx="8" formatCode="0">
                  <c:v>49</c:v>
                </c:pt>
                <c:pt idx="9">
                  <c:v>50</c:v>
                </c:pt>
                <c:pt idx="10">
                  <c:v>50</c:v>
                </c:pt>
                <c:pt idx="11">
                  <c:v>47</c:v>
                </c:pt>
                <c:pt idx="12">
                  <c:v>49</c:v>
                </c:pt>
                <c:pt idx="13">
                  <c:v>50</c:v>
                </c:pt>
                <c:pt idx="14">
                  <c:v>48</c:v>
                </c:pt>
                <c:pt idx="15">
                  <c:v>45</c:v>
                </c:pt>
                <c:pt idx="16">
                  <c:v>46</c:v>
                </c:pt>
                <c:pt idx="17">
                  <c:v>43</c:v>
                </c:pt>
                <c:pt idx="18">
                  <c:v>48</c:v>
                </c:pt>
                <c:pt idx="19">
                  <c:v>43</c:v>
                </c:pt>
                <c:pt idx="20">
                  <c:v>46</c:v>
                </c:pt>
                <c:pt idx="21">
                  <c:v>41</c:v>
                </c:pt>
                <c:pt idx="22">
                  <c:v>45</c:v>
                </c:pt>
                <c:pt idx="23">
                  <c:v>43</c:v>
                </c:pt>
                <c:pt idx="24">
                  <c:v>49</c:v>
                </c:pt>
                <c:pt idx="25">
                  <c:v>48</c:v>
                </c:pt>
                <c:pt idx="26">
                  <c:v>51</c:v>
                </c:pt>
                <c:pt idx="27">
                  <c:v>49</c:v>
                </c:pt>
                <c:pt idx="28">
                  <c:v>50</c:v>
                </c:pt>
                <c:pt idx="29">
                  <c:v>51</c:v>
                </c:pt>
              </c:numCache>
            </c:numRef>
          </c:val>
          <c:smooth val="1"/>
          <c:extLst>
            <c:ext xmlns:c16="http://schemas.microsoft.com/office/drawing/2014/chart" uri="{C3380CC4-5D6E-409C-BE32-E72D297353CC}">
              <c16:uniqueId val="{00000018-F326-46A5-AE23-A910B5F6C562}"/>
            </c:ext>
          </c:extLst>
        </c:ser>
        <c:ser>
          <c:idx val="0"/>
          <c:order val="1"/>
          <c:tx>
            <c:strRef>
              <c:f>Sheet1!$A$3</c:f>
              <c:strCache>
                <c:ptCount val="1"/>
                <c:pt idx="0">
                  <c:v>Families with children</c:v>
                </c:pt>
              </c:strCache>
            </c:strRef>
          </c:tx>
          <c:spPr>
            <a:ln>
              <a:solidFill>
                <a:schemeClr val="accent3"/>
              </a:solidFill>
            </a:ln>
          </c:spPr>
          <c:marker>
            <c:symbol val="none"/>
          </c:marker>
          <c:dLbls>
            <c:dLbl>
              <c:idx val="6"/>
              <c:layout>
                <c:manualLayout>
                  <c:x val="-1.6769755066600299E-2"/>
                  <c:y val="-2.1767524879495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326-46A5-AE23-A910B5F6C562}"/>
                </c:ext>
              </c:extLst>
            </c:dLbl>
            <c:dLbl>
              <c:idx val="7"/>
              <c:layout>
                <c:manualLayout>
                  <c:x val="-1.55079086891765E-2"/>
                  <c:y val="-2.4378038794490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326-46A5-AE23-A910B5F6C562}"/>
                </c:ext>
              </c:extLst>
            </c:dLbl>
            <c:dLbl>
              <c:idx val="8"/>
              <c:layout>
                <c:manualLayout>
                  <c:x val="-2.8167736875937301E-3"/>
                  <c:y val="3.80466501416902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326-46A5-AE23-A910B5F6C562}"/>
                </c:ext>
              </c:extLst>
            </c:dLbl>
            <c:dLbl>
              <c:idx val="9"/>
              <c:layout>
                <c:manualLayout>
                  <c:x val="-1.8014972814049599E-2"/>
                  <c:y val="-4.6924201841417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326-46A5-AE23-A910B5F6C562}"/>
                </c:ext>
              </c:extLst>
            </c:dLbl>
            <c:dLbl>
              <c:idx val="11"/>
              <c:layout>
                <c:manualLayout>
                  <c:x val="-4.4572028044670897E-3"/>
                  <c:y val="-2.1559768413624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326-46A5-AE23-A910B5F6C562}"/>
                </c:ext>
              </c:extLst>
            </c:dLbl>
            <c:dLbl>
              <c:idx val="12"/>
              <c:layout>
                <c:manualLayout>
                  <c:x val="-1.0772025089112064E-2"/>
                  <c:y val="-3.1434620730046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326-46A5-AE23-A910B5F6C562}"/>
                </c:ext>
              </c:extLst>
            </c:dLbl>
            <c:dLbl>
              <c:idx val="13"/>
              <c:layout>
                <c:manualLayout>
                  <c:x val="-9.5068426828013204E-3"/>
                  <c:y val="-2.0661253062002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326-46A5-AE23-A910B5F6C562}"/>
                </c:ext>
              </c:extLst>
            </c:dLbl>
            <c:dLbl>
              <c:idx val="22"/>
              <c:layout>
                <c:manualLayout>
                  <c:x val="-1.6092250017227774E-2"/>
                  <c:y val="-2.46059237792761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326-46A5-AE23-A910B5F6C562}"/>
                </c:ext>
              </c:extLst>
            </c:dLbl>
            <c:dLbl>
              <c:idx val="2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326-46A5-AE23-A910B5F6C562}"/>
                </c:ext>
              </c:extLst>
            </c:dLbl>
            <c:dLbl>
              <c:idx val="26"/>
              <c:layout>
                <c:manualLayout>
                  <c:x val="-6.7449043076448327E-3"/>
                  <c:y val="-3.89081169759804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326-46A5-AE23-A910B5F6C562}"/>
                </c:ext>
              </c:extLst>
            </c:dLbl>
            <c:spPr>
              <a:noFill/>
              <a:ln>
                <a:noFill/>
              </a:ln>
              <a:effectLst/>
            </c:spPr>
            <c:txPr>
              <a:bodyPr wrap="none"/>
              <a:lstStyle/>
              <a:p>
                <a:pPr>
                  <a:defRPr sz="1000">
                    <a:solidFill>
                      <a:schemeClr val="accent3"/>
                    </a:solidFill>
                    <a:latin typeface="Segoe UI" pitchFamily="34" charset="0"/>
                    <a:ea typeface="Segoe UI" pitchFamily="34" charset="0"/>
                    <a:cs typeface="Segoe UI"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Sheet1!$B$1:$AX$1</c:f>
              <c:strCache>
                <c:ptCount val="30"/>
                <c:pt idx="0">
                  <c:v>Q1 16</c:v>
                </c:pt>
                <c:pt idx="1">
                  <c:v>Q2 16</c:v>
                </c:pt>
                <c:pt idx="2">
                  <c:v>Q3 16</c:v>
                </c:pt>
                <c:pt idx="3">
                  <c:v>Q4 16</c:v>
                </c:pt>
                <c:pt idx="4">
                  <c:v>Q1 17</c:v>
                </c:pt>
                <c:pt idx="5">
                  <c:v>Q2 17</c:v>
                </c:pt>
                <c:pt idx="6">
                  <c:v>Q3 17</c:v>
                </c:pt>
                <c:pt idx="7">
                  <c:v>Q4 17</c:v>
                </c:pt>
                <c:pt idx="8">
                  <c:v>Q1 18</c:v>
                </c:pt>
                <c:pt idx="9">
                  <c:v>Q2 18</c:v>
                </c:pt>
                <c:pt idx="10">
                  <c:v>Q3 18</c:v>
                </c:pt>
                <c:pt idx="11">
                  <c:v>Q4 18</c:v>
                </c:pt>
                <c:pt idx="12">
                  <c:v>Q1 19</c:v>
                </c:pt>
                <c:pt idx="13">
                  <c:v>Q2 19</c:v>
                </c:pt>
                <c:pt idx="14">
                  <c:v>Q3 19</c:v>
                </c:pt>
                <c:pt idx="15">
                  <c:v>Q4 19</c:v>
                </c:pt>
                <c:pt idx="16">
                  <c:v>Q1 20</c:v>
                </c:pt>
                <c:pt idx="17">
                  <c:v>Q2 20</c:v>
                </c:pt>
                <c:pt idx="18">
                  <c:v>Q3 20</c:v>
                </c:pt>
                <c:pt idx="19">
                  <c:v>Q4 20</c:v>
                </c:pt>
                <c:pt idx="20">
                  <c:v>Q1 21</c:v>
                </c:pt>
                <c:pt idx="21">
                  <c:v>Q2 21</c:v>
                </c:pt>
                <c:pt idx="22">
                  <c:v>Q3 21</c:v>
                </c:pt>
                <c:pt idx="23">
                  <c:v>Q4 21</c:v>
                </c:pt>
                <c:pt idx="24">
                  <c:v>Q1 22</c:v>
                </c:pt>
                <c:pt idx="25">
                  <c:v>Q2 22</c:v>
                </c:pt>
                <c:pt idx="26">
                  <c:v>Q3 22</c:v>
                </c:pt>
                <c:pt idx="27">
                  <c:v>Q4 22</c:v>
                </c:pt>
                <c:pt idx="28">
                  <c:v>Q1 23</c:v>
                </c:pt>
                <c:pt idx="29">
                  <c:v>Q2 23</c:v>
                </c:pt>
              </c:strCache>
            </c:strRef>
          </c:cat>
          <c:val>
            <c:numRef>
              <c:f>Sheet1!$B$3:$AX$3</c:f>
              <c:numCache>
                <c:formatCode>General</c:formatCode>
                <c:ptCount val="30"/>
                <c:pt idx="0">
                  <c:v>48</c:v>
                </c:pt>
                <c:pt idx="1">
                  <c:v>47</c:v>
                </c:pt>
                <c:pt idx="2">
                  <c:v>48</c:v>
                </c:pt>
                <c:pt idx="3">
                  <c:v>48</c:v>
                </c:pt>
                <c:pt idx="4">
                  <c:v>53</c:v>
                </c:pt>
                <c:pt idx="5">
                  <c:v>50</c:v>
                </c:pt>
                <c:pt idx="6">
                  <c:v>51</c:v>
                </c:pt>
                <c:pt idx="7">
                  <c:v>49</c:v>
                </c:pt>
                <c:pt idx="8" formatCode="0">
                  <c:v>47</c:v>
                </c:pt>
                <c:pt idx="9">
                  <c:v>51</c:v>
                </c:pt>
                <c:pt idx="10">
                  <c:v>56</c:v>
                </c:pt>
                <c:pt idx="11">
                  <c:v>52</c:v>
                </c:pt>
                <c:pt idx="12">
                  <c:v>49</c:v>
                </c:pt>
                <c:pt idx="13">
                  <c:v>54</c:v>
                </c:pt>
                <c:pt idx="14">
                  <c:v>52</c:v>
                </c:pt>
                <c:pt idx="15">
                  <c:v>54</c:v>
                </c:pt>
                <c:pt idx="16">
                  <c:v>53</c:v>
                </c:pt>
                <c:pt idx="17">
                  <c:v>52</c:v>
                </c:pt>
                <c:pt idx="18">
                  <c:v>53</c:v>
                </c:pt>
                <c:pt idx="19">
                  <c:v>51</c:v>
                </c:pt>
                <c:pt idx="20">
                  <c:v>52</c:v>
                </c:pt>
                <c:pt idx="21">
                  <c:v>51</c:v>
                </c:pt>
                <c:pt idx="22">
                  <c:v>57</c:v>
                </c:pt>
                <c:pt idx="23">
                  <c:v>51</c:v>
                </c:pt>
                <c:pt idx="24">
                  <c:v>53</c:v>
                </c:pt>
                <c:pt idx="25">
                  <c:v>56</c:v>
                </c:pt>
                <c:pt idx="26">
                  <c:v>52</c:v>
                </c:pt>
                <c:pt idx="27">
                  <c:v>51</c:v>
                </c:pt>
                <c:pt idx="28">
                  <c:v>58</c:v>
                </c:pt>
                <c:pt idx="29">
                  <c:v>58</c:v>
                </c:pt>
              </c:numCache>
            </c:numRef>
          </c:val>
          <c:smooth val="1"/>
          <c:extLst>
            <c:ext xmlns:c16="http://schemas.microsoft.com/office/drawing/2014/chart" uri="{C3380CC4-5D6E-409C-BE32-E72D297353CC}">
              <c16:uniqueId val="{00000023-F326-46A5-AE23-A910B5F6C562}"/>
            </c:ext>
          </c:extLst>
        </c:ser>
        <c:ser>
          <c:idx val="1"/>
          <c:order val="2"/>
          <c:tx>
            <c:strRef>
              <c:f>Sheet1!$A$4</c:f>
              <c:strCache>
                <c:ptCount val="1"/>
                <c:pt idx="0">
                  <c:v>Young singles</c:v>
                </c:pt>
              </c:strCache>
            </c:strRef>
          </c:tx>
          <c:spPr>
            <a:ln>
              <a:solidFill>
                <a:schemeClr val="accent5"/>
              </a:solidFill>
            </a:ln>
          </c:spPr>
          <c:marker>
            <c:symbol val="none"/>
          </c:marker>
          <c:dLbls>
            <c:dLbl>
              <c:idx val="0"/>
              <c:layout>
                <c:manualLayout>
                  <c:x val="-1.9929092578762402E-2"/>
                  <c:y val="2.6852176854740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326-46A5-AE23-A910B5F6C562}"/>
                </c:ext>
              </c:extLst>
            </c:dLbl>
            <c:dLbl>
              <c:idx val="1"/>
              <c:layout>
                <c:manualLayout>
                  <c:x val="-2.1433175037536899E-2"/>
                  <c:y val="2.9634785855231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326-46A5-AE23-A910B5F6C562}"/>
                </c:ext>
              </c:extLst>
            </c:dLbl>
            <c:dLbl>
              <c:idx val="2"/>
              <c:layout>
                <c:manualLayout>
                  <c:x val="-2.2937257496311401E-2"/>
                  <c:y val="2.1286958853757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326-46A5-AE23-A910B5F6C562}"/>
                </c:ext>
              </c:extLst>
            </c:dLbl>
            <c:dLbl>
              <c:idx val="3"/>
              <c:layout>
                <c:manualLayout>
                  <c:x val="-2.1433175037537E-2"/>
                  <c:y val="2.6852176854740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326-46A5-AE23-A910B5F6C562}"/>
                </c:ext>
              </c:extLst>
            </c:dLbl>
            <c:dLbl>
              <c:idx val="4"/>
              <c:layout>
                <c:manualLayout>
                  <c:x val="-1.3912762743664301E-2"/>
                  <c:y val="-1.7669567153119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326-46A5-AE23-A910B5F6C562}"/>
                </c:ext>
              </c:extLst>
            </c:dLbl>
            <c:dLbl>
              <c:idx val="5"/>
              <c:layout>
                <c:manualLayout>
                  <c:x val="-2.1433175037536899E-2"/>
                  <c:y val="2.6852176854740398E-2"/>
                </c:manualLayout>
              </c:layout>
              <c:tx>
                <c:rich>
                  <a:bodyPr/>
                  <a:lstStyle/>
                  <a:p>
                    <a:r>
                      <a:rPr lang="en-US" dirty="0">
                        <a:solidFill>
                          <a:schemeClr val="accent5"/>
                        </a:solidFill>
                      </a:rPr>
                      <a:t>40</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F326-46A5-AE23-A910B5F6C562}"/>
                </c:ext>
              </c:extLst>
            </c:dLbl>
            <c:dLbl>
              <c:idx val="6"/>
              <c:layout>
                <c:manualLayout>
                  <c:x val="-1.43152509888935E-2"/>
                  <c:y val="1.85042751164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326-46A5-AE23-A910B5F6C562}"/>
                </c:ext>
              </c:extLst>
            </c:dLbl>
            <c:dLbl>
              <c:idx val="7"/>
              <c:layout>
                <c:manualLayout>
                  <c:x val="-1.55079086891765E-2"/>
                  <c:y val="1.874149803275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F326-46A5-AE23-A910B5F6C562}"/>
                </c:ext>
              </c:extLst>
            </c:dLbl>
            <c:dLbl>
              <c:idx val="8"/>
              <c:layout>
                <c:manualLayout>
                  <c:x val="-1.0433565799427899E-2"/>
                  <c:y val="3.00145795562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326-46A5-AE23-A910B5F6C562}"/>
                </c:ext>
              </c:extLst>
            </c:dLbl>
            <c:dLbl>
              <c:idx val="9"/>
              <c:layout>
                <c:manualLayout>
                  <c:x val="-1.2580301680144401E-3"/>
                  <c:y val="1.3104957271026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F326-46A5-AE23-A910B5F6C562}"/>
                </c:ext>
              </c:extLst>
            </c:dLbl>
            <c:dLbl>
              <c:idx val="10"/>
              <c:layout>
                <c:manualLayout>
                  <c:x val="-5.4176131133664056E-3"/>
                  <c:y val="1.90081204069964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326-46A5-AE23-A910B5F6C562}"/>
                </c:ext>
              </c:extLst>
            </c:dLbl>
            <c:dLbl>
              <c:idx val="11"/>
              <c:layout>
                <c:manualLayout>
                  <c:x val="-7.5039196492006502E-3"/>
                  <c:y val="2.4378038794490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F326-46A5-AE23-A910B5F6C562}"/>
                </c:ext>
              </c:extLst>
            </c:dLbl>
            <c:dLbl>
              <c:idx val="12"/>
              <c:layout>
                <c:manualLayout>
                  <c:x val="-8.3174243313749695E-3"/>
                  <c:y val="2.5531405569474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F326-46A5-AE23-A910B5F6C562}"/>
                </c:ext>
              </c:extLst>
            </c:dLbl>
            <c:dLbl>
              <c:idx val="13"/>
              <c:layout>
                <c:manualLayout>
                  <c:x val="-1.19614434405387E-2"/>
                  <c:y val="2.361286064228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F326-46A5-AE23-A910B5F6C562}"/>
                </c:ext>
              </c:extLst>
            </c:dLbl>
            <c:dLbl>
              <c:idx val="17"/>
              <c:layout>
                <c:manualLayout>
                  <c:x val="-9.646677615732251E-3"/>
                  <c:y val="1.96281904089022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F326-46A5-AE23-A910B5F6C562}"/>
                </c:ext>
              </c:extLst>
            </c:dLbl>
            <c:dLbl>
              <c:idx val="18"/>
              <c:layout>
                <c:manualLayout>
                  <c:x val="-1.7010479888943813E-2"/>
                  <c:y val="3.4386228310332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F326-46A5-AE23-A910B5F6C562}"/>
                </c:ext>
              </c:extLst>
            </c:dLbl>
            <c:dLbl>
              <c:idx val="19"/>
              <c:layout>
                <c:manualLayout>
                  <c:x val="-1.0860738612561082E-2"/>
                  <c:y val="2.5531405569474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326-46A5-AE23-A910B5F6C562}"/>
                </c:ext>
              </c:extLst>
            </c:dLbl>
            <c:dLbl>
              <c:idx val="22"/>
              <c:layout>
                <c:manualLayout>
                  <c:x val="-1.733011540316837E-2"/>
                  <c:y val="2.46059237792761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326-46A5-AE23-A910B5F6C562}"/>
                </c:ext>
              </c:extLst>
            </c:dLbl>
            <c:dLbl>
              <c:idx val="23"/>
              <c:layout>
                <c:manualLayout>
                  <c:x val="-9.1336920933639005E-3"/>
                  <c:y val="2.9680895558751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326-46A5-AE23-A910B5F6C562}"/>
                </c:ext>
              </c:extLst>
            </c:dLbl>
            <c:dLbl>
              <c:idx val="2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326-46A5-AE23-A910B5F6C562}"/>
                </c:ext>
              </c:extLst>
            </c:dLbl>
            <c:dLbl>
              <c:idx val="26"/>
              <c:layout>
                <c:manualLayout>
                  <c:x val="-5.5070389217042343E-3"/>
                  <c:y val="8.15071225188522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F326-46A5-AE23-A910B5F6C562}"/>
                </c:ext>
              </c:extLst>
            </c:dLbl>
            <c:spPr>
              <a:noFill/>
              <a:ln>
                <a:noFill/>
              </a:ln>
              <a:effectLst/>
            </c:spPr>
            <c:txPr>
              <a:bodyPr wrap="none"/>
              <a:lstStyle/>
              <a:p>
                <a:pPr>
                  <a:defRPr sz="1000">
                    <a:solidFill>
                      <a:schemeClr val="accent5"/>
                    </a:solidFill>
                    <a:latin typeface="Segoe UI" pitchFamily="34" charset="0"/>
                    <a:ea typeface="Segoe UI" pitchFamily="34" charset="0"/>
                    <a:cs typeface="Segoe UI"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Sheet1!$B$1:$AX$1</c:f>
              <c:strCache>
                <c:ptCount val="30"/>
                <c:pt idx="0">
                  <c:v>Q1 16</c:v>
                </c:pt>
                <c:pt idx="1">
                  <c:v>Q2 16</c:v>
                </c:pt>
                <c:pt idx="2">
                  <c:v>Q3 16</c:v>
                </c:pt>
                <c:pt idx="3">
                  <c:v>Q4 16</c:v>
                </c:pt>
                <c:pt idx="4">
                  <c:v>Q1 17</c:v>
                </c:pt>
                <c:pt idx="5">
                  <c:v>Q2 17</c:v>
                </c:pt>
                <c:pt idx="6">
                  <c:v>Q3 17</c:v>
                </c:pt>
                <c:pt idx="7">
                  <c:v>Q4 17</c:v>
                </c:pt>
                <c:pt idx="8">
                  <c:v>Q1 18</c:v>
                </c:pt>
                <c:pt idx="9">
                  <c:v>Q2 18</c:v>
                </c:pt>
                <c:pt idx="10">
                  <c:v>Q3 18</c:v>
                </c:pt>
                <c:pt idx="11">
                  <c:v>Q4 18</c:v>
                </c:pt>
                <c:pt idx="12">
                  <c:v>Q1 19</c:v>
                </c:pt>
                <c:pt idx="13">
                  <c:v>Q2 19</c:v>
                </c:pt>
                <c:pt idx="14">
                  <c:v>Q3 19</c:v>
                </c:pt>
                <c:pt idx="15">
                  <c:v>Q4 19</c:v>
                </c:pt>
                <c:pt idx="16">
                  <c:v>Q1 20</c:v>
                </c:pt>
                <c:pt idx="17">
                  <c:v>Q2 20</c:v>
                </c:pt>
                <c:pt idx="18">
                  <c:v>Q3 20</c:v>
                </c:pt>
                <c:pt idx="19">
                  <c:v>Q4 20</c:v>
                </c:pt>
                <c:pt idx="20">
                  <c:v>Q1 21</c:v>
                </c:pt>
                <c:pt idx="21">
                  <c:v>Q2 21</c:v>
                </c:pt>
                <c:pt idx="22">
                  <c:v>Q3 21</c:v>
                </c:pt>
                <c:pt idx="23">
                  <c:v>Q4 21</c:v>
                </c:pt>
                <c:pt idx="24">
                  <c:v>Q1 22</c:v>
                </c:pt>
                <c:pt idx="25">
                  <c:v>Q2 22</c:v>
                </c:pt>
                <c:pt idx="26">
                  <c:v>Q3 22</c:v>
                </c:pt>
                <c:pt idx="27">
                  <c:v>Q4 22</c:v>
                </c:pt>
                <c:pt idx="28">
                  <c:v>Q1 23</c:v>
                </c:pt>
                <c:pt idx="29">
                  <c:v>Q2 23</c:v>
                </c:pt>
              </c:strCache>
            </c:strRef>
          </c:cat>
          <c:val>
            <c:numRef>
              <c:f>Sheet1!$B$4:$AX$4</c:f>
              <c:numCache>
                <c:formatCode>General</c:formatCode>
                <c:ptCount val="30"/>
                <c:pt idx="0">
                  <c:v>41</c:v>
                </c:pt>
                <c:pt idx="1">
                  <c:v>39</c:v>
                </c:pt>
                <c:pt idx="2">
                  <c:v>39</c:v>
                </c:pt>
                <c:pt idx="3">
                  <c:v>42</c:v>
                </c:pt>
                <c:pt idx="4">
                  <c:v>39</c:v>
                </c:pt>
                <c:pt idx="5">
                  <c:v>39</c:v>
                </c:pt>
                <c:pt idx="6">
                  <c:v>42</c:v>
                </c:pt>
                <c:pt idx="7">
                  <c:v>42</c:v>
                </c:pt>
                <c:pt idx="8" formatCode="0">
                  <c:v>43</c:v>
                </c:pt>
                <c:pt idx="9">
                  <c:v>44</c:v>
                </c:pt>
                <c:pt idx="10">
                  <c:v>45</c:v>
                </c:pt>
                <c:pt idx="11">
                  <c:v>46</c:v>
                </c:pt>
                <c:pt idx="12">
                  <c:v>45</c:v>
                </c:pt>
                <c:pt idx="13">
                  <c:v>44</c:v>
                </c:pt>
                <c:pt idx="14">
                  <c:v>43</c:v>
                </c:pt>
                <c:pt idx="15">
                  <c:v>45</c:v>
                </c:pt>
                <c:pt idx="16">
                  <c:v>44</c:v>
                </c:pt>
                <c:pt idx="17">
                  <c:v>43</c:v>
                </c:pt>
                <c:pt idx="18">
                  <c:v>47</c:v>
                </c:pt>
                <c:pt idx="19">
                  <c:v>39</c:v>
                </c:pt>
                <c:pt idx="20">
                  <c:v>42</c:v>
                </c:pt>
                <c:pt idx="21">
                  <c:v>39</c:v>
                </c:pt>
                <c:pt idx="22">
                  <c:v>39</c:v>
                </c:pt>
                <c:pt idx="23">
                  <c:v>41</c:v>
                </c:pt>
                <c:pt idx="24">
                  <c:v>43</c:v>
                </c:pt>
                <c:pt idx="25">
                  <c:v>45</c:v>
                </c:pt>
                <c:pt idx="26">
                  <c:v>43</c:v>
                </c:pt>
                <c:pt idx="27">
                  <c:v>40</c:v>
                </c:pt>
                <c:pt idx="28">
                  <c:v>45</c:v>
                </c:pt>
                <c:pt idx="29">
                  <c:v>48</c:v>
                </c:pt>
              </c:numCache>
            </c:numRef>
          </c:val>
          <c:smooth val="1"/>
          <c:extLst>
            <c:ext xmlns:c16="http://schemas.microsoft.com/office/drawing/2014/chart" uri="{C3380CC4-5D6E-409C-BE32-E72D297353CC}">
              <c16:uniqueId val="{00000039-F326-46A5-AE23-A910B5F6C562}"/>
            </c:ext>
          </c:extLst>
        </c:ser>
        <c:ser>
          <c:idx val="3"/>
          <c:order val="3"/>
          <c:tx>
            <c:strRef>
              <c:f>Sheet1!$A$5</c:f>
              <c:strCache>
                <c:ptCount val="1"/>
                <c:pt idx="0">
                  <c:v>White collar / professionals</c:v>
                </c:pt>
              </c:strCache>
            </c:strRef>
          </c:tx>
          <c:spPr>
            <a:ln>
              <a:solidFill>
                <a:schemeClr val="accent4"/>
              </a:solidFill>
            </a:ln>
          </c:spPr>
          <c:marker>
            <c:symbol val="none"/>
          </c:marker>
          <c:dLbls>
            <c:dLbl>
              <c:idx val="0"/>
              <c:layout>
                <c:manualLayout>
                  <c:x val="-2.1433175037536899E-2"/>
                  <c:y val="3.24173948557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F326-46A5-AE23-A910B5F6C562}"/>
                </c:ext>
              </c:extLst>
            </c:dLbl>
            <c:dLbl>
              <c:idx val="2"/>
              <c:layout>
                <c:manualLayout>
                  <c:x val="-2.2937257496311401E-2"/>
                  <c:y val="2.4069567854249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F326-46A5-AE23-A910B5F6C562}"/>
                </c:ext>
              </c:extLst>
            </c:dLbl>
            <c:dLbl>
              <c:idx val="4"/>
              <c:layout>
                <c:manualLayout>
                  <c:x val="-2.2937257496311401E-2"/>
                  <c:y val="2.4069567854249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F326-46A5-AE23-A910B5F6C562}"/>
                </c:ext>
              </c:extLst>
            </c:dLbl>
            <c:dLbl>
              <c:idx val="5"/>
              <c:layout>
                <c:manualLayout>
                  <c:x val="-2.1433173204773101E-2"/>
                  <c:y val="2.11443509212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F326-46A5-AE23-A910B5F6C562}"/>
                </c:ext>
              </c:extLst>
            </c:dLbl>
            <c:dLbl>
              <c:idx val="6"/>
              <c:layout>
                <c:manualLayout>
                  <c:x val="-1.7361967833627201E-2"/>
                  <c:y val="2.9920045447383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F326-46A5-AE23-A910B5F6C562}"/>
                </c:ext>
              </c:extLst>
            </c:dLbl>
            <c:dLbl>
              <c:idx val="7"/>
              <c:layout>
                <c:manualLayout>
                  <c:x val="-1.55079086891765E-2"/>
                  <c:y val="2.7196309175356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F326-46A5-AE23-A910B5F6C562}"/>
                </c:ext>
              </c:extLst>
            </c:dLbl>
            <c:dLbl>
              <c:idx val="8"/>
              <c:layout>
                <c:manualLayout>
                  <c:x val="-2.8167736875937301E-3"/>
                  <c:y val="7.46841650929474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F326-46A5-AE23-A910B5F6C562}"/>
                </c:ext>
              </c:extLst>
            </c:dLbl>
            <c:dLbl>
              <c:idx val="9"/>
              <c:layout>
                <c:manualLayout>
                  <c:x val="2.6532825435239701E-4"/>
                  <c:y val="2.4378038794490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F326-46A5-AE23-A910B5F6C562}"/>
                </c:ext>
              </c:extLst>
            </c:dLbl>
            <c:dLbl>
              <c:idx val="10"/>
              <c:layout>
                <c:manualLayout>
                  <c:x val="-1.1554115007709373E-2"/>
                  <c:y val="4.7590837466358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F326-46A5-AE23-A910B5F6C562}"/>
                </c:ext>
              </c:extLst>
            </c:dLbl>
            <c:dLbl>
              <c:idx val="11"/>
              <c:layout>
                <c:manualLayout>
                  <c:x val="-7.5039196492006502E-3"/>
                  <c:y val="2.1559768413624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F326-46A5-AE23-A910B5F6C562}"/>
                </c:ext>
              </c:extLst>
            </c:dLbl>
            <c:dLbl>
              <c:idx val="12"/>
              <c:layout>
                <c:manualLayout>
                  <c:x val="-1.19993254679808E-2"/>
                  <c:y val="1.9628190408902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F326-46A5-AE23-A910B5F6C562}"/>
                </c:ext>
              </c:extLst>
            </c:dLbl>
            <c:dLbl>
              <c:idx val="13"/>
              <c:layout>
                <c:manualLayout>
                  <c:x val="-1.07341430616699E-2"/>
                  <c:y val="2.066125306200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F326-46A5-AE23-A910B5F6C562}"/>
                </c:ext>
              </c:extLst>
            </c:dLbl>
            <c:dLbl>
              <c:idx val="15"/>
              <c:layout>
                <c:manualLayout>
                  <c:x val="-1.6261730020008861E-2"/>
                  <c:y val="1.9628190408902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F326-46A5-AE23-A910B5F6C562}"/>
                </c:ext>
              </c:extLst>
            </c:dLbl>
            <c:dLbl>
              <c:idx val="17"/>
              <c:layout>
                <c:manualLayout>
                  <c:x val="-1.2101278373469618E-2"/>
                  <c:y val="2.25797979891882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F326-46A5-AE23-A910B5F6C562}"/>
                </c:ext>
              </c:extLst>
            </c:dLbl>
            <c:dLbl>
              <c:idx val="18"/>
              <c:layout>
                <c:manualLayout>
                  <c:x val="-1.8237780267812583E-2"/>
                  <c:y val="-3.0549138455960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F326-46A5-AE23-A910B5F6C562}"/>
                </c:ext>
              </c:extLst>
            </c:dLbl>
            <c:dLbl>
              <c:idx val="19"/>
              <c:layout>
                <c:manualLayout>
                  <c:x val="-8.4061378548240737E-3"/>
                  <c:y val="2.8483013149760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F326-46A5-AE23-A910B5F6C562}"/>
                </c:ext>
              </c:extLst>
            </c:dLbl>
            <c:dLbl>
              <c:idx val="20"/>
              <c:layout>
                <c:manualLayout>
                  <c:x val="-1.0860738612561082E-2"/>
                  <c:y val="-2.759753087567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F326-46A5-AE23-A910B5F6C562}"/>
                </c:ext>
              </c:extLst>
            </c:dLbl>
            <c:dLbl>
              <c:idx val="22"/>
              <c:layout>
                <c:manualLayout>
                  <c:x val="-1.6092250017227774E-2"/>
                  <c:y val="3.9984626141323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F326-46A5-AE23-A910B5F6C562}"/>
                </c:ext>
              </c:extLst>
            </c:dLbl>
            <c:dLbl>
              <c:idx val="2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F326-46A5-AE23-A910B5F6C562}"/>
                </c:ext>
              </c:extLst>
            </c:dLbl>
            <c:dLbl>
              <c:idx val="26"/>
              <c:layout>
                <c:manualLayout>
                  <c:x val="-1.0458500465466626E-2"/>
                  <c:y val="3.27566360311613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F326-46A5-AE23-A910B5F6C562}"/>
                </c:ext>
              </c:extLst>
            </c:dLbl>
            <c:spPr>
              <a:noFill/>
              <a:ln>
                <a:noFill/>
              </a:ln>
              <a:effectLst/>
            </c:spPr>
            <c:txPr>
              <a:bodyPr wrap="none"/>
              <a:lstStyle/>
              <a:p>
                <a:pPr>
                  <a:defRPr sz="1000">
                    <a:solidFill>
                      <a:schemeClr val="accent4"/>
                    </a:solidFill>
                    <a:latin typeface="Segoe UI" pitchFamily="34" charset="0"/>
                    <a:ea typeface="Segoe UI" pitchFamily="34" charset="0"/>
                    <a:cs typeface="Segoe UI"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Sheet1!$B$1:$AX$1</c:f>
              <c:strCache>
                <c:ptCount val="30"/>
                <c:pt idx="0">
                  <c:v>Q1 16</c:v>
                </c:pt>
                <c:pt idx="1">
                  <c:v>Q2 16</c:v>
                </c:pt>
                <c:pt idx="2">
                  <c:v>Q3 16</c:v>
                </c:pt>
                <c:pt idx="3">
                  <c:v>Q4 16</c:v>
                </c:pt>
                <c:pt idx="4">
                  <c:v>Q1 17</c:v>
                </c:pt>
                <c:pt idx="5">
                  <c:v>Q2 17</c:v>
                </c:pt>
                <c:pt idx="6">
                  <c:v>Q3 17</c:v>
                </c:pt>
                <c:pt idx="7">
                  <c:v>Q4 17</c:v>
                </c:pt>
                <c:pt idx="8">
                  <c:v>Q1 18</c:v>
                </c:pt>
                <c:pt idx="9">
                  <c:v>Q2 18</c:v>
                </c:pt>
                <c:pt idx="10">
                  <c:v>Q3 18</c:v>
                </c:pt>
                <c:pt idx="11">
                  <c:v>Q4 18</c:v>
                </c:pt>
                <c:pt idx="12">
                  <c:v>Q1 19</c:v>
                </c:pt>
                <c:pt idx="13">
                  <c:v>Q2 19</c:v>
                </c:pt>
                <c:pt idx="14">
                  <c:v>Q3 19</c:v>
                </c:pt>
                <c:pt idx="15">
                  <c:v>Q4 19</c:v>
                </c:pt>
                <c:pt idx="16">
                  <c:v>Q1 20</c:v>
                </c:pt>
                <c:pt idx="17">
                  <c:v>Q2 20</c:v>
                </c:pt>
                <c:pt idx="18">
                  <c:v>Q3 20</c:v>
                </c:pt>
                <c:pt idx="19">
                  <c:v>Q4 20</c:v>
                </c:pt>
                <c:pt idx="20">
                  <c:v>Q1 21</c:v>
                </c:pt>
                <c:pt idx="21">
                  <c:v>Q2 21</c:v>
                </c:pt>
                <c:pt idx="22">
                  <c:v>Q3 21</c:v>
                </c:pt>
                <c:pt idx="23">
                  <c:v>Q4 21</c:v>
                </c:pt>
                <c:pt idx="24">
                  <c:v>Q1 22</c:v>
                </c:pt>
                <c:pt idx="25">
                  <c:v>Q2 22</c:v>
                </c:pt>
                <c:pt idx="26">
                  <c:v>Q3 22</c:v>
                </c:pt>
                <c:pt idx="27">
                  <c:v>Q4 22</c:v>
                </c:pt>
                <c:pt idx="28">
                  <c:v>Q1 23</c:v>
                </c:pt>
                <c:pt idx="29">
                  <c:v>Q2 23</c:v>
                </c:pt>
              </c:strCache>
            </c:strRef>
          </c:cat>
          <c:val>
            <c:numRef>
              <c:f>Sheet1!$B$5:$AX$5</c:f>
              <c:numCache>
                <c:formatCode>General</c:formatCode>
                <c:ptCount val="30"/>
                <c:pt idx="0">
                  <c:v>33</c:v>
                </c:pt>
                <c:pt idx="1">
                  <c:v>34</c:v>
                </c:pt>
                <c:pt idx="2">
                  <c:v>33</c:v>
                </c:pt>
                <c:pt idx="3">
                  <c:v>35</c:v>
                </c:pt>
                <c:pt idx="4">
                  <c:v>35</c:v>
                </c:pt>
                <c:pt idx="5">
                  <c:v>31</c:v>
                </c:pt>
                <c:pt idx="6">
                  <c:v>34</c:v>
                </c:pt>
                <c:pt idx="7">
                  <c:v>32</c:v>
                </c:pt>
                <c:pt idx="8" formatCode="0">
                  <c:v>31</c:v>
                </c:pt>
                <c:pt idx="9">
                  <c:v>37</c:v>
                </c:pt>
                <c:pt idx="10">
                  <c:v>37</c:v>
                </c:pt>
                <c:pt idx="11">
                  <c:v>31</c:v>
                </c:pt>
                <c:pt idx="12">
                  <c:v>33</c:v>
                </c:pt>
                <c:pt idx="13">
                  <c:v>33</c:v>
                </c:pt>
                <c:pt idx="14">
                  <c:v>31</c:v>
                </c:pt>
                <c:pt idx="15">
                  <c:v>29</c:v>
                </c:pt>
                <c:pt idx="16">
                  <c:v>28</c:v>
                </c:pt>
                <c:pt idx="17">
                  <c:v>24</c:v>
                </c:pt>
                <c:pt idx="18">
                  <c:v>35</c:v>
                </c:pt>
                <c:pt idx="19">
                  <c:v>25</c:v>
                </c:pt>
                <c:pt idx="20">
                  <c:v>28</c:v>
                </c:pt>
                <c:pt idx="21">
                  <c:v>26</c:v>
                </c:pt>
                <c:pt idx="22">
                  <c:v>26</c:v>
                </c:pt>
                <c:pt idx="23">
                  <c:v>26</c:v>
                </c:pt>
                <c:pt idx="24">
                  <c:v>28</c:v>
                </c:pt>
                <c:pt idx="25">
                  <c:v>30</c:v>
                </c:pt>
                <c:pt idx="26">
                  <c:v>34</c:v>
                </c:pt>
                <c:pt idx="27">
                  <c:v>28</c:v>
                </c:pt>
                <c:pt idx="28">
                  <c:v>37</c:v>
                </c:pt>
                <c:pt idx="29">
                  <c:v>39</c:v>
                </c:pt>
              </c:numCache>
            </c:numRef>
          </c:val>
          <c:smooth val="1"/>
          <c:extLst>
            <c:ext xmlns:c16="http://schemas.microsoft.com/office/drawing/2014/chart" uri="{C3380CC4-5D6E-409C-BE32-E72D297353CC}">
              <c16:uniqueId val="{0000004E-F326-46A5-AE23-A910B5F6C562}"/>
            </c:ext>
          </c:extLst>
        </c:ser>
        <c:ser>
          <c:idx val="4"/>
          <c:order val="4"/>
          <c:tx>
            <c:strRef>
              <c:f>Sheet1!$A$6</c:f>
              <c:strCache>
                <c:ptCount val="1"/>
                <c:pt idx="0">
                  <c:v>LHA claimants</c:v>
                </c:pt>
              </c:strCache>
            </c:strRef>
          </c:tx>
          <c:spPr>
            <a:ln>
              <a:solidFill>
                <a:srgbClr val="FFC000"/>
              </a:solidFill>
            </a:ln>
          </c:spPr>
          <c:marker>
            <c:symbol val="none"/>
          </c:marker>
          <c:dLbls>
            <c:dLbl>
              <c:idx val="0"/>
              <c:layout>
                <c:manualLayout>
                  <c:x val="-2.1413861338158799E-2"/>
                  <c:y val="-2.0987015984253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F326-46A5-AE23-A910B5F6C562}"/>
                </c:ext>
              </c:extLst>
            </c:dLbl>
            <c:dLbl>
              <c:idx val="1"/>
              <c:layout>
                <c:manualLayout>
                  <c:x val="-1.84250101199879E-2"/>
                  <c:y val="-2.880000315508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F326-46A5-AE23-A910B5F6C562}"/>
                </c:ext>
              </c:extLst>
            </c:dLbl>
            <c:dLbl>
              <c:idx val="2"/>
              <c:layout>
                <c:manualLayout>
                  <c:x val="-2.2937257496311401E-2"/>
                  <c:y val="-2.3234785154101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F326-46A5-AE23-A910B5F6C562}"/>
                </c:ext>
              </c:extLst>
            </c:dLbl>
            <c:dLbl>
              <c:idx val="3"/>
              <c:layout>
                <c:manualLayout>
                  <c:x val="-2.1433175037537E-2"/>
                  <c:y val="-2.880000315508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F326-46A5-AE23-A910B5F6C562}"/>
                </c:ext>
              </c:extLst>
            </c:dLbl>
            <c:dLbl>
              <c:idx val="4"/>
              <c:layout>
                <c:manualLayout>
                  <c:x val="-2.2937257496311401E-2"/>
                  <c:y val="-2.6017394154593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F326-46A5-AE23-A910B5F6C562}"/>
                </c:ext>
              </c:extLst>
            </c:dLbl>
            <c:dLbl>
              <c:idx val="5"/>
              <c:layout>
                <c:manualLayout>
                  <c:x val="-2.29372197605257E-2"/>
                  <c:y val="-2.376978059654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F326-46A5-AE23-A910B5F6C562}"/>
                </c:ext>
              </c:extLst>
            </c:dLbl>
            <c:dLbl>
              <c:idx val="6"/>
              <c:layout>
                <c:manualLayout>
                  <c:x val="-2.0408684678360899E-2"/>
                  <c:y val="-2.922790487116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F326-46A5-AE23-A910B5F6C562}"/>
                </c:ext>
              </c:extLst>
            </c:dLbl>
            <c:dLbl>
              <c:idx val="7"/>
              <c:layout>
                <c:manualLayout>
                  <c:x val="-1.7031267111543302E-2"/>
                  <c:y val="-1.7896016918498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6-F326-46A5-AE23-A910B5F6C562}"/>
                </c:ext>
              </c:extLst>
            </c:dLbl>
            <c:dLbl>
              <c:idx val="8"/>
              <c:layout>
                <c:manualLayout>
                  <c:x val="-2.8167736875937301E-3"/>
                  <c:y val="-2.353255768023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7-F326-46A5-AE23-A910B5F6C562}"/>
                </c:ext>
              </c:extLst>
            </c:dLbl>
            <c:dLbl>
              <c:idx val="9"/>
              <c:layout>
                <c:manualLayout>
                  <c:x val="-1.2580301680144401E-3"/>
                  <c:y val="-2.0714287299364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8-F326-46A5-AE23-A910B5F6C562}"/>
                </c:ext>
              </c:extLst>
            </c:dLbl>
            <c:dLbl>
              <c:idx val="10"/>
              <c:layout>
                <c:manualLayout>
                  <c:x val="-5.7997973573449798E-3"/>
                  <c:y val="1.874149803275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9-F326-46A5-AE23-A910B5F6C562}"/>
                </c:ext>
              </c:extLst>
            </c:dLbl>
            <c:dLbl>
              <c:idx val="11"/>
              <c:layout>
                <c:manualLayout>
                  <c:x val="-1.6095029771698001E-2"/>
                  <c:y val="-1.9229374770495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A-F326-46A5-AE23-A910B5F6C562}"/>
                </c:ext>
              </c:extLst>
            </c:dLbl>
            <c:dLbl>
              <c:idx val="12"/>
              <c:layout>
                <c:manualLayout>
                  <c:x val="-9.5447247102435594E-3"/>
                  <c:y val="-1.8742708134816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B-F326-46A5-AE23-A910B5F6C562}"/>
                </c:ext>
              </c:extLst>
            </c:dLbl>
            <c:dLbl>
              <c:idx val="13"/>
              <c:layout>
                <c:manualLayout>
                  <c:x val="-1.3291856378797101E-2"/>
                  <c:y val="-1.7709645481716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C-F326-46A5-AE23-A910B5F6C562}"/>
                </c:ext>
              </c:extLst>
            </c:dLbl>
            <c:dLbl>
              <c:idx val="14"/>
              <c:layout>
                <c:manualLayout>
                  <c:x val="-1.7639581749653611E-2"/>
                  <c:y val="-3.4909654361848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D-F326-46A5-AE23-A910B5F6C562}"/>
                </c:ext>
              </c:extLst>
            </c:dLbl>
            <c:dLbl>
              <c:idx val="15"/>
              <c:layout>
                <c:manualLayout>
                  <c:x val="-9.646677615732251E-3"/>
                  <c:y val="-1.57911005545304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E-F326-46A5-AE23-A910B5F6C562}"/>
                </c:ext>
              </c:extLst>
            </c:dLbl>
            <c:dLbl>
              <c:idx val="16"/>
              <c:layout>
                <c:manualLayout>
                  <c:x val="-1.2579828883403081E-2"/>
                  <c:y val="-2.1694315715102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F-F326-46A5-AE23-A910B5F6C562}"/>
                </c:ext>
              </c:extLst>
            </c:dLbl>
            <c:dLbl>
              <c:idx val="17"/>
              <c:layout>
                <c:manualLayout>
                  <c:x val="-9.646677615732251E-3"/>
                  <c:y val="-2.75975308756746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0-F326-46A5-AE23-A910B5F6C562}"/>
                </c:ext>
              </c:extLst>
            </c:dLbl>
            <c:dLbl>
              <c:idx val="18"/>
              <c:layout>
                <c:manualLayout>
                  <c:x val="-1.3328578752338031E-2"/>
                  <c:y val="-3.14346207300464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1-F326-46A5-AE23-A910B5F6C562}"/>
                </c:ext>
              </c:extLst>
            </c:dLbl>
            <c:dLbl>
              <c:idx val="19"/>
              <c:layout>
                <c:manualLayout>
                  <c:x val="-8.406137854823895E-3"/>
                  <c:y val="-1.8742708134816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2-F326-46A5-AE23-A910B5F6C562}"/>
                </c:ext>
              </c:extLst>
            </c:dLbl>
            <c:dLbl>
              <c:idx val="20"/>
              <c:layout>
                <c:manualLayout>
                  <c:x val="-1.0860738612561082E-2"/>
                  <c:y val="-2.169431571510246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1477756630200382E-2"/>
                      <c:h val="4.8111203558662621E-2"/>
                    </c:manualLayout>
                  </c15:layout>
                </c:ext>
                <c:ext xmlns:c16="http://schemas.microsoft.com/office/drawing/2014/chart" uri="{C3380CC4-5D6E-409C-BE32-E72D297353CC}">
                  <c16:uniqueId val="{00000063-F326-46A5-AE23-A910B5F6C562}"/>
                </c:ext>
              </c:extLst>
            </c:dLbl>
            <c:dLbl>
              <c:idx val="21"/>
              <c:layout>
                <c:manualLayout>
                  <c:x val="-7.1788374759553008E-3"/>
                  <c:y val="-2.4645923295388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F326-46A5-AE23-A910B5F6C562}"/>
                </c:ext>
              </c:extLst>
            </c:dLbl>
            <c:dLbl>
              <c:idx val="22"/>
              <c:layout>
                <c:manualLayout>
                  <c:x val="-1.6092250017227774E-2"/>
                  <c:y val="-2.46059237792761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5-F326-46A5-AE23-A910B5F6C562}"/>
                </c:ext>
              </c:extLst>
            </c:dLbl>
            <c:dLbl>
              <c:idx val="23"/>
              <c:layout>
                <c:manualLayout>
                  <c:x val="-1.2847288251185876E-2"/>
                  <c:y val="2.9680895558751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6-F326-46A5-AE23-A910B5F6C562}"/>
                </c:ext>
              </c:extLst>
            </c:dLbl>
            <c:dLbl>
              <c:idx val="25"/>
              <c:layout>
                <c:manualLayout>
                  <c:x val="0"/>
                  <c:y val="2.76816642516855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7-F326-46A5-AE23-A910B5F6C562}"/>
                </c:ext>
              </c:extLst>
            </c:dLbl>
            <c:dLbl>
              <c:idx val="26"/>
              <c:layout>
                <c:manualLayout>
                  <c:x val="-4.2691735357638181E-3"/>
                  <c:y val="1.1226452724294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8-F326-46A5-AE23-A910B5F6C562}"/>
                </c:ext>
              </c:extLst>
            </c:dLbl>
            <c:dLbl>
              <c:idx val="27"/>
              <c:layout>
                <c:manualLayout>
                  <c:x val="-1.8877447135594298E-2"/>
                  <c:y val="1.7377933669113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BD-40FD-81A5-ACBAACD0BF59}"/>
                </c:ext>
              </c:extLst>
            </c:dLbl>
            <c:spPr>
              <a:noFill/>
              <a:ln>
                <a:noFill/>
              </a:ln>
              <a:effectLst/>
            </c:spPr>
            <c:txPr>
              <a:bodyPr wrap="none"/>
              <a:lstStyle/>
              <a:p>
                <a:pPr>
                  <a:defRPr sz="1000">
                    <a:solidFill>
                      <a:srgbClr val="FF9900"/>
                    </a:solidFill>
                    <a:latin typeface="Segoe UI" pitchFamily="34" charset="0"/>
                    <a:ea typeface="Segoe UI" pitchFamily="34" charset="0"/>
                    <a:cs typeface="Segoe UI"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Sheet1!$B$1:$AX$1</c:f>
              <c:strCache>
                <c:ptCount val="30"/>
                <c:pt idx="0">
                  <c:v>Q1 16</c:v>
                </c:pt>
                <c:pt idx="1">
                  <c:v>Q2 16</c:v>
                </c:pt>
                <c:pt idx="2">
                  <c:v>Q3 16</c:v>
                </c:pt>
                <c:pt idx="3">
                  <c:v>Q4 16</c:v>
                </c:pt>
                <c:pt idx="4">
                  <c:v>Q1 17</c:v>
                </c:pt>
                <c:pt idx="5">
                  <c:v>Q2 17</c:v>
                </c:pt>
                <c:pt idx="6">
                  <c:v>Q3 17</c:v>
                </c:pt>
                <c:pt idx="7">
                  <c:v>Q4 17</c:v>
                </c:pt>
                <c:pt idx="8">
                  <c:v>Q1 18</c:v>
                </c:pt>
                <c:pt idx="9">
                  <c:v>Q2 18</c:v>
                </c:pt>
                <c:pt idx="10">
                  <c:v>Q3 18</c:v>
                </c:pt>
                <c:pt idx="11">
                  <c:v>Q4 18</c:v>
                </c:pt>
                <c:pt idx="12">
                  <c:v>Q1 19</c:v>
                </c:pt>
                <c:pt idx="13">
                  <c:v>Q2 19</c:v>
                </c:pt>
                <c:pt idx="14">
                  <c:v>Q3 19</c:v>
                </c:pt>
                <c:pt idx="15">
                  <c:v>Q4 19</c:v>
                </c:pt>
                <c:pt idx="16">
                  <c:v>Q1 20</c:v>
                </c:pt>
                <c:pt idx="17">
                  <c:v>Q2 20</c:v>
                </c:pt>
                <c:pt idx="18">
                  <c:v>Q3 20</c:v>
                </c:pt>
                <c:pt idx="19">
                  <c:v>Q4 20</c:v>
                </c:pt>
                <c:pt idx="20">
                  <c:v>Q1 21</c:v>
                </c:pt>
                <c:pt idx="21">
                  <c:v>Q2 21</c:v>
                </c:pt>
                <c:pt idx="22">
                  <c:v>Q3 21</c:v>
                </c:pt>
                <c:pt idx="23">
                  <c:v>Q4 21</c:v>
                </c:pt>
                <c:pt idx="24">
                  <c:v>Q1 22</c:v>
                </c:pt>
                <c:pt idx="25">
                  <c:v>Q2 22</c:v>
                </c:pt>
                <c:pt idx="26">
                  <c:v>Q3 22</c:v>
                </c:pt>
                <c:pt idx="27">
                  <c:v>Q4 22</c:v>
                </c:pt>
                <c:pt idx="28">
                  <c:v>Q1 23</c:v>
                </c:pt>
                <c:pt idx="29">
                  <c:v>Q2 23</c:v>
                </c:pt>
              </c:strCache>
            </c:strRef>
          </c:cat>
          <c:val>
            <c:numRef>
              <c:f>Sheet1!$B$6:$AX$6</c:f>
              <c:numCache>
                <c:formatCode>General</c:formatCode>
                <c:ptCount val="30"/>
                <c:pt idx="0">
                  <c:v>20</c:v>
                </c:pt>
                <c:pt idx="1">
                  <c:v>18</c:v>
                </c:pt>
                <c:pt idx="2">
                  <c:v>16</c:v>
                </c:pt>
                <c:pt idx="3">
                  <c:v>18</c:v>
                </c:pt>
                <c:pt idx="4">
                  <c:v>18</c:v>
                </c:pt>
                <c:pt idx="5">
                  <c:v>20</c:v>
                </c:pt>
                <c:pt idx="6">
                  <c:v>17</c:v>
                </c:pt>
                <c:pt idx="7">
                  <c:v>16</c:v>
                </c:pt>
                <c:pt idx="8" formatCode="0">
                  <c:v>16</c:v>
                </c:pt>
                <c:pt idx="9">
                  <c:v>17</c:v>
                </c:pt>
                <c:pt idx="10">
                  <c:v>16</c:v>
                </c:pt>
                <c:pt idx="11">
                  <c:v>20</c:v>
                </c:pt>
                <c:pt idx="12">
                  <c:v>14</c:v>
                </c:pt>
                <c:pt idx="13">
                  <c:v>16</c:v>
                </c:pt>
                <c:pt idx="14">
                  <c:v>14</c:v>
                </c:pt>
                <c:pt idx="15">
                  <c:v>17</c:v>
                </c:pt>
                <c:pt idx="16">
                  <c:v>15</c:v>
                </c:pt>
                <c:pt idx="17">
                  <c:v>13</c:v>
                </c:pt>
                <c:pt idx="18">
                  <c:v>17</c:v>
                </c:pt>
                <c:pt idx="19">
                  <c:v>14</c:v>
                </c:pt>
                <c:pt idx="20">
                  <c:v>13</c:v>
                </c:pt>
                <c:pt idx="21">
                  <c:v>13</c:v>
                </c:pt>
                <c:pt idx="22">
                  <c:v>15</c:v>
                </c:pt>
                <c:pt idx="23">
                  <c:v>11</c:v>
                </c:pt>
                <c:pt idx="24">
                  <c:v>12</c:v>
                </c:pt>
                <c:pt idx="25">
                  <c:v>14</c:v>
                </c:pt>
                <c:pt idx="26">
                  <c:v>15</c:v>
                </c:pt>
                <c:pt idx="27">
                  <c:v>13</c:v>
                </c:pt>
                <c:pt idx="28">
                  <c:v>16</c:v>
                </c:pt>
                <c:pt idx="29">
                  <c:v>17</c:v>
                </c:pt>
              </c:numCache>
            </c:numRef>
          </c:val>
          <c:smooth val="1"/>
          <c:extLst>
            <c:ext xmlns:c16="http://schemas.microsoft.com/office/drawing/2014/chart" uri="{C3380CC4-5D6E-409C-BE32-E72D297353CC}">
              <c16:uniqueId val="{00000069-F326-46A5-AE23-A910B5F6C562}"/>
            </c:ext>
          </c:extLst>
        </c:ser>
        <c:ser>
          <c:idx val="5"/>
          <c:order val="5"/>
          <c:tx>
            <c:strRef>
              <c:f>Sheet1!$A$7</c:f>
              <c:strCache>
                <c:ptCount val="1"/>
                <c:pt idx="0">
                  <c:v>Retired</c:v>
                </c:pt>
              </c:strCache>
            </c:strRef>
          </c:tx>
          <c:spPr>
            <a:ln>
              <a:solidFill>
                <a:srgbClr val="002060"/>
              </a:solidFill>
            </a:ln>
          </c:spPr>
          <c:marker>
            <c:symbol val="none"/>
          </c:marker>
          <c:dLbls>
            <c:dLbl>
              <c:idx val="7"/>
              <c:layout>
                <c:manualLayout>
                  <c:x val="-1.55079086891765E-2"/>
                  <c:y val="2.1559768413624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A-F326-46A5-AE23-A910B5F6C562}"/>
                </c:ext>
              </c:extLst>
            </c:dLbl>
            <c:dLbl>
              <c:idx val="8"/>
              <c:layout>
                <c:manualLayout>
                  <c:x val="-2.8167736875937301E-3"/>
                  <c:y val="2.4378038794490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B-F326-46A5-AE23-A910B5F6C562}"/>
                </c:ext>
              </c:extLst>
            </c:dLbl>
            <c:dLbl>
              <c:idx val="9"/>
              <c:layout>
                <c:manualLayout>
                  <c:x val="-1.2580301680144401E-3"/>
                  <c:y val="1.3104957271026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C-F326-46A5-AE23-A910B5F6C562}"/>
                </c:ext>
              </c:extLst>
            </c:dLbl>
            <c:dLbl>
              <c:idx val="10"/>
              <c:layout>
                <c:manualLayout>
                  <c:x val="-1.34165894691792E-2"/>
                  <c:y val="-1.7896016918498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D-F326-46A5-AE23-A910B5F6C562}"/>
                </c:ext>
              </c:extLst>
            </c:dLbl>
            <c:dLbl>
              <c:idx val="11"/>
              <c:layout>
                <c:manualLayout>
                  <c:x val="-5.9805612268337104E-3"/>
                  <c:y val="1.874149803275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E-F326-46A5-AE23-A910B5F6C562}"/>
                </c:ext>
              </c:extLst>
            </c:dLbl>
            <c:dLbl>
              <c:idx val="12"/>
              <c:layout>
                <c:manualLayout>
                  <c:x val="-7.3233110244914973E-3"/>
                  <c:y val="1.10685284260726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F-F326-46A5-AE23-A910B5F6C562}"/>
                </c:ext>
              </c:extLst>
            </c:dLbl>
            <c:dLbl>
              <c:idx val="13"/>
              <c:layout>
                <c:manualLayout>
                  <c:x val="-1.2064555999928579E-2"/>
                  <c:y val="4.1322506124004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0-F326-46A5-AE23-A910B5F6C562}"/>
                </c:ext>
              </c:extLst>
            </c:dLbl>
            <c:dLbl>
              <c:idx val="16"/>
              <c:layout>
                <c:manualLayout>
                  <c:x val="-1.2346641811418049E-2"/>
                  <c:y val="3.1729781488075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1-F326-46A5-AE23-A910B5F6C562}"/>
                </c:ext>
              </c:extLst>
            </c:dLbl>
            <c:dLbl>
              <c:idx val="17"/>
              <c:layout>
                <c:manualLayout>
                  <c:x val="-9.8798646877174649E-3"/>
                  <c:y val="2.2874958747216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2-F326-46A5-AE23-A910B5F6C562}"/>
                </c:ext>
              </c:extLst>
            </c:dLbl>
            <c:dLbl>
              <c:idx val="19"/>
              <c:layout>
                <c:manualLayout>
                  <c:x val="-7.4120245479403343E-3"/>
                  <c:y val="3.4681389068360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3-F326-46A5-AE23-A910B5F6C562}"/>
                </c:ext>
              </c:extLst>
            </c:dLbl>
            <c:dLbl>
              <c:idx val="20"/>
              <c:layout>
                <c:manualLayout>
                  <c:x val="-7.1788374759553008E-3"/>
                  <c:y val="2.257979798918828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1477756630200382E-2"/>
                      <c:h val="4.8111203558662621E-2"/>
                    </c:manualLayout>
                  </c15:layout>
                </c:ext>
                <c:ext xmlns:c16="http://schemas.microsoft.com/office/drawing/2014/chart" uri="{C3380CC4-5D6E-409C-BE32-E72D297353CC}">
                  <c16:uniqueId val="{00000074-F326-46A5-AE23-A910B5F6C562}"/>
                </c:ext>
              </c:extLst>
            </c:dLbl>
            <c:dLbl>
              <c:idx val="21"/>
              <c:layout>
                <c:manualLayout>
                  <c:x val="-5.9515370970867074E-3"/>
                  <c:y val="1.9628190408902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5-F326-46A5-AE23-A910B5F6C562}"/>
                </c:ext>
              </c:extLst>
            </c:dLbl>
            <c:dLbl>
              <c:idx val="22"/>
              <c:layout>
                <c:manualLayout>
                  <c:x val="-1.6092250017227774E-2"/>
                  <c:y val="1.53787023620475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6-F326-46A5-AE23-A910B5F6C562}"/>
                </c:ext>
              </c:extLst>
            </c:dLbl>
            <c:dLbl>
              <c:idx val="23"/>
              <c:layout>
                <c:manualLayout>
                  <c:x val="-1.4085153637126292E-2"/>
                  <c:y val="-2.260669247220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7-F326-46A5-AE23-A910B5F6C562}"/>
                </c:ext>
              </c:extLst>
            </c:dLbl>
            <c:dLbl>
              <c:idx val="2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8-F326-46A5-AE23-A910B5F6C562}"/>
                </c:ext>
              </c:extLst>
            </c:dLbl>
            <c:dLbl>
              <c:idx val="25"/>
              <c:layout>
                <c:manualLayout>
                  <c:x val="-4.9514615437623918E-3"/>
                  <c:y val="-3.07574047240952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9-F326-46A5-AE23-A910B5F6C562}"/>
                </c:ext>
              </c:extLst>
            </c:dLbl>
            <c:dLbl>
              <c:idx val="26"/>
              <c:layout>
                <c:manualLayout>
                  <c:x val="-7.9827696935854311E-3"/>
                  <c:y val="-1.95309519998004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A-F326-46A5-AE23-A910B5F6C562}"/>
                </c:ext>
              </c:extLst>
            </c:dLbl>
            <c:dLbl>
              <c:idx val="27"/>
              <c:layout>
                <c:manualLayout>
                  <c:x val="-1.8877447135594298E-2"/>
                  <c:y val="-3.1833913889438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50-C846-9944-F100954678A2}"/>
                </c:ext>
              </c:extLst>
            </c:dLbl>
            <c:dLbl>
              <c:idx val="29"/>
              <c:layout>
                <c:manualLayout>
                  <c:x val="-1.2765901038802987E-2"/>
                  <c:y val="-2.4959512841458656E-2"/>
                </c:manualLayout>
              </c:layout>
              <c:spPr>
                <a:noFill/>
                <a:ln>
                  <a:noFill/>
                </a:ln>
                <a:effectLst/>
              </c:spPr>
              <c:txPr>
                <a:bodyPr wrap="square" lIns="38100" tIns="19050" rIns="38100" bIns="19050" anchor="ctr">
                  <a:spAutoFit/>
                </a:bodyPr>
                <a:lstStyle/>
                <a:p>
                  <a:pPr>
                    <a:defRPr sz="1000">
                      <a:latin typeface="Segoe UI" panose="020B0502040204020203" pitchFamily="34" charset="0"/>
                      <a:cs typeface="Segoe UI" panose="020B0502040204020203"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56-47DE-AC14-6A6AB96B1A1A}"/>
                </c:ext>
              </c:extLst>
            </c:dLbl>
            <c:spPr>
              <a:noFill/>
              <a:ln>
                <a:noFill/>
              </a:ln>
              <a:effectLst/>
            </c:spPr>
            <c:txPr>
              <a:bodyPr wrap="none"/>
              <a:lstStyle/>
              <a:p>
                <a:pPr>
                  <a:defRPr sz="1000">
                    <a:solidFill>
                      <a:srgbClr val="002060"/>
                    </a:solidFill>
                    <a:latin typeface="Segoe UI" panose="020B0502040204020203" pitchFamily="34" charset="0"/>
                    <a:cs typeface="Segoe UI" panose="020B0502040204020203"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Sheet1!$B$1:$AX$1</c:f>
              <c:strCache>
                <c:ptCount val="30"/>
                <c:pt idx="0">
                  <c:v>Q1 16</c:v>
                </c:pt>
                <c:pt idx="1">
                  <c:v>Q2 16</c:v>
                </c:pt>
                <c:pt idx="2">
                  <c:v>Q3 16</c:v>
                </c:pt>
                <c:pt idx="3">
                  <c:v>Q4 16</c:v>
                </c:pt>
                <c:pt idx="4">
                  <c:v>Q1 17</c:v>
                </c:pt>
                <c:pt idx="5">
                  <c:v>Q2 17</c:v>
                </c:pt>
                <c:pt idx="6">
                  <c:v>Q3 17</c:v>
                </c:pt>
                <c:pt idx="7">
                  <c:v>Q4 17</c:v>
                </c:pt>
                <c:pt idx="8">
                  <c:v>Q1 18</c:v>
                </c:pt>
                <c:pt idx="9">
                  <c:v>Q2 18</c:v>
                </c:pt>
                <c:pt idx="10">
                  <c:v>Q3 18</c:v>
                </c:pt>
                <c:pt idx="11">
                  <c:v>Q4 18</c:v>
                </c:pt>
                <c:pt idx="12">
                  <c:v>Q1 19</c:v>
                </c:pt>
                <c:pt idx="13">
                  <c:v>Q2 19</c:v>
                </c:pt>
                <c:pt idx="14">
                  <c:v>Q3 19</c:v>
                </c:pt>
                <c:pt idx="15">
                  <c:v>Q4 19</c:v>
                </c:pt>
                <c:pt idx="16">
                  <c:v>Q1 20</c:v>
                </c:pt>
                <c:pt idx="17">
                  <c:v>Q2 20</c:v>
                </c:pt>
                <c:pt idx="18">
                  <c:v>Q3 20</c:v>
                </c:pt>
                <c:pt idx="19">
                  <c:v>Q4 20</c:v>
                </c:pt>
                <c:pt idx="20">
                  <c:v>Q1 21</c:v>
                </c:pt>
                <c:pt idx="21">
                  <c:v>Q2 21</c:v>
                </c:pt>
                <c:pt idx="22">
                  <c:v>Q3 21</c:v>
                </c:pt>
                <c:pt idx="23">
                  <c:v>Q4 21</c:v>
                </c:pt>
                <c:pt idx="24">
                  <c:v>Q1 22</c:v>
                </c:pt>
                <c:pt idx="25">
                  <c:v>Q2 22</c:v>
                </c:pt>
                <c:pt idx="26">
                  <c:v>Q3 22</c:v>
                </c:pt>
                <c:pt idx="27">
                  <c:v>Q4 22</c:v>
                </c:pt>
                <c:pt idx="28">
                  <c:v>Q1 23</c:v>
                </c:pt>
                <c:pt idx="29">
                  <c:v>Q2 23</c:v>
                </c:pt>
              </c:strCache>
            </c:strRef>
          </c:cat>
          <c:val>
            <c:numRef>
              <c:f>Sheet1!$B$7:$AX$7</c:f>
              <c:numCache>
                <c:formatCode>General</c:formatCode>
                <c:ptCount val="30"/>
                <c:pt idx="0">
                  <c:v>10</c:v>
                </c:pt>
                <c:pt idx="1">
                  <c:v>11</c:v>
                </c:pt>
                <c:pt idx="2">
                  <c:v>12</c:v>
                </c:pt>
                <c:pt idx="3">
                  <c:v>12</c:v>
                </c:pt>
                <c:pt idx="4">
                  <c:v>13</c:v>
                </c:pt>
                <c:pt idx="5">
                  <c:v>13</c:v>
                </c:pt>
                <c:pt idx="6">
                  <c:v>10</c:v>
                </c:pt>
                <c:pt idx="7">
                  <c:v>13</c:v>
                </c:pt>
                <c:pt idx="8" formatCode="0">
                  <c:v>11</c:v>
                </c:pt>
                <c:pt idx="9">
                  <c:v>13</c:v>
                </c:pt>
                <c:pt idx="10">
                  <c:v>17</c:v>
                </c:pt>
                <c:pt idx="11">
                  <c:v>15</c:v>
                </c:pt>
                <c:pt idx="12">
                  <c:v>14</c:v>
                </c:pt>
                <c:pt idx="13">
                  <c:v>15</c:v>
                </c:pt>
                <c:pt idx="14">
                  <c:v>11</c:v>
                </c:pt>
                <c:pt idx="15">
                  <c:v>14</c:v>
                </c:pt>
                <c:pt idx="16">
                  <c:v>14</c:v>
                </c:pt>
                <c:pt idx="17">
                  <c:v>11</c:v>
                </c:pt>
                <c:pt idx="18">
                  <c:v>12</c:v>
                </c:pt>
                <c:pt idx="19">
                  <c:v>14</c:v>
                </c:pt>
                <c:pt idx="20">
                  <c:v>12</c:v>
                </c:pt>
                <c:pt idx="21">
                  <c:v>12</c:v>
                </c:pt>
                <c:pt idx="22">
                  <c:v>13</c:v>
                </c:pt>
                <c:pt idx="23">
                  <c:v>13</c:v>
                </c:pt>
                <c:pt idx="24">
                  <c:v>15</c:v>
                </c:pt>
                <c:pt idx="25">
                  <c:v>15</c:v>
                </c:pt>
                <c:pt idx="26">
                  <c:v>17</c:v>
                </c:pt>
                <c:pt idx="27">
                  <c:v>14</c:v>
                </c:pt>
                <c:pt idx="28">
                  <c:v>21</c:v>
                </c:pt>
                <c:pt idx="29">
                  <c:v>22</c:v>
                </c:pt>
              </c:numCache>
            </c:numRef>
          </c:val>
          <c:smooth val="1"/>
          <c:extLst>
            <c:ext xmlns:c16="http://schemas.microsoft.com/office/drawing/2014/chart" uri="{C3380CC4-5D6E-409C-BE32-E72D297353CC}">
              <c16:uniqueId val="{0000007B-F326-46A5-AE23-A910B5F6C562}"/>
            </c:ext>
          </c:extLst>
        </c:ser>
        <c:dLbls>
          <c:showLegendKey val="0"/>
          <c:showVal val="0"/>
          <c:showCatName val="0"/>
          <c:showSerName val="0"/>
          <c:showPercent val="0"/>
          <c:showBubbleSize val="0"/>
        </c:dLbls>
        <c:smooth val="0"/>
        <c:axId val="738881992"/>
        <c:axId val="738874544"/>
      </c:lineChart>
      <c:catAx>
        <c:axId val="738881992"/>
        <c:scaling>
          <c:orientation val="minMax"/>
        </c:scaling>
        <c:delete val="0"/>
        <c:axPos val="b"/>
        <c:numFmt formatCode="#,##0" sourceLinked="0"/>
        <c:majorTickMark val="out"/>
        <c:minorTickMark val="none"/>
        <c:tickLblPos val="nextTo"/>
        <c:spPr>
          <a:ln w="13251">
            <a:solidFill>
              <a:srgbClr val="C0C0C0"/>
            </a:solidFill>
            <a:prstDash val="solid"/>
          </a:ln>
        </c:spPr>
        <c:txPr>
          <a:bodyPr rot="0" vert="horz"/>
          <a:lstStyle/>
          <a:p>
            <a:pPr>
              <a:defRPr sz="900" b="1" i="0" u="none" strike="noStrike" baseline="0">
                <a:solidFill>
                  <a:schemeClr val="bg1">
                    <a:lumMod val="50000"/>
                  </a:schemeClr>
                </a:solidFill>
                <a:latin typeface="Segoe UI" pitchFamily="34" charset="0"/>
                <a:ea typeface="Segoe UI" pitchFamily="34" charset="0"/>
                <a:cs typeface="Segoe UI" pitchFamily="34" charset="0"/>
              </a:defRPr>
            </a:pPr>
            <a:endParaRPr lang="en-US"/>
          </a:p>
        </c:txPr>
        <c:crossAx val="738874544"/>
        <c:crosses val="autoZero"/>
        <c:auto val="1"/>
        <c:lblAlgn val="ctr"/>
        <c:lblOffset val="100"/>
        <c:tickLblSkip val="1"/>
        <c:tickMarkSkip val="1"/>
        <c:noMultiLvlLbl val="0"/>
      </c:catAx>
      <c:valAx>
        <c:axId val="738874544"/>
        <c:scaling>
          <c:orientation val="minMax"/>
          <c:max val="70"/>
          <c:min val="0"/>
        </c:scaling>
        <c:delete val="1"/>
        <c:axPos val="l"/>
        <c:numFmt formatCode="General" sourceLinked="1"/>
        <c:majorTickMark val="out"/>
        <c:minorTickMark val="none"/>
        <c:tickLblPos val="nextTo"/>
        <c:crossAx val="738881992"/>
        <c:crosses val="autoZero"/>
        <c:crossBetween val="between"/>
        <c:majorUnit val="20"/>
        <c:minorUnit val="10"/>
      </c:valAx>
      <c:spPr>
        <a:noFill/>
        <a:ln w="25391">
          <a:noFill/>
        </a:ln>
      </c:spPr>
    </c:plotArea>
    <c:plotVisOnly val="1"/>
    <c:dispBlanksAs val="gap"/>
    <c:showDLblsOverMax val="0"/>
  </c:chart>
  <c:spPr>
    <a:noFill/>
    <a:ln>
      <a:noFill/>
    </a:ln>
  </c:spPr>
  <c:txPr>
    <a:bodyPr/>
    <a:lstStyle/>
    <a:p>
      <a:pPr>
        <a:defRPr sz="890" b="1"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0.87553948744007426"/>
        </c:manualLayout>
      </c:layout>
      <c:barChart>
        <c:barDir val="col"/>
        <c:grouping val="stacked"/>
        <c:varyColors val="0"/>
        <c:ser>
          <c:idx val="6"/>
          <c:order val="0"/>
          <c:tx>
            <c:strRef>
              <c:f>Sheet1!$A$6</c:f>
              <c:strCache>
                <c:ptCount val="1"/>
                <c:pt idx="0">
                  <c:v> DECREASED significantly</c:v>
                </c:pt>
              </c:strCache>
            </c:strRef>
          </c:tx>
          <c:spPr>
            <a:solidFill>
              <a:srgbClr val="EF2E0A"/>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Segoe UI" pitchFamily="34" charset="0"/>
                    <a:ea typeface="Segoe UI" pitchFamily="34" charset="0"/>
                    <a:cs typeface="Segoe UI"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 London (Outer)</c:v>
                </c:pt>
                <c:pt idx="1">
                  <c:v> East Midlands</c:v>
                </c:pt>
                <c:pt idx="2">
                  <c:v> Wales</c:v>
                </c:pt>
                <c:pt idx="3">
                  <c:v> East of England</c:v>
                </c:pt>
                <c:pt idx="4">
                  <c:v> London (Central)</c:v>
                </c:pt>
                <c:pt idx="5">
                  <c:v> North West</c:v>
                </c:pt>
                <c:pt idx="6">
                  <c:v> South West</c:v>
                </c:pt>
                <c:pt idx="7">
                  <c:v> South East (excl London)</c:v>
                </c:pt>
                <c:pt idx="8">
                  <c:v> Yorkshire and The Humber</c:v>
                </c:pt>
                <c:pt idx="9">
                  <c:v> West Midlands</c:v>
                </c:pt>
                <c:pt idx="10">
                  <c:v> North East*</c:v>
                </c:pt>
              </c:strCache>
            </c:strRef>
          </c:cat>
          <c:val>
            <c:numRef>
              <c:f>Sheet1!$B$6:$L$6</c:f>
              <c:numCache>
                <c:formatCode>General</c:formatCode>
                <c:ptCount val="11"/>
                <c:pt idx="0">
                  <c:v>1</c:v>
                </c:pt>
                <c:pt idx="4">
                  <c:v>1</c:v>
                </c:pt>
                <c:pt idx="6">
                  <c:v>1</c:v>
                </c:pt>
                <c:pt idx="7">
                  <c:v>1</c:v>
                </c:pt>
                <c:pt idx="8">
                  <c:v>2</c:v>
                </c:pt>
                <c:pt idx="9">
                  <c:v>1</c:v>
                </c:pt>
              </c:numCache>
            </c:numRef>
          </c:val>
          <c:extLst>
            <c:ext xmlns:c16="http://schemas.microsoft.com/office/drawing/2014/chart" uri="{C3380CC4-5D6E-409C-BE32-E72D297353CC}">
              <c16:uniqueId val="{00000000-8CE4-104C-A90D-51398ECA3D94}"/>
            </c:ext>
          </c:extLst>
        </c:ser>
        <c:ser>
          <c:idx val="9"/>
          <c:order val="1"/>
          <c:tx>
            <c:strRef>
              <c:f>Sheet1!$A$5</c:f>
              <c:strCache>
                <c:ptCount val="1"/>
                <c:pt idx="0">
                  <c:v> DECREASED slightly</c:v>
                </c:pt>
              </c:strCache>
            </c:strRef>
          </c:tx>
          <c:spPr>
            <a:solidFill>
              <a:schemeClr val="accent3"/>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Segoe UI" pitchFamily="34" charset="0"/>
                    <a:ea typeface="Segoe UI" pitchFamily="34" charset="0"/>
                    <a:cs typeface="Segoe UI"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 London (Outer)</c:v>
                </c:pt>
                <c:pt idx="1">
                  <c:v> East Midlands</c:v>
                </c:pt>
                <c:pt idx="2">
                  <c:v> Wales</c:v>
                </c:pt>
                <c:pt idx="3">
                  <c:v> East of England</c:v>
                </c:pt>
                <c:pt idx="4">
                  <c:v> London (Central)</c:v>
                </c:pt>
                <c:pt idx="5">
                  <c:v> North West</c:v>
                </c:pt>
                <c:pt idx="6">
                  <c:v> South West</c:v>
                </c:pt>
                <c:pt idx="7">
                  <c:v> South East (excl London)</c:v>
                </c:pt>
                <c:pt idx="8">
                  <c:v> Yorkshire and The Humber</c:v>
                </c:pt>
                <c:pt idx="9">
                  <c:v> West Midlands</c:v>
                </c:pt>
                <c:pt idx="10">
                  <c:v> North East*</c:v>
                </c:pt>
              </c:strCache>
            </c:strRef>
          </c:cat>
          <c:val>
            <c:numRef>
              <c:f>Sheet1!$B$5:$L$5</c:f>
              <c:numCache>
                <c:formatCode>General</c:formatCode>
                <c:ptCount val="11"/>
                <c:pt idx="0">
                  <c:v>1</c:v>
                </c:pt>
                <c:pt idx="1">
                  <c:v>3</c:v>
                </c:pt>
                <c:pt idx="3">
                  <c:v>1</c:v>
                </c:pt>
                <c:pt idx="4">
                  <c:v>1</c:v>
                </c:pt>
                <c:pt idx="5">
                  <c:v>2</c:v>
                </c:pt>
                <c:pt idx="6">
                  <c:v>2</c:v>
                </c:pt>
                <c:pt idx="7">
                  <c:v>3</c:v>
                </c:pt>
                <c:pt idx="8">
                  <c:v>3</c:v>
                </c:pt>
                <c:pt idx="10">
                  <c:v>6</c:v>
                </c:pt>
              </c:numCache>
            </c:numRef>
          </c:val>
          <c:extLst>
            <c:ext xmlns:c16="http://schemas.microsoft.com/office/drawing/2014/chart" uri="{C3380CC4-5D6E-409C-BE32-E72D297353CC}">
              <c16:uniqueId val="{00000001-8CE4-104C-A90D-51398ECA3D94}"/>
            </c:ext>
          </c:extLst>
        </c:ser>
        <c:ser>
          <c:idx val="8"/>
          <c:order val="2"/>
          <c:tx>
            <c:strRef>
              <c:f>Sheet1!$A$4</c:f>
              <c:strCache>
                <c:ptCount val="1"/>
                <c:pt idx="0">
                  <c:v> No change</c:v>
                </c:pt>
              </c:strCache>
            </c:strRef>
          </c:tx>
          <c:spPr>
            <a:solidFill>
              <a:schemeClr val="bg1">
                <a:lumMod val="85000"/>
              </a:schemeClr>
            </a:solidFill>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Segoe UI" pitchFamily="34" charset="0"/>
                    <a:ea typeface="Segoe UI" pitchFamily="34" charset="0"/>
                    <a:cs typeface="Segoe UI"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 London (Outer)</c:v>
                </c:pt>
                <c:pt idx="1">
                  <c:v> East Midlands</c:v>
                </c:pt>
                <c:pt idx="2">
                  <c:v> Wales</c:v>
                </c:pt>
                <c:pt idx="3">
                  <c:v> East of England</c:v>
                </c:pt>
                <c:pt idx="4">
                  <c:v> London (Central)</c:v>
                </c:pt>
                <c:pt idx="5">
                  <c:v> North West</c:v>
                </c:pt>
                <c:pt idx="6">
                  <c:v> South West</c:v>
                </c:pt>
                <c:pt idx="7">
                  <c:v> South East (excl London)</c:v>
                </c:pt>
                <c:pt idx="8">
                  <c:v> Yorkshire and The Humber</c:v>
                </c:pt>
                <c:pt idx="9">
                  <c:v> West Midlands</c:v>
                </c:pt>
                <c:pt idx="10">
                  <c:v> North East*</c:v>
                </c:pt>
              </c:strCache>
            </c:strRef>
          </c:cat>
          <c:val>
            <c:numRef>
              <c:f>Sheet1!$B$4:$L$4</c:f>
              <c:numCache>
                <c:formatCode>General</c:formatCode>
                <c:ptCount val="11"/>
                <c:pt idx="0">
                  <c:v>7</c:v>
                </c:pt>
                <c:pt idx="1">
                  <c:v>11</c:v>
                </c:pt>
                <c:pt idx="2">
                  <c:v>18</c:v>
                </c:pt>
                <c:pt idx="3">
                  <c:v>19</c:v>
                </c:pt>
                <c:pt idx="4">
                  <c:v>17</c:v>
                </c:pt>
                <c:pt idx="5">
                  <c:v>18</c:v>
                </c:pt>
                <c:pt idx="6">
                  <c:v>18</c:v>
                </c:pt>
                <c:pt idx="7">
                  <c:v>18</c:v>
                </c:pt>
                <c:pt idx="8">
                  <c:v>20</c:v>
                </c:pt>
                <c:pt idx="9">
                  <c:v>28</c:v>
                </c:pt>
                <c:pt idx="10">
                  <c:v>25</c:v>
                </c:pt>
              </c:numCache>
            </c:numRef>
          </c:val>
          <c:extLst>
            <c:ext xmlns:c16="http://schemas.microsoft.com/office/drawing/2014/chart" uri="{C3380CC4-5D6E-409C-BE32-E72D297353CC}">
              <c16:uniqueId val="{00000002-8CE4-104C-A90D-51398ECA3D94}"/>
            </c:ext>
          </c:extLst>
        </c:ser>
        <c:ser>
          <c:idx val="7"/>
          <c:order val="3"/>
          <c:tx>
            <c:strRef>
              <c:f>Sheet1!$A$3</c:f>
              <c:strCache>
                <c:ptCount val="1"/>
                <c:pt idx="0">
                  <c:v> INCREASED slightly</c:v>
                </c:pt>
              </c:strCache>
            </c:strRef>
          </c:tx>
          <c:spPr>
            <a:solidFill>
              <a:schemeClr val="accent6">
                <a:lumMod val="60000"/>
                <a:lumOff val="40000"/>
              </a:schemeClr>
            </a:solidFill>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Segoe UI" pitchFamily="34" charset="0"/>
                    <a:ea typeface="Segoe UI" pitchFamily="34" charset="0"/>
                    <a:cs typeface="Segoe UI"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 London (Outer)</c:v>
                </c:pt>
                <c:pt idx="1">
                  <c:v> East Midlands</c:v>
                </c:pt>
                <c:pt idx="2">
                  <c:v> Wales</c:v>
                </c:pt>
                <c:pt idx="3">
                  <c:v> East of England</c:v>
                </c:pt>
                <c:pt idx="4">
                  <c:v> London (Central)</c:v>
                </c:pt>
                <c:pt idx="5">
                  <c:v> North West</c:v>
                </c:pt>
                <c:pt idx="6">
                  <c:v> South West</c:v>
                </c:pt>
                <c:pt idx="7">
                  <c:v> South East (excl London)</c:v>
                </c:pt>
                <c:pt idx="8">
                  <c:v> Yorkshire and The Humber</c:v>
                </c:pt>
                <c:pt idx="9">
                  <c:v> West Midlands</c:v>
                </c:pt>
                <c:pt idx="10">
                  <c:v> North East*</c:v>
                </c:pt>
              </c:strCache>
            </c:strRef>
          </c:cat>
          <c:val>
            <c:numRef>
              <c:f>Sheet1!$B$3:$L$3</c:f>
              <c:numCache>
                <c:formatCode>General</c:formatCode>
                <c:ptCount val="11"/>
                <c:pt idx="0">
                  <c:v>24</c:v>
                </c:pt>
                <c:pt idx="1">
                  <c:v>36</c:v>
                </c:pt>
                <c:pt idx="2">
                  <c:v>28</c:v>
                </c:pt>
                <c:pt idx="3">
                  <c:v>24</c:v>
                </c:pt>
                <c:pt idx="4">
                  <c:v>36</c:v>
                </c:pt>
                <c:pt idx="5">
                  <c:v>28</c:v>
                </c:pt>
                <c:pt idx="6">
                  <c:v>26</c:v>
                </c:pt>
                <c:pt idx="7">
                  <c:v>30</c:v>
                </c:pt>
                <c:pt idx="8">
                  <c:v>26</c:v>
                </c:pt>
                <c:pt idx="9">
                  <c:v>29</c:v>
                </c:pt>
                <c:pt idx="10">
                  <c:v>36</c:v>
                </c:pt>
              </c:numCache>
            </c:numRef>
          </c:val>
          <c:extLst>
            <c:ext xmlns:c16="http://schemas.microsoft.com/office/drawing/2014/chart" uri="{C3380CC4-5D6E-409C-BE32-E72D297353CC}">
              <c16:uniqueId val="{00000003-8CE4-104C-A90D-51398ECA3D94}"/>
            </c:ext>
          </c:extLst>
        </c:ser>
        <c:ser>
          <c:idx val="0"/>
          <c:order val="4"/>
          <c:tx>
            <c:strRef>
              <c:f>Sheet1!$A$2</c:f>
              <c:strCache>
                <c:ptCount val="1"/>
                <c:pt idx="0">
                  <c:v> INCREASED significantly</c:v>
                </c:pt>
              </c:strCache>
            </c:strRef>
          </c:tx>
          <c:spPr>
            <a:solidFill>
              <a:schemeClr val="accent6"/>
            </a:solidFill>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Segoe UI" pitchFamily="34" charset="0"/>
                    <a:ea typeface="Segoe UI" pitchFamily="34" charset="0"/>
                    <a:cs typeface="Segoe UI"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 London (Outer)</c:v>
                </c:pt>
                <c:pt idx="1">
                  <c:v> East Midlands</c:v>
                </c:pt>
                <c:pt idx="2">
                  <c:v> Wales</c:v>
                </c:pt>
                <c:pt idx="3">
                  <c:v> East of England</c:v>
                </c:pt>
                <c:pt idx="4">
                  <c:v> London (Central)</c:v>
                </c:pt>
                <c:pt idx="5">
                  <c:v> North West</c:v>
                </c:pt>
                <c:pt idx="6">
                  <c:v> South West</c:v>
                </c:pt>
                <c:pt idx="7">
                  <c:v> South East (excl London)</c:v>
                </c:pt>
                <c:pt idx="8">
                  <c:v> Yorkshire and The Humber</c:v>
                </c:pt>
                <c:pt idx="9">
                  <c:v> West Midlands</c:v>
                </c:pt>
                <c:pt idx="10">
                  <c:v> North East*</c:v>
                </c:pt>
              </c:strCache>
            </c:strRef>
          </c:cat>
          <c:val>
            <c:numRef>
              <c:f>Sheet1!$B$2:$L$2</c:f>
              <c:numCache>
                <c:formatCode>General</c:formatCode>
                <c:ptCount val="11"/>
                <c:pt idx="0">
                  <c:v>67</c:v>
                </c:pt>
                <c:pt idx="1">
                  <c:v>51</c:v>
                </c:pt>
                <c:pt idx="2">
                  <c:v>54</c:v>
                </c:pt>
                <c:pt idx="3">
                  <c:v>56</c:v>
                </c:pt>
                <c:pt idx="4">
                  <c:v>44</c:v>
                </c:pt>
                <c:pt idx="5">
                  <c:v>52</c:v>
                </c:pt>
                <c:pt idx="6">
                  <c:v>54</c:v>
                </c:pt>
                <c:pt idx="7">
                  <c:v>49</c:v>
                </c:pt>
                <c:pt idx="8">
                  <c:v>48</c:v>
                </c:pt>
                <c:pt idx="9">
                  <c:v>42</c:v>
                </c:pt>
                <c:pt idx="10">
                  <c:v>33</c:v>
                </c:pt>
              </c:numCache>
            </c:numRef>
          </c:val>
          <c:extLst>
            <c:ext xmlns:c16="http://schemas.microsoft.com/office/drawing/2014/chart" uri="{C3380CC4-5D6E-409C-BE32-E72D297353CC}">
              <c16:uniqueId val="{00000005-8CE4-104C-A90D-51398ECA3D94}"/>
            </c:ext>
          </c:extLst>
        </c:ser>
        <c:dLbls>
          <c:dLblPos val="ctr"/>
          <c:showLegendKey val="0"/>
          <c:showVal val="1"/>
          <c:showCatName val="0"/>
          <c:showSerName val="0"/>
          <c:showPercent val="0"/>
          <c:showBubbleSize val="0"/>
        </c:dLbls>
        <c:gapWidth val="70"/>
        <c:overlap val="100"/>
        <c:axId val="715291760"/>
        <c:axId val="715288624"/>
      </c:barChart>
      <c:catAx>
        <c:axId val="715291760"/>
        <c:scaling>
          <c:orientation val="minMax"/>
        </c:scaling>
        <c:delete val="0"/>
        <c:axPos val="b"/>
        <c:numFmt formatCode="General" sourceLinked="1"/>
        <c:majorTickMark val="out"/>
        <c:minorTickMark val="none"/>
        <c:tickLblPos val="nextTo"/>
        <c:spPr>
          <a:ln w="9434">
            <a:noFill/>
          </a:ln>
        </c:spPr>
        <c:txPr>
          <a:bodyPr rot="0" vert="horz"/>
          <a:lstStyle/>
          <a:p>
            <a:pPr>
              <a:defRPr sz="1000" b="1" i="0" u="none" strike="noStrike" baseline="0">
                <a:solidFill>
                  <a:schemeClr val="bg1">
                    <a:lumMod val="50000"/>
                  </a:schemeClr>
                </a:solidFill>
                <a:latin typeface="Segoe UI" pitchFamily="34" charset="0"/>
                <a:ea typeface="Segoe UI" pitchFamily="34" charset="0"/>
                <a:cs typeface="Segoe UI" pitchFamily="34" charset="0"/>
              </a:defRPr>
            </a:pPr>
            <a:endParaRPr lang="en-US"/>
          </a:p>
        </c:txPr>
        <c:crossAx val="715288624"/>
        <c:crosses val="autoZero"/>
        <c:auto val="1"/>
        <c:lblAlgn val="ctr"/>
        <c:lblOffset val="100"/>
        <c:tickMarkSkip val="1"/>
        <c:noMultiLvlLbl val="0"/>
      </c:catAx>
      <c:valAx>
        <c:axId val="715288624"/>
        <c:scaling>
          <c:orientation val="minMax"/>
          <c:max val="99"/>
          <c:min val="0"/>
        </c:scaling>
        <c:delete val="1"/>
        <c:axPos val="l"/>
        <c:numFmt formatCode="General" sourceLinked="1"/>
        <c:majorTickMark val="out"/>
        <c:minorTickMark val="none"/>
        <c:tickLblPos val="nextTo"/>
        <c:crossAx val="715291760"/>
        <c:crosses val="autoZero"/>
        <c:crossBetween val="between"/>
        <c:majorUnit val="20"/>
        <c:minorUnit val="1"/>
      </c:valAx>
      <c:spPr>
        <a:noFill/>
        <a:ln w="25384">
          <a:noFill/>
        </a:ln>
      </c:spPr>
    </c:plotArea>
    <c:plotVisOnly val="1"/>
    <c:dispBlanksAs val="gap"/>
    <c:showDLblsOverMax val="0"/>
  </c:chart>
  <c:spPr>
    <a:noFill/>
    <a:ln>
      <a:noFill/>
    </a:ln>
  </c:spPr>
  <c:txPr>
    <a:bodyPr/>
    <a:lstStyle/>
    <a:p>
      <a:pPr>
        <a:defRPr sz="2129" b="1" i="0" u="none" strike="noStrike" baseline="0">
          <a:solidFill>
            <a:schemeClr val="tx1"/>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1990555368901"/>
          <c:y val="2.9138870594543599E-2"/>
          <c:w val="0.701079985255329"/>
          <c:h val="0.98323822207882505"/>
        </c:manualLayout>
      </c:layout>
      <c:barChart>
        <c:barDir val="bar"/>
        <c:grouping val="clustered"/>
        <c:varyColors val="0"/>
        <c:ser>
          <c:idx val="4"/>
          <c:order val="0"/>
          <c:spPr>
            <a:solidFill>
              <a:schemeClr val="accent3"/>
            </a:solidFill>
            <a:ln w="29754">
              <a:noFill/>
            </a:ln>
          </c:spPr>
          <c:invertIfNegative val="0"/>
          <c:dPt>
            <c:idx val="10"/>
            <c:invertIfNegative val="0"/>
            <c:bubble3D val="0"/>
            <c:spPr>
              <a:solidFill>
                <a:srgbClr val="002060"/>
              </a:solidFill>
              <a:ln w="29754">
                <a:noFill/>
              </a:ln>
            </c:spPr>
            <c:extLst>
              <c:ext xmlns:c16="http://schemas.microsoft.com/office/drawing/2014/chart" uri="{C3380CC4-5D6E-409C-BE32-E72D297353CC}">
                <c16:uniqueId val="{00000001-A37B-4577-BC41-3C61CE5B645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 You have had rental arrears</c:v>
                </c:pt>
                <c:pt idx="1">
                  <c:v> You have had property damaged by tenants</c:v>
                </c:pt>
                <c:pt idx="2">
                  <c:v> You have had to withhold all or part of a tenant's deposit</c:v>
                </c:pt>
                <c:pt idx="3">
                  <c:v> You have sought vacant possession of 1 or more properties</c:v>
                </c:pt>
                <c:pt idx="4">
                  <c:v> You have had antisocial behaviour by tenants</c:v>
                </c:pt>
                <c:pt idx="5">
                  <c:v> You have had to use legal services</c:v>
                </c:pt>
                <c:pt idx="6">
                  <c:v> You have had to make an insurance claim</c:v>
                </c:pt>
                <c:pt idx="7">
                  <c:v> You experienced subletting on one or more properties</c:v>
                </c:pt>
                <c:pt idx="8">
                  <c:v> You have had squatters in one or more properties</c:v>
                </c:pt>
                <c:pt idx="9">
                  <c:v> You have missed a Buy To Let mortgage repayment</c:v>
                </c:pt>
                <c:pt idx="10">
                  <c:v>ANY</c:v>
                </c:pt>
              </c:strCache>
            </c:strRef>
          </c:cat>
          <c:val>
            <c:numRef>
              <c:f>Sheet1!$B$2:$B$12</c:f>
              <c:numCache>
                <c:formatCode>General</c:formatCode>
                <c:ptCount val="11"/>
                <c:pt idx="0">
                  <c:v>35</c:v>
                </c:pt>
                <c:pt idx="1">
                  <c:v>33</c:v>
                </c:pt>
                <c:pt idx="2">
                  <c:v>31</c:v>
                </c:pt>
                <c:pt idx="3">
                  <c:v>23</c:v>
                </c:pt>
                <c:pt idx="4">
                  <c:v>20</c:v>
                </c:pt>
                <c:pt idx="5">
                  <c:v>15</c:v>
                </c:pt>
                <c:pt idx="6">
                  <c:v>10</c:v>
                </c:pt>
                <c:pt idx="7">
                  <c:v>9</c:v>
                </c:pt>
                <c:pt idx="8">
                  <c:v>1</c:v>
                </c:pt>
                <c:pt idx="9">
                  <c:v>1</c:v>
                </c:pt>
                <c:pt idx="10">
                  <c:v>59</c:v>
                </c:pt>
              </c:numCache>
            </c:numRef>
          </c:val>
          <c:extLst>
            <c:ext xmlns:c16="http://schemas.microsoft.com/office/drawing/2014/chart" uri="{C3380CC4-5D6E-409C-BE32-E72D297353CC}">
              <c16:uniqueId val="{00000002-A37B-4577-BC41-3C61CE5B6457}"/>
            </c:ext>
          </c:extLst>
        </c:ser>
        <c:dLbls>
          <c:showLegendKey val="0"/>
          <c:showVal val="0"/>
          <c:showCatName val="0"/>
          <c:showSerName val="0"/>
          <c:showPercent val="0"/>
          <c:showBubbleSize val="0"/>
        </c:dLbls>
        <c:gapWidth val="40"/>
        <c:axId val="738880424"/>
        <c:axId val="738881600"/>
      </c:barChart>
      <c:catAx>
        <c:axId val="738880424"/>
        <c:scaling>
          <c:orientation val="maxMin"/>
        </c:scaling>
        <c:delete val="1"/>
        <c:axPos val="l"/>
        <c:numFmt formatCode="General" sourceLinked="1"/>
        <c:majorTickMark val="out"/>
        <c:minorTickMark val="none"/>
        <c:tickLblPos val="nextTo"/>
        <c:crossAx val="738881600"/>
        <c:crosses val="autoZero"/>
        <c:auto val="1"/>
        <c:lblAlgn val="ctr"/>
        <c:lblOffset val="100"/>
        <c:noMultiLvlLbl val="0"/>
      </c:catAx>
      <c:valAx>
        <c:axId val="738881600"/>
        <c:scaling>
          <c:orientation val="minMax"/>
          <c:max val="65"/>
          <c:min val="0"/>
        </c:scaling>
        <c:delete val="1"/>
        <c:axPos val="t"/>
        <c:numFmt formatCode="General" sourceLinked="1"/>
        <c:majorTickMark val="out"/>
        <c:minorTickMark val="none"/>
        <c:tickLblPos val="nextTo"/>
        <c:crossAx val="738880424"/>
        <c:crosses val="autoZero"/>
        <c:crossBetween val="between"/>
        <c:majorUnit val="45"/>
        <c:minorUnit val="45"/>
      </c:valAx>
      <c:spPr>
        <a:noFill/>
        <a:ln w="25409">
          <a:noFill/>
        </a:ln>
      </c:spPr>
    </c:plotArea>
    <c:plotVisOnly val="1"/>
    <c:dispBlanksAs val="gap"/>
    <c:showDLblsOverMax val="0"/>
  </c:chart>
  <c:spPr>
    <a:noFill/>
    <a:ln>
      <a:noFill/>
    </a:ln>
  </c:spPr>
  <c:txPr>
    <a:bodyPr/>
    <a:lstStyle/>
    <a:p>
      <a:pPr>
        <a:defRPr sz="1050" b="1" i="0" u="none" strike="noStrike" baseline="0">
          <a:solidFill>
            <a:schemeClr val="bg1">
              <a:lumMod val="50000"/>
            </a:schemeClr>
          </a:solidFill>
          <a:latin typeface="Segoe UI" panose="020B0502040204020203" pitchFamily="34" charset="0"/>
          <a:ea typeface="Arial"/>
          <a:cs typeface="Segoe UI" panose="020B0502040204020203"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53851578975904E-3"/>
          <c:y val="3.2836847907587903E-2"/>
          <c:w val="0.988225937555267"/>
          <c:h val="0.77664941426518741"/>
        </c:manualLayout>
      </c:layout>
      <c:lineChart>
        <c:grouping val="standard"/>
        <c:varyColors val="0"/>
        <c:ser>
          <c:idx val="0"/>
          <c:order val="0"/>
          <c:spPr>
            <a:ln w="38100">
              <a:solidFill>
                <a:schemeClr val="accent3"/>
              </a:solidFill>
            </a:ln>
          </c:spPr>
          <c:marker>
            <c:symbol val="none"/>
          </c:marker>
          <c:dLbls>
            <c:dLbl>
              <c:idx val="40"/>
              <c:layout>
                <c:manualLayout>
                  <c:x val="-2.0349978383052299E-2"/>
                  <c:y val="-2.59531132245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21-4C28-82A5-37728E55CD68}"/>
                </c:ext>
              </c:extLst>
            </c:dLbl>
            <c:dLbl>
              <c:idx val="41"/>
              <c:layout>
                <c:manualLayout>
                  <c:x val="-1.8345330739299601E-2"/>
                  <c:y val="-2.59531132245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21-4C28-82A5-37728E55CD68}"/>
                </c:ext>
              </c:extLst>
            </c:dLbl>
            <c:dLbl>
              <c:idx val="42"/>
              <c:layout>
                <c:manualLayout>
                  <c:x val="-1.92174664937311E-2"/>
                  <c:y val="-2.0920982874115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21-4C28-82A5-37728E55CD68}"/>
                </c:ext>
              </c:extLst>
            </c:dLbl>
            <c:dLbl>
              <c:idx val="43"/>
              <c:layout>
                <c:manualLayout>
                  <c:x val="-1.92174664937311E-2"/>
                  <c:y val="-2.01285214016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21-4C28-82A5-37728E55CD68}"/>
                </c:ext>
              </c:extLst>
            </c:dLbl>
            <c:dLbl>
              <c:idx val="46"/>
              <c:layout>
                <c:manualLayout>
                  <c:x val="-3.9194768698659699E-3"/>
                  <c:y val="-2.7211145812118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69730869001297E-2"/>
                      <c:h val="4.1842163863598361E-2"/>
                    </c:manualLayout>
                  </c15:layout>
                </c:ext>
                <c:ext xmlns:c16="http://schemas.microsoft.com/office/drawing/2014/chart" uri="{C3380CC4-5D6E-409C-BE32-E72D297353CC}">
                  <c16:uniqueId val="{00000004-EC21-4C28-82A5-37728E55CD68}"/>
                </c:ext>
              </c:extLst>
            </c:dLbl>
            <c:spPr>
              <a:noFill/>
              <a:ln>
                <a:noFill/>
              </a:ln>
              <a:effectLst/>
            </c:spPr>
            <c:txPr>
              <a:bodyPr/>
              <a:lstStyle/>
              <a:p>
                <a:pPr>
                  <a:defRPr sz="1100" b="1">
                    <a:solidFill>
                      <a:schemeClr val="bg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a:prstDash val="sysDash"/>
              </a:ln>
            </c:spPr>
            <c:trendlineType val="linear"/>
            <c:dispRSqr val="0"/>
            <c:dispEq val="0"/>
          </c:trendline>
          <c:cat>
            <c:strRef>
              <c:f>Sheet1!$I$1:$AH$1</c:f>
              <c:strCache>
                <c:ptCount val="26"/>
                <c:pt idx="0">
                  <c:v>Q1 17</c:v>
                </c:pt>
                <c:pt idx="1">
                  <c:v>Q2 17</c:v>
                </c:pt>
                <c:pt idx="2">
                  <c:v>Q3 17</c:v>
                </c:pt>
                <c:pt idx="3">
                  <c:v>Q4 17</c:v>
                </c:pt>
                <c:pt idx="4">
                  <c:v>Q1 18</c:v>
                </c:pt>
                <c:pt idx="5">
                  <c:v>Q2 18</c:v>
                </c:pt>
                <c:pt idx="6">
                  <c:v>Q3 18</c:v>
                </c:pt>
                <c:pt idx="7">
                  <c:v>Q4 18</c:v>
                </c:pt>
                <c:pt idx="8">
                  <c:v>Q1 19</c:v>
                </c:pt>
                <c:pt idx="9">
                  <c:v>Q2 19</c:v>
                </c:pt>
                <c:pt idx="10">
                  <c:v>Q3 19</c:v>
                </c:pt>
                <c:pt idx="11">
                  <c:v>Q4 19</c:v>
                </c:pt>
                <c:pt idx="12">
                  <c:v>Q1 20 </c:v>
                </c:pt>
                <c:pt idx="13">
                  <c:v>Q2 20</c:v>
                </c:pt>
                <c:pt idx="14">
                  <c:v>Q3 20</c:v>
                </c:pt>
                <c:pt idx="15">
                  <c:v>Q4 20</c:v>
                </c:pt>
                <c:pt idx="16">
                  <c:v>Q1 21</c:v>
                </c:pt>
                <c:pt idx="17">
                  <c:v>Q2 21 </c:v>
                </c:pt>
                <c:pt idx="18">
                  <c:v>Q3 21</c:v>
                </c:pt>
                <c:pt idx="19">
                  <c:v>Q4 21</c:v>
                </c:pt>
                <c:pt idx="20">
                  <c:v>Q1 22</c:v>
                </c:pt>
                <c:pt idx="21">
                  <c:v>Q2 22</c:v>
                </c:pt>
                <c:pt idx="22">
                  <c:v>Q3 22</c:v>
                </c:pt>
                <c:pt idx="23">
                  <c:v>Q4 22</c:v>
                </c:pt>
                <c:pt idx="24">
                  <c:v>Q1 23</c:v>
                </c:pt>
                <c:pt idx="25">
                  <c:v>Q2 23</c:v>
                </c:pt>
              </c:strCache>
            </c:strRef>
          </c:cat>
          <c:val>
            <c:numRef>
              <c:f>Sheet1!$I$2:$AH$2</c:f>
              <c:numCache>
                <c:formatCode>0%</c:formatCode>
                <c:ptCount val="26"/>
                <c:pt idx="0">
                  <c:v>0.36</c:v>
                </c:pt>
                <c:pt idx="1">
                  <c:v>0.35</c:v>
                </c:pt>
                <c:pt idx="2">
                  <c:v>0.33</c:v>
                </c:pt>
                <c:pt idx="3">
                  <c:v>0.33</c:v>
                </c:pt>
                <c:pt idx="4">
                  <c:v>0.38</c:v>
                </c:pt>
                <c:pt idx="5">
                  <c:v>0.38</c:v>
                </c:pt>
                <c:pt idx="6">
                  <c:v>0.36</c:v>
                </c:pt>
                <c:pt idx="7">
                  <c:v>0.39</c:v>
                </c:pt>
                <c:pt idx="8">
                  <c:v>0.37</c:v>
                </c:pt>
                <c:pt idx="9">
                  <c:v>0.4</c:v>
                </c:pt>
                <c:pt idx="10">
                  <c:v>0.36</c:v>
                </c:pt>
                <c:pt idx="11">
                  <c:v>0.4</c:v>
                </c:pt>
                <c:pt idx="12">
                  <c:v>0.37</c:v>
                </c:pt>
                <c:pt idx="13">
                  <c:v>0.38</c:v>
                </c:pt>
                <c:pt idx="14">
                  <c:v>0.42</c:v>
                </c:pt>
                <c:pt idx="15">
                  <c:v>0.41</c:v>
                </c:pt>
                <c:pt idx="16">
                  <c:v>0.38</c:v>
                </c:pt>
                <c:pt idx="17">
                  <c:v>0.33</c:v>
                </c:pt>
                <c:pt idx="18">
                  <c:v>0.35</c:v>
                </c:pt>
                <c:pt idx="19">
                  <c:v>0.36</c:v>
                </c:pt>
                <c:pt idx="20">
                  <c:v>0.33</c:v>
                </c:pt>
                <c:pt idx="21">
                  <c:v>0.36</c:v>
                </c:pt>
                <c:pt idx="22">
                  <c:v>0.34</c:v>
                </c:pt>
                <c:pt idx="23">
                  <c:v>0.32</c:v>
                </c:pt>
                <c:pt idx="24">
                  <c:v>0.36</c:v>
                </c:pt>
                <c:pt idx="25">
                  <c:v>0.35</c:v>
                </c:pt>
              </c:numCache>
            </c:numRef>
          </c:val>
          <c:smooth val="1"/>
          <c:extLst>
            <c:ext xmlns:c16="http://schemas.microsoft.com/office/drawing/2014/chart" uri="{C3380CC4-5D6E-409C-BE32-E72D297353CC}">
              <c16:uniqueId val="{00000006-EC21-4C28-82A5-37728E55CD68}"/>
            </c:ext>
          </c:extLst>
        </c:ser>
        <c:dLbls>
          <c:showLegendKey val="0"/>
          <c:showVal val="0"/>
          <c:showCatName val="0"/>
          <c:showSerName val="0"/>
          <c:showPercent val="0"/>
          <c:showBubbleSize val="0"/>
        </c:dLbls>
        <c:smooth val="0"/>
        <c:axId val="799635760"/>
        <c:axId val="799636544"/>
      </c:lineChart>
      <c:catAx>
        <c:axId val="799635760"/>
        <c:scaling>
          <c:orientation val="minMax"/>
        </c:scaling>
        <c:delete val="0"/>
        <c:axPos val="b"/>
        <c:numFmt formatCode="General" sourceLinked="0"/>
        <c:majorTickMark val="out"/>
        <c:minorTickMark val="none"/>
        <c:tickLblPos val="nextTo"/>
        <c:txPr>
          <a:bodyPr/>
          <a:lstStyle/>
          <a:p>
            <a:pPr>
              <a:defRPr b="1">
                <a:solidFill>
                  <a:schemeClr val="bg1">
                    <a:lumMod val="65000"/>
                  </a:schemeClr>
                </a:solidFill>
              </a:defRPr>
            </a:pPr>
            <a:endParaRPr lang="en-US"/>
          </a:p>
        </c:txPr>
        <c:crossAx val="799636544"/>
        <c:crosses val="autoZero"/>
        <c:auto val="1"/>
        <c:lblAlgn val="ctr"/>
        <c:lblOffset val="100"/>
        <c:noMultiLvlLbl val="0"/>
      </c:catAx>
      <c:valAx>
        <c:axId val="799636544"/>
        <c:scaling>
          <c:orientation val="minMax"/>
          <c:max val="0.8"/>
          <c:min val="0"/>
        </c:scaling>
        <c:delete val="1"/>
        <c:axPos val="l"/>
        <c:numFmt formatCode="0%" sourceLinked="1"/>
        <c:majorTickMark val="out"/>
        <c:minorTickMark val="none"/>
        <c:tickLblPos val="nextTo"/>
        <c:crossAx val="799635760"/>
        <c:crosses val="autoZero"/>
        <c:crossBetween val="between"/>
      </c:valAx>
    </c:plotArea>
    <c:plotVisOnly val="1"/>
    <c:dispBlanksAs val="gap"/>
    <c:showDLblsOverMax val="0"/>
  </c:chart>
  <c:txPr>
    <a:bodyPr/>
    <a:lstStyle/>
    <a:p>
      <a:pPr>
        <a:defRPr sz="1050">
          <a:solidFill>
            <a:schemeClr val="tx1">
              <a:lumMod val="75000"/>
              <a:lumOff val="25000"/>
            </a:schemeClr>
          </a:solidFill>
          <a:latin typeface="Segoe UI" pitchFamily="34" charset="0"/>
          <a:ea typeface="Segoe UI" pitchFamily="34" charset="0"/>
          <a:cs typeface="Segoe UI"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Sheet1!$A$3:$A$16</c:f>
              <c:strCache>
                <c:ptCount val="14"/>
                <c:pt idx="0">
                  <c:v> Migrant workers</c:v>
                </c:pt>
                <c:pt idx="1">
                  <c:v> LHA</c:v>
                </c:pt>
                <c:pt idx="2">
                  <c:v> Universal Credit Claimants</c:v>
                </c:pt>
                <c:pt idx="3">
                  <c:v> Other benefit claimants</c:v>
                </c:pt>
                <c:pt idx="4">
                  <c:v> Blue collar / manual workers</c:v>
                </c:pt>
                <c:pt idx="5">
                  <c:v> Retired</c:v>
                </c:pt>
                <c:pt idx="6">
                  <c:v> Executive company lets</c:v>
                </c:pt>
                <c:pt idx="7">
                  <c:v> Older singles</c:v>
                </c:pt>
                <c:pt idx="8">
                  <c:v> Students</c:v>
                </c:pt>
                <c:pt idx="9">
                  <c:v> Older couples</c:v>
                </c:pt>
                <c:pt idx="10">
                  <c:v> White collar / clerical or professional workers</c:v>
                </c:pt>
                <c:pt idx="11">
                  <c:v> Young singles</c:v>
                </c:pt>
                <c:pt idx="12">
                  <c:v> Young couples</c:v>
                </c:pt>
                <c:pt idx="13">
                  <c:v> Families with children</c:v>
                </c:pt>
              </c:strCache>
            </c:strRef>
          </c:cat>
          <c:val>
            <c:numRef>
              <c:f>Sheet1!$B$3:$B$16</c:f>
              <c:numCache>
                <c:formatCode>General</c:formatCode>
                <c:ptCount val="14"/>
                <c:pt idx="0">
                  <c:v>68</c:v>
                </c:pt>
                <c:pt idx="1">
                  <c:v>60</c:v>
                </c:pt>
                <c:pt idx="2">
                  <c:v>60</c:v>
                </c:pt>
                <c:pt idx="3">
                  <c:v>56</c:v>
                </c:pt>
                <c:pt idx="4">
                  <c:v>52</c:v>
                </c:pt>
                <c:pt idx="5">
                  <c:v>49</c:v>
                </c:pt>
                <c:pt idx="6">
                  <c:v>47</c:v>
                </c:pt>
                <c:pt idx="7">
                  <c:v>47</c:v>
                </c:pt>
                <c:pt idx="8">
                  <c:v>45</c:v>
                </c:pt>
                <c:pt idx="9">
                  <c:v>45</c:v>
                </c:pt>
                <c:pt idx="10">
                  <c:v>44</c:v>
                </c:pt>
                <c:pt idx="11">
                  <c:v>43</c:v>
                </c:pt>
                <c:pt idx="12">
                  <c:v>40</c:v>
                </c:pt>
                <c:pt idx="13">
                  <c:v>40</c:v>
                </c:pt>
              </c:numCache>
            </c:numRef>
          </c:val>
          <c:extLst>
            <c:ext xmlns:c16="http://schemas.microsoft.com/office/drawing/2014/chart" uri="{C3380CC4-5D6E-409C-BE32-E72D297353CC}">
              <c16:uniqueId val="{00000000-4316-4747-B888-5CA7FC75878F}"/>
            </c:ext>
          </c:extLst>
        </c:ser>
        <c:dLbls>
          <c:showLegendKey val="0"/>
          <c:showVal val="0"/>
          <c:showCatName val="0"/>
          <c:showSerName val="0"/>
          <c:showPercent val="0"/>
          <c:showBubbleSize val="0"/>
        </c:dLbls>
        <c:gapWidth val="30"/>
        <c:axId val="738870624"/>
        <c:axId val="738882384"/>
      </c:barChart>
      <c:catAx>
        <c:axId val="7388706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sz="1100" b="0"/>
            </a:pPr>
            <a:endParaRPr lang="en-US"/>
          </a:p>
        </c:txPr>
        <c:crossAx val="738882384"/>
        <c:crosses val="autoZero"/>
        <c:auto val="1"/>
        <c:lblAlgn val="ctr"/>
        <c:lblOffset val="100"/>
        <c:noMultiLvlLbl val="0"/>
      </c:catAx>
      <c:valAx>
        <c:axId val="738882384"/>
        <c:scaling>
          <c:orientation val="minMax"/>
        </c:scaling>
        <c:delete val="1"/>
        <c:axPos val="t"/>
        <c:numFmt formatCode="General" sourceLinked="1"/>
        <c:majorTickMark val="none"/>
        <c:minorTickMark val="none"/>
        <c:tickLblPos val="nextTo"/>
        <c:crossAx val="738870624"/>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bg1">
              <a:lumMod val="50000"/>
            </a:schemeClr>
          </a:solidFill>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2060"/>
            </a:solidFill>
          </c:spPr>
          <c:dPt>
            <c:idx val="0"/>
            <c:bubble3D val="0"/>
            <c:extLst>
              <c:ext xmlns:c16="http://schemas.microsoft.com/office/drawing/2014/chart" uri="{C3380CC4-5D6E-409C-BE32-E72D297353CC}">
                <c16:uniqueId val="{00000001-AFEE-3B48-902F-0678B09E216E}"/>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2-AFEE-3B48-902F-0678B09E216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3"/>
              </a:solidFill>
            </c:spPr>
            <c:extLst>
              <c:ext xmlns:c16="http://schemas.microsoft.com/office/drawing/2014/chart" uri="{C3380CC4-5D6E-409C-BE32-E72D297353CC}">
                <c16:uniqueId val="{00000001-3089-C945-A37C-11A5E574E9A0}"/>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2-3089-C945-A37C-11A5E574E9A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00412736239513E-2"/>
          <c:y val="8.2565118099409598E-2"/>
          <c:w val="0.97975336482236974"/>
          <c:h val="0.65514566526547935"/>
        </c:manualLayout>
      </c:layout>
      <c:lineChart>
        <c:grouping val="standard"/>
        <c:varyColors val="0"/>
        <c:ser>
          <c:idx val="0"/>
          <c:order val="0"/>
          <c:spPr>
            <a:ln w="33638">
              <a:solidFill>
                <a:srgbClr val="002060"/>
              </a:solidFill>
              <a:prstDash val="solid"/>
            </a:ln>
          </c:spPr>
          <c:marker>
            <c:symbol val="none"/>
          </c:marker>
          <c:dLbls>
            <c:spPr>
              <a:solidFill>
                <a:srgbClr val="002060"/>
              </a:solidFill>
            </c:spPr>
            <c:txPr>
              <a:bodyPr vertOverflow="overflow" horzOverflow="overflow" lIns="108000" tIns="72000" rIns="108000" bIns="72000">
                <a:spAutoFit/>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c15:spPr>
                <c15:showLeaderLines val="1"/>
              </c:ext>
            </c:extLst>
          </c:dLbls>
          <c:cat>
            <c:strRef>
              <c:f>Sheet1!$A$29:$A$50</c:f>
              <c:strCache>
                <c:ptCount val="22"/>
                <c:pt idx="0">
                  <c:v>Q1 18</c:v>
                </c:pt>
                <c:pt idx="1">
                  <c:v>Q2 18</c:v>
                </c:pt>
                <c:pt idx="2">
                  <c:v>Q3 18</c:v>
                </c:pt>
                <c:pt idx="3">
                  <c:v>Q4 18</c:v>
                </c:pt>
                <c:pt idx="4">
                  <c:v>Q1 19</c:v>
                </c:pt>
                <c:pt idx="5">
                  <c:v>Q2 19</c:v>
                </c:pt>
                <c:pt idx="6">
                  <c:v>Q3 19</c:v>
                </c:pt>
                <c:pt idx="7">
                  <c:v>Q4 19</c:v>
                </c:pt>
                <c:pt idx="8">
                  <c:v>Q1 20</c:v>
                </c:pt>
                <c:pt idx="9">
                  <c:v>Q2 20</c:v>
                </c:pt>
                <c:pt idx="10">
                  <c:v>Q3 20</c:v>
                </c:pt>
                <c:pt idx="11">
                  <c:v>Q4 20</c:v>
                </c:pt>
                <c:pt idx="12">
                  <c:v>Q1 21</c:v>
                </c:pt>
                <c:pt idx="13">
                  <c:v>Q2 21</c:v>
                </c:pt>
                <c:pt idx="14">
                  <c:v>Q3 21</c:v>
                </c:pt>
                <c:pt idx="15">
                  <c:v>Q4 21</c:v>
                </c:pt>
                <c:pt idx="16">
                  <c:v>Q1 22</c:v>
                </c:pt>
                <c:pt idx="17">
                  <c:v>Q2 22</c:v>
                </c:pt>
                <c:pt idx="18">
                  <c:v>Q3 22</c:v>
                </c:pt>
                <c:pt idx="19">
                  <c:v>Q4 22</c:v>
                </c:pt>
                <c:pt idx="20">
                  <c:v>Q1 23</c:v>
                </c:pt>
                <c:pt idx="21">
                  <c:v>Q2 23</c:v>
                </c:pt>
              </c:strCache>
            </c:strRef>
          </c:cat>
          <c:val>
            <c:numRef>
              <c:f>Sheet1!$B$29:$B$50</c:f>
              <c:numCache>
                <c:formatCode>General</c:formatCode>
                <c:ptCount val="22"/>
                <c:pt idx="0">
                  <c:v>1.9</c:v>
                </c:pt>
                <c:pt idx="1">
                  <c:v>1.8</c:v>
                </c:pt>
                <c:pt idx="2">
                  <c:v>1.8</c:v>
                </c:pt>
                <c:pt idx="3" formatCode="0.0">
                  <c:v>2</c:v>
                </c:pt>
                <c:pt idx="4">
                  <c:v>1.9</c:v>
                </c:pt>
                <c:pt idx="5" formatCode="0.0">
                  <c:v>2</c:v>
                </c:pt>
                <c:pt idx="6">
                  <c:v>1.6</c:v>
                </c:pt>
                <c:pt idx="7" formatCode="0.0">
                  <c:v>2</c:v>
                </c:pt>
                <c:pt idx="8">
                  <c:v>1.7</c:v>
                </c:pt>
                <c:pt idx="9">
                  <c:v>2.1</c:v>
                </c:pt>
                <c:pt idx="10" formatCode="0.0">
                  <c:v>2</c:v>
                </c:pt>
                <c:pt idx="11">
                  <c:v>1.6</c:v>
                </c:pt>
                <c:pt idx="12">
                  <c:v>1.6</c:v>
                </c:pt>
                <c:pt idx="13">
                  <c:v>1.3</c:v>
                </c:pt>
                <c:pt idx="14">
                  <c:v>1.4</c:v>
                </c:pt>
                <c:pt idx="15">
                  <c:v>1.5</c:v>
                </c:pt>
                <c:pt idx="16">
                  <c:v>1.5</c:v>
                </c:pt>
                <c:pt idx="17">
                  <c:v>1.4</c:v>
                </c:pt>
                <c:pt idx="18">
                  <c:v>1.9</c:v>
                </c:pt>
                <c:pt idx="19">
                  <c:v>1.3</c:v>
                </c:pt>
                <c:pt idx="20">
                  <c:v>1.4</c:v>
                </c:pt>
                <c:pt idx="21">
                  <c:v>1.7</c:v>
                </c:pt>
              </c:numCache>
            </c:numRef>
          </c:val>
          <c:smooth val="0"/>
          <c:extLst>
            <c:ext xmlns:c16="http://schemas.microsoft.com/office/drawing/2014/chart" uri="{C3380CC4-5D6E-409C-BE32-E72D297353CC}">
              <c16:uniqueId val="{00000000-5D7E-4E58-BC8D-27C081D215D7}"/>
            </c:ext>
          </c:extLst>
        </c:ser>
        <c:dLbls>
          <c:dLblPos val="t"/>
          <c:showLegendKey val="0"/>
          <c:showVal val="1"/>
          <c:showCatName val="0"/>
          <c:showSerName val="0"/>
          <c:showPercent val="0"/>
          <c:showBubbleSize val="0"/>
        </c:dLbls>
        <c:smooth val="0"/>
        <c:axId val="738871016"/>
        <c:axId val="738880816"/>
      </c:lineChart>
      <c:catAx>
        <c:axId val="738871016"/>
        <c:scaling>
          <c:orientation val="minMax"/>
        </c:scaling>
        <c:delete val="0"/>
        <c:axPos val="b"/>
        <c:numFmt formatCode="General" sourceLinked="1"/>
        <c:majorTickMark val="none"/>
        <c:minorTickMark val="none"/>
        <c:tickLblPos val="nextTo"/>
        <c:spPr>
          <a:ln w="28575">
            <a:solidFill>
              <a:schemeClr val="bg1">
                <a:lumMod val="65000"/>
              </a:schemeClr>
            </a:solidFill>
          </a:ln>
        </c:spPr>
        <c:txPr>
          <a:bodyPr/>
          <a:lstStyle/>
          <a:p>
            <a:pPr>
              <a:defRPr lang="en-US" sz="1200" b="1" kern="1200">
                <a:solidFill>
                  <a:srgbClr val="707070"/>
                </a:solidFill>
                <a:latin typeface="Segoe UI" panose="020B0502040204020203" pitchFamily="34" charset="0"/>
                <a:ea typeface="+mn-ea"/>
                <a:cs typeface="Segoe UI" panose="020B0502040204020203" pitchFamily="34" charset="0"/>
              </a:defRPr>
            </a:pPr>
            <a:endParaRPr lang="en-US"/>
          </a:p>
        </c:txPr>
        <c:crossAx val="738880816"/>
        <c:crosses val="autoZero"/>
        <c:auto val="1"/>
        <c:lblAlgn val="ctr"/>
        <c:lblOffset val="100"/>
        <c:noMultiLvlLbl val="0"/>
      </c:catAx>
      <c:valAx>
        <c:axId val="738880816"/>
        <c:scaling>
          <c:orientation val="minMax"/>
          <c:max val="3"/>
          <c:min val="0"/>
        </c:scaling>
        <c:delete val="1"/>
        <c:axPos val="l"/>
        <c:numFmt formatCode="General" sourceLinked="1"/>
        <c:majorTickMark val="out"/>
        <c:minorTickMark val="none"/>
        <c:tickLblPos val="nextTo"/>
        <c:crossAx val="738871016"/>
        <c:crosses val="autoZero"/>
        <c:crossBetween val="between"/>
        <c:majorUnit val="30"/>
      </c:valAx>
      <c:spPr>
        <a:noFill/>
        <a:ln w="25400">
          <a:noFill/>
        </a:ln>
      </c:spPr>
    </c:plotArea>
    <c:plotVisOnly val="1"/>
    <c:dispBlanksAs val="gap"/>
    <c:showDLblsOverMax val="0"/>
  </c:chart>
  <c:spPr>
    <a:noFill/>
    <a:ln>
      <a:noFill/>
    </a:ln>
  </c:spPr>
  <c:txPr>
    <a:bodyPr/>
    <a:lstStyle/>
    <a:p>
      <a:pPr>
        <a:defRPr sz="1499" b="1" i="0" u="none" strike="noStrike" baseline="0">
          <a:solidFill>
            <a:schemeClr val="tx1"/>
          </a:solidFill>
          <a:latin typeface="Arial"/>
          <a:ea typeface="Arial"/>
          <a:cs typeface="Arial"/>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00412736239513E-2"/>
          <c:y val="8.2565118099409598E-2"/>
          <c:w val="0.97975336482236974"/>
          <c:h val="0.65514566526547935"/>
        </c:manualLayout>
      </c:layout>
      <c:lineChart>
        <c:grouping val="standard"/>
        <c:varyColors val="0"/>
        <c:ser>
          <c:idx val="0"/>
          <c:order val="0"/>
          <c:spPr>
            <a:ln w="33638">
              <a:solidFill>
                <a:schemeClr val="accent3"/>
              </a:solidFill>
              <a:prstDash val="solid"/>
            </a:ln>
          </c:spPr>
          <c:marker>
            <c:symbol val="none"/>
          </c:marker>
          <c:dLbls>
            <c:numFmt formatCode="&quot;£&quot;#,##0" sourceLinked="0"/>
            <c:spPr>
              <a:solidFill>
                <a:schemeClr val="accent3"/>
              </a:solidFill>
            </c:spPr>
            <c:txPr>
              <a:bodyPr vertOverflow="overflow" horzOverflow="overflow" wrap="none" lIns="36000" tIns="72000" rIns="36000" bIns="72000">
                <a:spAutoFit/>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c15:spPr>
                <c15:showLeaderLines val="1"/>
              </c:ext>
            </c:extLst>
          </c:dLbls>
          <c:cat>
            <c:strRef>
              <c:f>Sheet1!$A$22:$A$43</c:f>
              <c:strCache>
                <c:ptCount val="22"/>
                <c:pt idx="0">
                  <c:v>Q1 18</c:v>
                </c:pt>
                <c:pt idx="1">
                  <c:v>Q2 18</c:v>
                </c:pt>
                <c:pt idx="2">
                  <c:v>Q3 18</c:v>
                </c:pt>
                <c:pt idx="3">
                  <c:v>Q4 18</c:v>
                </c:pt>
                <c:pt idx="4">
                  <c:v>Q1 19</c:v>
                </c:pt>
                <c:pt idx="5">
                  <c:v>Q2 19</c:v>
                </c:pt>
                <c:pt idx="6">
                  <c:v>Q3 19</c:v>
                </c:pt>
                <c:pt idx="7">
                  <c:v>Q4 19</c:v>
                </c:pt>
                <c:pt idx="8">
                  <c:v>Q1 20</c:v>
                </c:pt>
                <c:pt idx="9">
                  <c:v>Q2 20</c:v>
                </c:pt>
                <c:pt idx="10">
                  <c:v>Q3 20</c:v>
                </c:pt>
                <c:pt idx="11">
                  <c:v>Q4 20 </c:v>
                </c:pt>
                <c:pt idx="12">
                  <c:v>Q1 21</c:v>
                </c:pt>
                <c:pt idx="13">
                  <c:v>Q2 21</c:v>
                </c:pt>
                <c:pt idx="14">
                  <c:v>Q3 21</c:v>
                </c:pt>
                <c:pt idx="15">
                  <c:v>Q4 21</c:v>
                </c:pt>
                <c:pt idx="16">
                  <c:v>Q1 22</c:v>
                </c:pt>
                <c:pt idx="17">
                  <c:v>Q2 22</c:v>
                </c:pt>
                <c:pt idx="18">
                  <c:v>Q3 22</c:v>
                </c:pt>
                <c:pt idx="19">
                  <c:v>Q4 22</c:v>
                </c:pt>
                <c:pt idx="20">
                  <c:v>Q1 23</c:v>
                </c:pt>
                <c:pt idx="21">
                  <c:v>Q2 23</c:v>
                </c:pt>
              </c:strCache>
            </c:strRef>
          </c:cat>
          <c:val>
            <c:numRef>
              <c:f>Sheet1!$B$22:$B$43</c:f>
              <c:numCache>
                <c:formatCode>General</c:formatCode>
                <c:ptCount val="22"/>
                <c:pt idx="0">
                  <c:v>1837</c:v>
                </c:pt>
                <c:pt idx="1">
                  <c:v>1835</c:v>
                </c:pt>
                <c:pt idx="2">
                  <c:v>1830</c:v>
                </c:pt>
                <c:pt idx="3">
                  <c:v>2272</c:v>
                </c:pt>
                <c:pt idx="4" formatCode="#,##0">
                  <c:v>1968</c:v>
                </c:pt>
                <c:pt idx="5" formatCode="#,##0">
                  <c:v>2105</c:v>
                </c:pt>
                <c:pt idx="6" formatCode="#,##0">
                  <c:v>1815</c:v>
                </c:pt>
                <c:pt idx="7" formatCode="#,##0">
                  <c:v>1973</c:v>
                </c:pt>
                <c:pt idx="8">
                  <c:v>2138</c:v>
                </c:pt>
                <c:pt idx="9">
                  <c:v>2294</c:v>
                </c:pt>
                <c:pt idx="10">
                  <c:v>2717</c:v>
                </c:pt>
                <c:pt idx="11">
                  <c:v>2470</c:v>
                </c:pt>
                <c:pt idx="12">
                  <c:v>2376</c:v>
                </c:pt>
                <c:pt idx="13">
                  <c:v>1780</c:v>
                </c:pt>
                <c:pt idx="14">
                  <c:v>2029</c:v>
                </c:pt>
                <c:pt idx="15">
                  <c:v>2300</c:v>
                </c:pt>
                <c:pt idx="16">
                  <c:v>2280</c:v>
                </c:pt>
                <c:pt idx="17">
                  <c:v>2143</c:v>
                </c:pt>
                <c:pt idx="18">
                  <c:v>2326</c:v>
                </c:pt>
                <c:pt idx="19">
                  <c:v>2161</c:v>
                </c:pt>
                <c:pt idx="20">
                  <c:v>2219</c:v>
                </c:pt>
                <c:pt idx="21">
                  <c:v>2208</c:v>
                </c:pt>
              </c:numCache>
            </c:numRef>
          </c:val>
          <c:smooth val="0"/>
          <c:extLst>
            <c:ext xmlns:c16="http://schemas.microsoft.com/office/drawing/2014/chart" uri="{C3380CC4-5D6E-409C-BE32-E72D297353CC}">
              <c16:uniqueId val="{00000000-5CA5-42DB-BB6E-4BA8D2831845}"/>
            </c:ext>
          </c:extLst>
        </c:ser>
        <c:dLbls>
          <c:dLblPos val="t"/>
          <c:showLegendKey val="0"/>
          <c:showVal val="1"/>
          <c:showCatName val="0"/>
          <c:showSerName val="0"/>
          <c:showPercent val="0"/>
          <c:showBubbleSize val="0"/>
        </c:dLbls>
        <c:smooth val="0"/>
        <c:axId val="738871016"/>
        <c:axId val="738880816"/>
      </c:lineChart>
      <c:catAx>
        <c:axId val="738871016"/>
        <c:scaling>
          <c:orientation val="minMax"/>
        </c:scaling>
        <c:delete val="0"/>
        <c:axPos val="b"/>
        <c:numFmt formatCode="General" sourceLinked="1"/>
        <c:majorTickMark val="none"/>
        <c:minorTickMark val="none"/>
        <c:tickLblPos val="nextTo"/>
        <c:spPr>
          <a:ln w="28575">
            <a:solidFill>
              <a:schemeClr val="bg1">
                <a:lumMod val="65000"/>
              </a:schemeClr>
            </a:solidFill>
          </a:ln>
        </c:spPr>
        <c:txPr>
          <a:bodyPr/>
          <a:lstStyle/>
          <a:p>
            <a:pPr>
              <a:defRPr lang="en-US" sz="1200" b="1" kern="1200">
                <a:solidFill>
                  <a:srgbClr val="707070"/>
                </a:solidFill>
                <a:latin typeface="Segoe UI" panose="020B0502040204020203" pitchFamily="34" charset="0"/>
                <a:ea typeface="+mn-ea"/>
                <a:cs typeface="Segoe UI" panose="020B0502040204020203" pitchFamily="34" charset="0"/>
              </a:defRPr>
            </a:pPr>
            <a:endParaRPr lang="en-US"/>
          </a:p>
        </c:txPr>
        <c:crossAx val="738880816"/>
        <c:crosses val="autoZero"/>
        <c:auto val="1"/>
        <c:lblAlgn val="ctr"/>
        <c:lblOffset val="100"/>
        <c:noMultiLvlLbl val="0"/>
      </c:catAx>
      <c:valAx>
        <c:axId val="738880816"/>
        <c:scaling>
          <c:orientation val="minMax"/>
          <c:min val="0"/>
        </c:scaling>
        <c:delete val="1"/>
        <c:axPos val="l"/>
        <c:numFmt formatCode="General" sourceLinked="1"/>
        <c:majorTickMark val="out"/>
        <c:minorTickMark val="none"/>
        <c:tickLblPos val="nextTo"/>
        <c:crossAx val="738871016"/>
        <c:crosses val="autoZero"/>
        <c:crossBetween val="between"/>
      </c:valAx>
      <c:spPr>
        <a:noFill/>
        <a:ln w="25400">
          <a:noFill/>
        </a:ln>
      </c:spPr>
    </c:plotArea>
    <c:plotVisOnly val="1"/>
    <c:dispBlanksAs val="gap"/>
    <c:showDLblsOverMax val="0"/>
  </c:chart>
  <c:spPr>
    <a:noFill/>
    <a:ln>
      <a:noFill/>
    </a:ln>
  </c:spPr>
  <c:txPr>
    <a:bodyPr/>
    <a:lstStyle/>
    <a:p>
      <a:pPr>
        <a:defRPr sz="1499" b="1" i="0" u="none" strike="noStrike" baseline="0">
          <a:solidFill>
            <a:schemeClr val="tx1"/>
          </a:solidFill>
          <a:latin typeface="Arial"/>
          <a:ea typeface="Arial"/>
          <a:cs typeface="Arial"/>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58669137480895"/>
          <c:y val="9.8032159851354772E-2"/>
          <c:w val="0.60741325609996699"/>
          <c:h val="0.90196784014864528"/>
        </c:manualLayout>
      </c:layout>
      <c:barChart>
        <c:barDir val="bar"/>
        <c:grouping val="clustered"/>
        <c:varyColors val="0"/>
        <c:ser>
          <c:idx val="6"/>
          <c:order val="0"/>
          <c:spPr>
            <a:solidFill>
              <a:schemeClr val="accent3"/>
            </a:solidFill>
            <a:ln w="26358">
              <a:noFill/>
            </a:ln>
          </c:spPr>
          <c:invertIfNegative val="0"/>
          <c:dPt>
            <c:idx val="0"/>
            <c:invertIfNegative val="0"/>
            <c:bubble3D val="0"/>
            <c:extLst>
              <c:ext xmlns:c16="http://schemas.microsoft.com/office/drawing/2014/chart" uri="{C3380CC4-5D6E-409C-BE32-E72D297353CC}">
                <c16:uniqueId val="{00000000-2159-4DE4-8201-03032D9CD3DB}"/>
              </c:ext>
            </c:extLst>
          </c:dPt>
          <c:dLbls>
            <c:spPr>
              <a:noFill/>
              <a:ln>
                <a:noFill/>
              </a:ln>
              <a:effectLst/>
            </c:spPr>
            <c:txPr>
              <a:bodyPr/>
              <a:lstStyle/>
              <a:p>
                <a:pPr>
                  <a:defRPr>
                    <a:solidFill>
                      <a:schemeClr val="bg1">
                        <a:lumMod val="50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 No, have not issued any Section 21 notices</c:v>
                </c:pt>
                <c:pt idx="1">
                  <c:v>1</c:v>
                </c:pt>
                <c:pt idx="2">
                  <c:v>2</c:v>
                </c:pt>
                <c:pt idx="3">
                  <c:v>3</c:v>
                </c:pt>
                <c:pt idx="4">
                  <c:v>4+</c:v>
                </c:pt>
                <c:pt idx="5">
                  <c:v> Don't know</c:v>
                </c:pt>
              </c:strCache>
            </c:strRef>
          </c:cat>
          <c:val>
            <c:numRef>
              <c:f>Sheet1!$B$2:$B$7</c:f>
              <c:numCache>
                <c:formatCode>General</c:formatCode>
                <c:ptCount val="6"/>
                <c:pt idx="0">
                  <c:v>73</c:v>
                </c:pt>
                <c:pt idx="1">
                  <c:v>17</c:v>
                </c:pt>
                <c:pt idx="2">
                  <c:v>5</c:v>
                </c:pt>
                <c:pt idx="3">
                  <c:v>2</c:v>
                </c:pt>
                <c:pt idx="4">
                  <c:v>2</c:v>
                </c:pt>
                <c:pt idx="5">
                  <c:v>1</c:v>
                </c:pt>
              </c:numCache>
            </c:numRef>
          </c:val>
          <c:extLst>
            <c:ext xmlns:c16="http://schemas.microsoft.com/office/drawing/2014/chart" uri="{C3380CC4-5D6E-409C-BE32-E72D297353CC}">
              <c16:uniqueId val="{00000003-2159-4DE4-8201-03032D9CD3DB}"/>
            </c:ext>
          </c:extLst>
        </c:ser>
        <c:dLbls>
          <c:showLegendKey val="0"/>
          <c:showVal val="0"/>
          <c:showCatName val="0"/>
          <c:showSerName val="0"/>
          <c:showPercent val="0"/>
          <c:showBubbleSize val="0"/>
        </c:dLbls>
        <c:gapWidth val="60"/>
        <c:axId val="736862336"/>
        <c:axId val="736859592"/>
      </c:barChart>
      <c:catAx>
        <c:axId val="736862336"/>
        <c:scaling>
          <c:orientation val="maxMin"/>
        </c:scaling>
        <c:delete val="1"/>
        <c:axPos val="l"/>
        <c:numFmt formatCode="General" sourceLinked="1"/>
        <c:majorTickMark val="out"/>
        <c:minorTickMark val="none"/>
        <c:tickLblPos val="nextTo"/>
        <c:crossAx val="736859592"/>
        <c:crosses val="autoZero"/>
        <c:auto val="1"/>
        <c:lblAlgn val="ctr"/>
        <c:lblOffset val="100"/>
        <c:noMultiLvlLbl val="0"/>
      </c:catAx>
      <c:valAx>
        <c:axId val="736859592"/>
        <c:scaling>
          <c:orientation val="minMax"/>
          <c:max val="100"/>
          <c:min val="0"/>
        </c:scaling>
        <c:delete val="1"/>
        <c:axPos val="t"/>
        <c:numFmt formatCode="General" sourceLinked="1"/>
        <c:majorTickMark val="none"/>
        <c:minorTickMark val="none"/>
        <c:tickLblPos val="none"/>
        <c:crossAx val="736862336"/>
        <c:crosses val="autoZero"/>
        <c:crossBetween val="between"/>
        <c:majorUnit val="50"/>
        <c:minorUnit val="10"/>
      </c:valAx>
      <c:spPr>
        <a:noFill/>
        <a:ln w="25406">
          <a:noFill/>
        </a:ln>
      </c:spPr>
    </c:plotArea>
    <c:plotVisOnly val="1"/>
    <c:dispBlanksAs val="gap"/>
    <c:showDLblsOverMax val="0"/>
  </c:chart>
  <c:spPr>
    <a:noFill/>
    <a:ln>
      <a:noFill/>
    </a:ln>
  </c:spPr>
  <c:txPr>
    <a:bodyPr anchor="b" anchorCtr="1"/>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2060"/>
            </a:solidFill>
          </c:spPr>
          <c:dPt>
            <c:idx val="0"/>
            <c:bubble3D val="0"/>
            <c:extLst>
              <c:ext xmlns:c16="http://schemas.microsoft.com/office/drawing/2014/chart" uri="{C3380CC4-5D6E-409C-BE32-E72D297353CC}">
                <c16:uniqueId val="{00000000-F4E1-4650-98AF-7C9C36F28B8F}"/>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1-F4E1-4650-98AF-7C9C36F28B8F}"/>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146951796886898"/>
          <c:y val="1.6589902732746641E-2"/>
          <c:w val="0.57327112193823493"/>
          <c:h val="0.95026178010471196"/>
        </c:manualLayout>
      </c:layout>
      <c:barChart>
        <c:barDir val="bar"/>
        <c:grouping val="stacked"/>
        <c:varyColors val="0"/>
        <c:ser>
          <c:idx val="4"/>
          <c:order val="0"/>
          <c:spPr>
            <a:noFill/>
            <a:ln w="29754">
              <a:noFill/>
            </a:ln>
          </c:spPr>
          <c:invertIfNegative val="0"/>
          <c:dPt>
            <c:idx val="0"/>
            <c:invertIfNegative val="0"/>
            <c:bubble3D val="0"/>
            <c:spPr>
              <a:solidFill>
                <a:srgbClr val="FF9933"/>
              </a:solidFill>
              <a:ln w="29754">
                <a:noFill/>
              </a:ln>
            </c:spPr>
            <c:extLst>
              <c:ext xmlns:c16="http://schemas.microsoft.com/office/drawing/2014/chart" uri="{C3380CC4-5D6E-409C-BE32-E72D297353CC}">
                <c16:uniqueId val="{00000002-A74A-4236-8A0C-B8144A47F04F}"/>
              </c:ext>
            </c:extLst>
          </c:dPt>
          <c:dPt>
            <c:idx val="1"/>
            <c:invertIfNegative val="0"/>
            <c:bubble3D val="0"/>
            <c:spPr>
              <a:solidFill>
                <a:srgbClr val="FF9933"/>
              </a:solidFill>
              <a:ln w="29754">
                <a:noFill/>
              </a:ln>
            </c:spPr>
            <c:extLst>
              <c:ext xmlns:c16="http://schemas.microsoft.com/office/drawing/2014/chart" uri="{C3380CC4-5D6E-409C-BE32-E72D297353CC}">
                <c16:uniqueId val="{00000003-A74A-4236-8A0C-B8144A47F04F}"/>
              </c:ext>
            </c:extLst>
          </c:dPt>
          <c:dPt>
            <c:idx val="2"/>
            <c:invertIfNegative val="0"/>
            <c:bubble3D val="0"/>
            <c:spPr>
              <a:solidFill>
                <a:srgbClr val="FF9933"/>
              </a:solidFill>
              <a:ln w="29754">
                <a:noFill/>
              </a:ln>
            </c:spPr>
            <c:extLst>
              <c:ext xmlns:c16="http://schemas.microsoft.com/office/drawing/2014/chart" uri="{C3380CC4-5D6E-409C-BE32-E72D297353CC}">
                <c16:uniqueId val="{00000004-A74A-4236-8A0C-B8144A47F04F}"/>
              </c:ext>
            </c:extLst>
          </c:dPt>
          <c:dPt>
            <c:idx val="3"/>
            <c:invertIfNegative val="0"/>
            <c:bubble3D val="0"/>
            <c:spPr>
              <a:solidFill>
                <a:srgbClr val="FF9933"/>
              </a:solidFill>
              <a:ln w="29754">
                <a:noFill/>
              </a:ln>
            </c:spPr>
            <c:extLst>
              <c:ext xmlns:c16="http://schemas.microsoft.com/office/drawing/2014/chart" uri="{C3380CC4-5D6E-409C-BE32-E72D297353CC}">
                <c16:uniqueId val="{00000005-A74A-4236-8A0C-B8144A47F04F}"/>
              </c:ext>
            </c:extLst>
          </c:dPt>
          <c:dPt>
            <c:idx val="4"/>
            <c:invertIfNegative val="0"/>
            <c:bubble3D val="0"/>
            <c:spPr>
              <a:solidFill>
                <a:srgbClr val="FF9933"/>
              </a:solidFill>
              <a:ln w="29754">
                <a:noFill/>
              </a:ln>
            </c:spPr>
            <c:extLst>
              <c:ext xmlns:c16="http://schemas.microsoft.com/office/drawing/2014/chart" uri="{C3380CC4-5D6E-409C-BE32-E72D297353CC}">
                <c16:uniqueId val="{00000006-A74A-4236-8A0C-B8144A47F04F}"/>
              </c:ext>
            </c:extLst>
          </c:dPt>
          <c:dPt>
            <c:idx val="5"/>
            <c:invertIfNegative val="0"/>
            <c:bubble3D val="0"/>
            <c:spPr>
              <a:solidFill>
                <a:srgbClr val="FF9933"/>
              </a:solidFill>
              <a:ln w="29754">
                <a:noFill/>
              </a:ln>
            </c:spPr>
            <c:extLst>
              <c:ext xmlns:c16="http://schemas.microsoft.com/office/drawing/2014/chart" uri="{C3380CC4-5D6E-409C-BE32-E72D297353CC}">
                <c16:uniqueId val="{00000000-E50F-714F-9379-67AD8AD6E1A4}"/>
              </c:ext>
            </c:extLst>
          </c:dPt>
          <c:dPt>
            <c:idx val="6"/>
            <c:invertIfNegative val="0"/>
            <c:bubble3D val="0"/>
            <c:spPr>
              <a:solidFill>
                <a:srgbClr val="FF9933"/>
              </a:solidFill>
              <a:ln w="29754">
                <a:noFill/>
              </a:ln>
            </c:spPr>
            <c:extLst>
              <c:ext xmlns:c16="http://schemas.microsoft.com/office/drawing/2014/chart" uri="{C3380CC4-5D6E-409C-BE32-E72D297353CC}">
                <c16:uniqueId val="{00000007-A74A-4236-8A0C-B8144A47F04F}"/>
              </c:ext>
            </c:extLst>
          </c:dPt>
          <c:dPt>
            <c:idx val="7"/>
            <c:invertIfNegative val="0"/>
            <c:bubble3D val="0"/>
            <c:spPr>
              <a:solidFill>
                <a:srgbClr val="FF9933"/>
              </a:solidFill>
              <a:ln w="29754">
                <a:noFill/>
              </a:ln>
            </c:spPr>
            <c:extLst>
              <c:ext xmlns:c16="http://schemas.microsoft.com/office/drawing/2014/chart" uri="{C3380CC4-5D6E-409C-BE32-E72D297353CC}">
                <c16:uniqueId val="{00000008-A74A-4236-8A0C-B8144A47F04F}"/>
              </c:ext>
            </c:extLst>
          </c:dPt>
          <c:dPt>
            <c:idx val="8"/>
            <c:invertIfNegative val="0"/>
            <c:bubble3D val="0"/>
            <c:spPr>
              <a:solidFill>
                <a:srgbClr val="FF9933"/>
              </a:solidFill>
              <a:ln w="29754">
                <a:noFill/>
              </a:ln>
            </c:spPr>
            <c:extLst>
              <c:ext xmlns:c16="http://schemas.microsoft.com/office/drawing/2014/chart" uri="{C3380CC4-5D6E-409C-BE32-E72D297353CC}">
                <c16:uniqueId val="{00000009-A74A-4236-8A0C-B8144A47F04F}"/>
              </c:ext>
            </c:extLst>
          </c:dPt>
          <c:dPt>
            <c:idx val="9"/>
            <c:invertIfNegative val="0"/>
            <c:bubble3D val="0"/>
            <c:spPr>
              <a:solidFill>
                <a:srgbClr val="FF9933"/>
              </a:solidFill>
              <a:ln w="29754">
                <a:noFill/>
              </a:ln>
            </c:spPr>
            <c:extLst>
              <c:ext xmlns:c16="http://schemas.microsoft.com/office/drawing/2014/chart" uri="{C3380CC4-5D6E-409C-BE32-E72D297353CC}">
                <c16:uniqueId val="{0000000A-A74A-4236-8A0C-B8144A47F04F}"/>
              </c:ext>
            </c:extLst>
          </c:dPt>
          <c:dPt>
            <c:idx val="10"/>
            <c:invertIfNegative val="0"/>
            <c:bubble3D val="0"/>
            <c:spPr>
              <a:solidFill>
                <a:srgbClr val="FF9933"/>
              </a:solidFill>
              <a:ln w="29754">
                <a:noFill/>
              </a:ln>
            </c:spPr>
            <c:extLst>
              <c:ext xmlns:c16="http://schemas.microsoft.com/office/drawing/2014/chart" uri="{C3380CC4-5D6E-409C-BE32-E72D297353CC}">
                <c16:uniqueId val="{0000000B-A74A-4236-8A0C-B8144A47F04F}"/>
              </c:ext>
            </c:extLst>
          </c:dPt>
          <c:dPt>
            <c:idx val="11"/>
            <c:invertIfNegative val="0"/>
            <c:bubble3D val="0"/>
            <c:spPr>
              <a:solidFill>
                <a:srgbClr val="FF9933"/>
              </a:solidFill>
              <a:ln w="29754">
                <a:noFill/>
              </a:ln>
            </c:spPr>
            <c:extLst>
              <c:ext xmlns:c16="http://schemas.microsoft.com/office/drawing/2014/chart" uri="{C3380CC4-5D6E-409C-BE32-E72D297353CC}">
                <c16:uniqueId val="{0000000C-A74A-4236-8A0C-B8144A47F04F}"/>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4A-4236-8A0C-B8144A47F04F}"/>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4A-4236-8A0C-B8144A47F04F}"/>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4A-4236-8A0C-B8144A47F04F}"/>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4A-4236-8A0C-B8144A47F04F}"/>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4A-4236-8A0C-B8144A47F04F}"/>
                </c:ext>
              </c:extLst>
            </c:dLbl>
            <c:dLbl>
              <c:idx val="5"/>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0F-714F-9379-67AD8AD6E1A4}"/>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4A-4236-8A0C-B8144A47F04F}"/>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4A-4236-8A0C-B8144A47F04F}"/>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4A-4236-8A0C-B8144A47F04F}"/>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74A-4236-8A0C-B8144A47F04F}"/>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4A-4236-8A0C-B8144A47F04F}"/>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4A-4236-8A0C-B8144A47F04F}"/>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 Abolition of Section 21 "no fault" evictions</c:v>
                </c:pt>
                <c:pt idx="1">
                  <c:v> Tenants can request permission to keep pets and landlords cannot unreasonably withhold consent</c:v>
                </c:pt>
                <c:pt idx="2">
                  <c:v> AST will be phased out and replaced with contracts that roll by every month without having a specified end date</c:v>
                </c:pt>
                <c:pt idx="3">
                  <c:v> All landlords will have to sign up to a new Ombudsman scheme</c:v>
                </c:pt>
                <c:pt idx="4">
                  <c:v> All landlords to be required to register all the properties they let out on the PRPPS</c:v>
                </c:pt>
                <c:pt idx="5">
                  <c:v> It will be illegal to have blanket bans on renting to tenants in receipt of benefits or with children</c:v>
                </c:pt>
                <c:pt idx="6">
                  <c:v> Tenants to be able to challenge rent increases by application to a Tribunal</c:v>
                </c:pt>
                <c:pt idx="7">
                  <c:v> Rental properties may not be advertised, marketed or let unless they are registered on the PRPP</c:v>
                </c:pt>
                <c:pt idx="8">
                  <c:v> A new mandatory ground for "serious rent arrears"</c:v>
                </c:pt>
                <c:pt idx="9">
                  <c:v> Rent increases will be limited to once per year and must be ‘reasonable’ and aligned to local market rents</c:v>
                </c:pt>
                <c:pt idx="10">
                  <c:v> Tenants must be given 2 months' notice to vacate and, similarly, must give landlords 2 months' notice</c:v>
                </c:pt>
                <c:pt idx="11">
                  <c:v> The Decent Home Standard will be applied to the private rented sector</c:v>
                </c:pt>
              </c:strCache>
            </c:strRef>
          </c:cat>
          <c:val>
            <c:numRef>
              <c:f>Sheet1!$B$2:$B$13</c:f>
              <c:numCache>
                <c:formatCode>General</c:formatCode>
                <c:ptCount val="12"/>
                <c:pt idx="0">
                  <c:v>16</c:v>
                </c:pt>
                <c:pt idx="1">
                  <c:v>14</c:v>
                </c:pt>
                <c:pt idx="2">
                  <c:v>14</c:v>
                </c:pt>
                <c:pt idx="3">
                  <c:v>14</c:v>
                </c:pt>
                <c:pt idx="4">
                  <c:v>15</c:v>
                </c:pt>
                <c:pt idx="5">
                  <c:v>15</c:v>
                </c:pt>
                <c:pt idx="6">
                  <c:v>15</c:v>
                </c:pt>
                <c:pt idx="7">
                  <c:v>12</c:v>
                </c:pt>
                <c:pt idx="8">
                  <c:v>8</c:v>
                </c:pt>
                <c:pt idx="9">
                  <c:v>8</c:v>
                </c:pt>
                <c:pt idx="10">
                  <c:v>8</c:v>
                </c:pt>
                <c:pt idx="11">
                  <c:v>8</c:v>
                </c:pt>
              </c:numCache>
            </c:numRef>
          </c:val>
          <c:extLst>
            <c:ext xmlns:c16="http://schemas.microsoft.com/office/drawing/2014/chart" uri="{C3380CC4-5D6E-409C-BE32-E72D297353CC}">
              <c16:uniqueId val="{00000000-46F1-6747-9410-C857AE8D0735}"/>
            </c:ext>
          </c:extLst>
        </c:ser>
        <c:ser>
          <c:idx val="0"/>
          <c:order val="1"/>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 Abolition of Section 21 "no fault" evictions</c:v>
                </c:pt>
                <c:pt idx="1">
                  <c:v> Tenants can request permission to keep pets and landlords cannot unreasonably withhold consent</c:v>
                </c:pt>
                <c:pt idx="2">
                  <c:v> AST will be phased out and replaced with contracts that roll by every month without having a specified end date</c:v>
                </c:pt>
                <c:pt idx="3">
                  <c:v> All landlords will have to sign up to a new Ombudsman scheme</c:v>
                </c:pt>
                <c:pt idx="4">
                  <c:v> All landlords to be required to register all the properties they let out on the PRPPS</c:v>
                </c:pt>
                <c:pt idx="5">
                  <c:v> It will be illegal to have blanket bans on renting to tenants in receipt of benefits or with children</c:v>
                </c:pt>
                <c:pt idx="6">
                  <c:v> Tenants to be able to challenge rent increases by application to a Tribunal</c:v>
                </c:pt>
                <c:pt idx="7">
                  <c:v> Rental properties may not be advertised, marketed or let unless they are registered on the PRPP</c:v>
                </c:pt>
                <c:pt idx="8">
                  <c:v> A new mandatory ground for "serious rent arrears"</c:v>
                </c:pt>
                <c:pt idx="9">
                  <c:v> Rent increases will be limited to once per year and must be ‘reasonable’ and aligned to local market rents</c:v>
                </c:pt>
                <c:pt idx="10">
                  <c:v> Tenants must be given 2 months' notice to vacate and, similarly, must give landlords 2 months' notice</c:v>
                </c:pt>
                <c:pt idx="11">
                  <c:v> The Decent Home Standard will be applied to the private rented sector</c:v>
                </c:pt>
              </c:strCache>
            </c:strRef>
          </c:cat>
          <c:val>
            <c:numRef>
              <c:f>Sheet1!$C$2:$C$13</c:f>
              <c:numCache>
                <c:formatCode>General</c:formatCode>
                <c:ptCount val="12"/>
                <c:pt idx="0">
                  <c:v>53</c:v>
                </c:pt>
                <c:pt idx="1">
                  <c:v>42</c:v>
                </c:pt>
                <c:pt idx="2">
                  <c:v>40</c:v>
                </c:pt>
                <c:pt idx="3">
                  <c:v>36</c:v>
                </c:pt>
                <c:pt idx="4">
                  <c:v>33</c:v>
                </c:pt>
                <c:pt idx="5">
                  <c:v>30</c:v>
                </c:pt>
                <c:pt idx="6">
                  <c:v>29</c:v>
                </c:pt>
                <c:pt idx="7">
                  <c:v>30</c:v>
                </c:pt>
                <c:pt idx="8">
                  <c:v>20</c:v>
                </c:pt>
                <c:pt idx="9">
                  <c:v>11</c:v>
                </c:pt>
                <c:pt idx="10">
                  <c:v>9</c:v>
                </c:pt>
                <c:pt idx="11">
                  <c:v>8</c:v>
                </c:pt>
              </c:numCache>
            </c:numRef>
          </c:val>
          <c:extLst>
            <c:ext xmlns:c16="http://schemas.microsoft.com/office/drawing/2014/chart" uri="{C3380CC4-5D6E-409C-BE32-E72D297353CC}">
              <c16:uniqueId val="{00000000-A74A-4236-8A0C-B8144A47F04F}"/>
            </c:ext>
          </c:extLst>
        </c:ser>
        <c:ser>
          <c:idx val="1"/>
          <c:order val="2"/>
          <c:spPr>
            <a:noFill/>
            <a:ln w="29754">
              <a:noFill/>
            </a:ln>
          </c:spPr>
          <c:invertIfNegative val="0"/>
          <c:dLbls>
            <c:dLbl>
              <c:idx val="5"/>
              <c:spPr>
                <a:noFill/>
                <a:ln>
                  <a:noFill/>
                </a:ln>
                <a:effectLst/>
              </c:spPr>
              <c:txPr>
                <a:bodyPr/>
                <a:lstStyle/>
                <a:p>
                  <a:pPr>
                    <a:defRPr>
                      <a:solidFill>
                        <a:schemeClr val="bg1">
                          <a:lumMod val="50000"/>
                        </a:schemeClr>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C-EC21-4547-A004-80F3A4076F9F}"/>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 Abolition of Section 21 "no fault" evictions</c:v>
                </c:pt>
                <c:pt idx="1">
                  <c:v> Tenants can request permission to keep pets and landlords cannot unreasonably withhold consent</c:v>
                </c:pt>
                <c:pt idx="2">
                  <c:v> AST will be phased out and replaced with contracts that roll by every month without having a specified end date</c:v>
                </c:pt>
                <c:pt idx="3">
                  <c:v> All landlords will have to sign up to a new Ombudsman scheme</c:v>
                </c:pt>
                <c:pt idx="4">
                  <c:v> All landlords to be required to register all the properties they let out on the PRPPS</c:v>
                </c:pt>
                <c:pt idx="5">
                  <c:v> It will be illegal to have blanket bans on renting to tenants in receipt of benefits or with children</c:v>
                </c:pt>
                <c:pt idx="6">
                  <c:v> Tenants to be able to challenge rent increases by application to a Tribunal</c:v>
                </c:pt>
                <c:pt idx="7">
                  <c:v> Rental properties may not be advertised, marketed or let unless they are registered on the PRPP</c:v>
                </c:pt>
                <c:pt idx="8">
                  <c:v> A new mandatory ground for "serious rent arrears"</c:v>
                </c:pt>
                <c:pt idx="9">
                  <c:v> Rent increases will be limited to once per year and must be ‘reasonable’ and aligned to local market rents</c:v>
                </c:pt>
                <c:pt idx="10">
                  <c:v> Tenants must be given 2 months' notice to vacate and, similarly, must give landlords 2 months' notice</c:v>
                </c:pt>
                <c:pt idx="11">
                  <c:v> The Decent Home Standard will be applied to the private rented sector</c:v>
                </c:pt>
              </c:strCache>
            </c:strRef>
          </c:cat>
          <c:val>
            <c:numRef>
              <c:f>Sheet1!$D$2:$D$13</c:f>
              <c:numCache>
                <c:formatCode>General</c:formatCode>
                <c:ptCount val="12"/>
                <c:pt idx="0">
                  <c:v>69</c:v>
                </c:pt>
                <c:pt idx="1">
                  <c:v>56</c:v>
                </c:pt>
                <c:pt idx="2">
                  <c:v>54</c:v>
                </c:pt>
                <c:pt idx="3">
                  <c:v>51</c:v>
                </c:pt>
                <c:pt idx="4">
                  <c:v>48</c:v>
                </c:pt>
                <c:pt idx="5">
                  <c:v>46</c:v>
                </c:pt>
                <c:pt idx="6">
                  <c:v>44</c:v>
                </c:pt>
                <c:pt idx="7">
                  <c:v>43</c:v>
                </c:pt>
                <c:pt idx="8">
                  <c:v>28</c:v>
                </c:pt>
                <c:pt idx="9">
                  <c:v>19</c:v>
                </c:pt>
                <c:pt idx="10">
                  <c:v>17</c:v>
                </c:pt>
                <c:pt idx="11">
                  <c:v>16</c:v>
                </c:pt>
              </c:numCache>
            </c:numRef>
          </c:val>
          <c:extLst>
            <c:ext xmlns:c16="http://schemas.microsoft.com/office/drawing/2014/chart" uri="{C3380CC4-5D6E-409C-BE32-E72D297353CC}">
              <c16:uniqueId val="{00000001-A74A-4236-8A0C-B8144A47F04F}"/>
            </c:ext>
          </c:extLst>
        </c:ser>
        <c:dLbls>
          <c:showLegendKey val="0"/>
          <c:showVal val="0"/>
          <c:showCatName val="0"/>
          <c:showSerName val="0"/>
          <c:showPercent val="0"/>
          <c:showBubbleSize val="0"/>
        </c:dLbls>
        <c:gapWidth val="40"/>
        <c:overlap val="100"/>
        <c:axId val="738898456"/>
        <c:axId val="738897672"/>
      </c:barChart>
      <c:catAx>
        <c:axId val="738898456"/>
        <c:scaling>
          <c:orientation val="maxMin"/>
        </c:scaling>
        <c:delete val="1"/>
        <c:axPos val="l"/>
        <c:numFmt formatCode="General" sourceLinked="1"/>
        <c:majorTickMark val="out"/>
        <c:minorTickMark val="none"/>
        <c:tickLblPos val="nextTo"/>
        <c:crossAx val="738897672"/>
        <c:crosses val="autoZero"/>
        <c:auto val="1"/>
        <c:lblAlgn val="ctr"/>
        <c:lblOffset val="100"/>
        <c:noMultiLvlLbl val="0"/>
      </c:catAx>
      <c:valAx>
        <c:axId val="738897672"/>
        <c:scaling>
          <c:orientation val="minMax"/>
          <c:max val="70"/>
          <c:min val="0"/>
        </c:scaling>
        <c:delete val="1"/>
        <c:axPos val="t"/>
        <c:numFmt formatCode="General" sourceLinked="1"/>
        <c:majorTickMark val="out"/>
        <c:minorTickMark val="none"/>
        <c:tickLblPos val="nextTo"/>
        <c:crossAx val="738898456"/>
        <c:crosses val="autoZero"/>
        <c:crossBetween val="between"/>
        <c:majorUnit val="60"/>
        <c:minorUnit val="45"/>
      </c:valAx>
      <c:spPr>
        <a:noFill/>
        <a:ln w="25409">
          <a:noFill/>
        </a:ln>
      </c:spPr>
    </c:plotArea>
    <c:plotVisOnly val="1"/>
    <c:dispBlanksAs val="gap"/>
    <c:showDLblsOverMax val="0"/>
  </c:chart>
  <c:spPr>
    <a:noFill/>
    <a:ln>
      <a:noFill/>
    </a:ln>
  </c:spPr>
  <c:txPr>
    <a:bodyPr/>
    <a:lstStyle/>
    <a:p>
      <a:pPr>
        <a:defRPr sz="1050" b="1" i="0" u="none" strike="noStrike" baseline="0">
          <a:solidFill>
            <a:schemeClr val="bg1">
              <a:lumMod val="50000"/>
            </a:schemeClr>
          </a:solidFill>
          <a:latin typeface="Segoe UI" panose="020B0502040204020203" pitchFamily="34" charset="0"/>
          <a:ea typeface="Arial"/>
          <a:cs typeface="Segoe UI" panose="020B0502040204020203"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58669137480895"/>
          <c:y val="9.8032159851354772E-2"/>
          <c:w val="0.60741325609996699"/>
          <c:h val="0.90196784014864528"/>
        </c:manualLayout>
      </c:layout>
      <c:barChart>
        <c:barDir val="bar"/>
        <c:grouping val="clustered"/>
        <c:varyColors val="0"/>
        <c:ser>
          <c:idx val="6"/>
          <c:order val="0"/>
          <c:spPr>
            <a:solidFill>
              <a:schemeClr val="accent3"/>
            </a:solidFill>
            <a:ln w="26358">
              <a:noFill/>
            </a:ln>
          </c:spPr>
          <c:invertIfNegative val="0"/>
          <c:dPt>
            <c:idx val="0"/>
            <c:invertIfNegative val="0"/>
            <c:bubble3D val="0"/>
            <c:extLst>
              <c:ext xmlns:c16="http://schemas.microsoft.com/office/drawing/2014/chart" uri="{C3380CC4-5D6E-409C-BE32-E72D297353CC}">
                <c16:uniqueId val="{00000000-2159-4DE4-8201-03032D9CD3DB}"/>
              </c:ext>
            </c:extLst>
          </c:dPt>
          <c:dLbls>
            <c:spPr>
              <a:noFill/>
              <a:ln>
                <a:noFill/>
              </a:ln>
              <a:effectLst/>
            </c:spPr>
            <c:txPr>
              <a:bodyPr/>
              <a:lstStyle/>
              <a:p>
                <a:pPr>
                  <a:defRPr>
                    <a:solidFill>
                      <a:schemeClr val="tx1">
                        <a:lumMod val="75000"/>
                        <a:lumOff val="25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Accidental landlord</c:v>
                </c:pt>
                <c:pt idx="1">
                  <c:v>Intentional landlord</c:v>
                </c:pt>
                <c:pt idx="2">
                  <c:v>A bit of both</c:v>
                </c:pt>
              </c:strCache>
            </c:strRef>
          </c:cat>
          <c:val>
            <c:numRef>
              <c:f>Sheet1!$B$2:$B$4</c:f>
              <c:numCache>
                <c:formatCode>General</c:formatCode>
                <c:ptCount val="3"/>
                <c:pt idx="0">
                  <c:v>12</c:v>
                </c:pt>
                <c:pt idx="1">
                  <c:v>70</c:v>
                </c:pt>
                <c:pt idx="2">
                  <c:v>18</c:v>
                </c:pt>
              </c:numCache>
            </c:numRef>
          </c:val>
          <c:extLst>
            <c:ext xmlns:c16="http://schemas.microsoft.com/office/drawing/2014/chart" uri="{C3380CC4-5D6E-409C-BE32-E72D297353CC}">
              <c16:uniqueId val="{00000003-2159-4DE4-8201-03032D9CD3DB}"/>
            </c:ext>
          </c:extLst>
        </c:ser>
        <c:dLbls>
          <c:showLegendKey val="0"/>
          <c:showVal val="0"/>
          <c:showCatName val="0"/>
          <c:showSerName val="0"/>
          <c:showPercent val="0"/>
          <c:showBubbleSize val="0"/>
        </c:dLbls>
        <c:gapWidth val="60"/>
        <c:axId val="736862336"/>
        <c:axId val="736859592"/>
      </c:barChart>
      <c:catAx>
        <c:axId val="736862336"/>
        <c:scaling>
          <c:orientation val="maxMin"/>
        </c:scaling>
        <c:delete val="1"/>
        <c:axPos val="l"/>
        <c:numFmt formatCode="General" sourceLinked="1"/>
        <c:majorTickMark val="out"/>
        <c:minorTickMark val="none"/>
        <c:tickLblPos val="nextTo"/>
        <c:crossAx val="736859592"/>
        <c:crosses val="autoZero"/>
        <c:auto val="1"/>
        <c:lblAlgn val="ctr"/>
        <c:lblOffset val="100"/>
        <c:noMultiLvlLbl val="0"/>
      </c:catAx>
      <c:valAx>
        <c:axId val="736859592"/>
        <c:scaling>
          <c:orientation val="minMax"/>
          <c:max val="100"/>
          <c:min val="0"/>
        </c:scaling>
        <c:delete val="1"/>
        <c:axPos val="t"/>
        <c:numFmt formatCode="General" sourceLinked="1"/>
        <c:majorTickMark val="none"/>
        <c:minorTickMark val="none"/>
        <c:tickLblPos val="none"/>
        <c:crossAx val="736862336"/>
        <c:crosses val="autoZero"/>
        <c:crossBetween val="between"/>
        <c:majorUnit val="50"/>
        <c:minorUnit val="10"/>
      </c:valAx>
      <c:spPr>
        <a:noFill/>
        <a:ln w="25406">
          <a:noFill/>
        </a:ln>
      </c:spPr>
    </c:plotArea>
    <c:plotVisOnly val="1"/>
    <c:dispBlanksAs val="gap"/>
    <c:showDLblsOverMax val="0"/>
  </c:chart>
  <c:spPr>
    <a:noFill/>
    <a:ln>
      <a:noFill/>
    </a:ln>
  </c:spPr>
  <c:txPr>
    <a:bodyPr anchor="b" anchorCtr="1"/>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8742164995682598E-2"/>
          <c:w val="0.92121521443053"/>
          <c:h val="0.94125783500431703"/>
        </c:manualLayout>
      </c:layout>
      <c:barChart>
        <c:barDir val="col"/>
        <c:grouping val="clustered"/>
        <c:varyColors val="0"/>
        <c:ser>
          <c:idx val="0"/>
          <c:order val="0"/>
          <c:tx>
            <c:strRef>
              <c:f>Sheet1!$B$1</c:f>
              <c:strCache>
                <c:ptCount val="1"/>
                <c:pt idx="0">
                  <c:v>Series 1</c:v>
                </c:pt>
              </c:strCache>
            </c:strRef>
          </c:tx>
          <c:spPr>
            <a:solidFill>
              <a:schemeClr val="accent3"/>
            </a:solidFill>
          </c:spPr>
          <c:invertIfNegative val="0"/>
          <c:dLbls>
            <c:dLbl>
              <c:idx val="0"/>
              <c:tx>
                <c:rich>
                  <a:bodyPr/>
                  <a:lstStyle/>
                  <a:p>
                    <a:fld id="{955C855F-E8E0-45C7-B0AC-54142852ADB3}" type="VALUE">
                      <a:rPr lang="en-US" baseline="0" smtClean="0">
                        <a:solidFill>
                          <a:schemeClr val="bg1">
                            <a:lumMod val="50000"/>
                          </a:schemeClr>
                        </a:solidFill>
                      </a:rPr>
                      <a:pPr/>
                      <a:t>[VALUE]</a:t>
                    </a:fld>
                    <a:r>
                      <a:rPr lang="en-US" baseline="0" dirty="0">
                        <a:solidFill>
                          <a:schemeClr val="bg1">
                            <a:lumMod val="75000"/>
                          </a:schemeClr>
                        </a:solidFill>
                      </a:rPr>
                      <a:t> (</a:t>
                    </a:r>
                    <a:r>
                      <a:rPr lang="en-US" dirty="0">
                        <a:solidFill>
                          <a:schemeClr val="bg1">
                            <a:lumMod val="75000"/>
                          </a:schemeClr>
                        </a:solidFill>
                      </a:rPr>
                      <a:t>3.3)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099-4A19-BF53-4793884D2A42}"/>
                </c:ext>
              </c:extLst>
            </c:dLbl>
            <c:dLbl>
              <c:idx val="1"/>
              <c:tx>
                <c:rich>
                  <a:bodyPr/>
                  <a:lstStyle/>
                  <a:p>
                    <a:fld id="{955C855F-E8E0-45C7-B0AC-54142852ADB3}" type="VALUE">
                      <a:rPr lang="en-US" baseline="0" smtClean="0">
                        <a:solidFill>
                          <a:schemeClr val="bg1">
                            <a:lumMod val="50000"/>
                          </a:schemeClr>
                        </a:solidFill>
                      </a:rPr>
                      <a:pPr/>
                      <a:t>[VALUE]</a:t>
                    </a:fld>
                    <a:r>
                      <a:rPr lang="en-US" baseline="0" dirty="0">
                        <a:solidFill>
                          <a:schemeClr val="bg1">
                            <a:lumMod val="75000"/>
                          </a:schemeClr>
                        </a:solidFill>
                      </a:rPr>
                      <a:t> (0.5</a:t>
                    </a:r>
                    <a:r>
                      <a:rPr lang="en-US" dirty="0">
                        <a:solidFill>
                          <a:schemeClr val="bg1">
                            <a:lumMod val="75000"/>
                          </a:schemeClr>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099-4A19-BF53-4793884D2A42}"/>
                </c:ext>
              </c:extLst>
            </c:dLbl>
            <c:dLbl>
              <c:idx val="2"/>
              <c:tx>
                <c:rich>
                  <a:bodyPr/>
                  <a:lstStyle/>
                  <a:p>
                    <a:fld id="{955C855F-E8E0-45C7-B0AC-54142852ADB3}" type="VALUE">
                      <a:rPr lang="en-US" baseline="0" smtClean="0">
                        <a:solidFill>
                          <a:schemeClr val="bg1">
                            <a:lumMod val="50000"/>
                          </a:schemeClr>
                        </a:solidFill>
                      </a:rPr>
                      <a:pPr/>
                      <a:t>[VALUE]</a:t>
                    </a:fld>
                    <a:r>
                      <a:rPr lang="en-US" baseline="0" dirty="0">
                        <a:solidFill>
                          <a:schemeClr val="bg1">
                            <a:lumMod val="75000"/>
                          </a:schemeClr>
                        </a:solidFill>
                      </a:rPr>
                      <a:t> (</a:t>
                    </a:r>
                    <a:r>
                      <a:rPr lang="en-US" dirty="0">
                        <a:solidFill>
                          <a:schemeClr val="bg1">
                            <a:lumMod val="75000"/>
                          </a:schemeClr>
                        </a:solidFill>
                      </a:rPr>
                      <a:t>1.0)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099-4A19-BF53-4793884D2A42}"/>
                </c:ext>
              </c:extLst>
            </c:dLbl>
            <c:dLbl>
              <c:idx val="3"/>
              <c:tx>
                <c:rich>
                  <a:bodyPr/>
                  <a:lstStyle/>
                  <a:p>
                    <a:fld id="{955C855F-E8E0-45C7-B0AC-54142852ADB3}" type="VALUE">
                      <a:rPr lang="en-US" baseline="0" smtClean="0">
                        <a:solidFill>
                          <a:schemeClr val="bg1">
                            <a:lumMod val="50000"/>
                          </a:schemeClr>
                        </a:solidFill>
                      </a:rPr>
                      <a:pPr/>
                      <a:t>[VALUE]</a:t>
                    </a:fld>
                    <a:r>
                      <a:rPr lang="en-US" baseline="0" dirty="0">
                        <a:solidFill>
                          <a:schemeClr val="bg1">
                            <a:lumMod val="75000"/>
                          </a:schemeClr>
                        </a:solidFill>
                      </a:rPr>
                      <a:t> (</a:t>
                    </a:r>
                    <a:r>
                      <a:rPr lang="en-US" dirty="0">
                        <a:solidFill>
                          <a:schemeClr val="bg1">
                            <a:lumMod val="75000"/>
                          </a:schemeClr>
                        </a:solidFill>
                      </a:rPr>
                      <a:t>1.7)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099-4A19-BF53-4793884D2A42}"/>
                </c:ext>
              </c:extLst>
            </c:dLbl>
            <c:dLbl>
              <c:idx val="4"/>
              <c:tx>
                <c:rich>
                  <a:bodyPr/>
                  <a:lstStyle/>
                  <a:p>
                    <a:fld id="{955C855F-E8E0-45C7-B0AC-54142852ADB3}" type="VALUE">
                      <a:rPr lang="en-US" baseline="0" smtClean="0">
                        <a:solidFill>
                          <a:schemeClr val="bg1">
                            <a:lumMod val="50000"/>
                          </a:schemeClr>
                        </a:solidFill>
                      </a:rPr>
                      <a:pPr/>
                      <a:t>[VALUE]</a:t>
                    </a:fld>
                    <a:r>
                      <a:rPr lang="en-US" baseline="0" dirty="0">
                        <a:solidFill>
                          <a:schemeClr val="bg1">
                            <a:lumMod val="75000"/>
                          </a:schemeClr>
                        </a:solidFill>
                      </a:rPr>
                      <a:t> (</a:t>
                    </a:r>
                    <a:r>
                      <a:rPr lang="en-US" dirty="0">
                        <a:solidFill>
                          <a:schemeClr val="bg1">
                            <a:lumMod val="75000"/>
                          </a:schemeClr>
                        </a:solidFill>
                      </a:rPr>
                      <a:t>3.5)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099-4A19-BF53-4793884D2A42}"/>
                </c:ext>
              </c:extLst>
            </c:dLbl>
            <c:dLbl>
              <c:idx val="5"/>
              <c:tx>
                <c:rich>
                  <a:bodyPr/>
                  <a:lstStyle/>
                  <a:p>
                    <a:fld id="{955C855F-E8E0-45C7-B0AC-54142852ADB3}" type="VALUE">
                      <a:rPr lang="en-US" baseline="0" smtClean="0">
                        <a:solidFill>
                          <a:schemeClr val="bg1">
                            <a:lumMod val="50000"/>
                          </a:schemeClr>
                        </a:solidFill>
                      </a:rPr>
                      <a:pPr/>
                      <a:t>[VALUE]</a:t>
                    </a:fld>
                    <a:r>
                      <a:rPr lang="en-US" baseline="0" dirty="0">
                        <a:solidFill>
                          <a:schemeClr val="bg1">
                            <a:lumMod val="75000"/>
                          </a:schemeClr>
                        </a:solidFill>
                      </a:rPr>
                      <a:t> (</a:t>
                    </a:r>
                    <a:r>
                      <a:rPr lang="en-US" dirty="0">
                        <a:solidFill>
                          <a:schemeClr val="bg1">
                            <a:lumMod val="75000"/>
                          </a:schemeClr>
                        </a:solidFill>
                      </a:rPr>
                      <a:t>5.9)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099-4A19-BF53-4793884D2A42}"/>
                </c:ext>
              </c:extLst>
            </c:dLbl>
            <c:dLbl>
              <c:idx val="6"/>
              <c:tx>
                <c:rich>
                  <a:bodyPr/>
                  <a:lstStyle/>
                  <a:p>
                    <a:fld id="{955C855F-E8E0-45C7-B0AC-54142852ADB3}" type="VALUE">
                      <a:rPr lang="en-US" baseline="0" smtClean="0">
                        <a:solidFill>
                          <a:schemeClr val="bg1">
                            <a:lumMod val="50000"/>
                          </a:schemeClr>
                        </a:solidFill>
                      </a:rPr>
                      <a:pPr/>
                      <a:t>[VALUE]</a:t>
                    </a:fld>
                    <a:r>
                      <a:rPr lang="en-US" baseline="0" dirty="0">
                        <a:solidFill>
                          <a:schemeClr val="bg1">
                            <a:lumMod val="75000"/>
                          </a:schemeClr>
                        </a:solidFill>
                      </a:rPr>
                      <a:t> (</a:t>
                    </a:r>
                    <a:r>
                      <a:rPr lang="en-US" dirty="0">
                        <a:solidFill>
                          <a:schemeClr val="bg1">
                            <a:lumMod val="75000"/>
                          </a:schemeClr>
                        </a:solidFill>
                      </a:rPr>
                      <a:t>14.5)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099-4A19-BF53-4793884D2A42}"/>
                </c:ext>
              </c:extLst>
            </c:dLbl>
            <c:spPr>
              <a:noFill/>
              <a:ln>
                <a:noFill/>
              </a:ln>
              <a:effectLst/>
            </c:spPr>
            <c:txPr>
              <a:bodyPr/>
              <a:lstStyle/>
              <a:p>
                <a:pPr>
                  <a:defRPr sz="1198" b="1" i="0" u="none" strike="noStrike" baseline="0">
                    <a:solidFill>
                      <a:schemeClr val="bg1">
                        <a:lumMod val="50000"/>
                      </a:schemeClr>
                    </a:solidFill>
                    <a:latin typeface="Segoe UI" pitchFamily="34" charset="0"/>
                    <a:ea typeface="Segoe UI" pitchFamily="34" charset="0"/>
                    <a:cs typeface="Segoe UI"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Total</c:v>
                </c:pt>
                <c:pt idx="1">
                  <c:v>1</c:v>
                </c:pt>
                <c:pt idx="2">
                  <c:v>2-3</c:v>
                </c:pt>
                <c:pt idx="3">
                  <c:v>4-5</c:v>
                </c:pt>
                <c:pt idx="4">
                  <c:v>6-10</c:v>
                </c:pt>
                <c:pt idx="5">
                  <c:v>11-19</c:v>
                </c:pt>
                <c:pt idx="6">
                  <c:v>20+</c:v>
                </c:pt>
              </c:strCache>
            </c:strRef>
          </c:cat>
          <c:val>
            <c:numRef>
              <c:f>Sheet1!$B$2:$B$8</c:f>
              <c:numCache>
                <c:formatCode>0%</c:formatCode>
                <c:ptCount val="7"/>
                <c:pt idx="0">
                  <c:v>0.34</c:v>
                </c:pt>
                <c:pt idx="1">
                  <c:v>0.49</c:v>
                </c:pt>
                <c:pt idx="2">
                  <c:v>0.39</c:v>
                </c:pt>
                <c:pt idx="3">
                  <c:v>0.39</c:v>
                </c:pt>
                <c:pt idx="4">
                  <c:v>0.46</c:v>
                </c:pt>
                <c:pt idx="5">
                  <c:v>0.43</c:v>
                </c:pt>
                <c:pt idx="6">
                  <c:v>0.26</c:v>
                </c:pt>
              </c:numCache>
            </c:numRef>
          </c:val>
          <c:extLst>
            <c:ext xmlns:c15="http://schemas.microsoft.com/office/drawing/2012/chart" uri="{02D57815-91ED-43cb-92C2-25804820EDAC}">
              <c15:datalabelsRange>
                <c15:f>Sheet1!$H$2:$H$8</c15:f>
                <c15:dlblRangeCache>
                  <c:ptCount val="7"/>
                </c15:dlblRangeCache>
              </c15:datalabelsRange>
            </c:ext>
            <c:ext xmlns:c16="http://schemas.microsoft.com/office/drawing/2014/chart" uri="{C3380CC4-5D6E-409C-BE32-E72D297353CC}">
              <c16:uniqueId val="{00000000-B5D3-4717-877E-10419562E5A6}"/>
            </c:ext>
          </c:extLst>
        </c:ser>
        <c:dLbls>
          <c:showLegendKey val="0"/>
          <c:showVal val="0"/>
          <c:showCatName val="0"/>
          <c:showSerName val="0"/>
          <c:showPercent val="0"/>
          <c:showBubbleSize val="0"/>
        </c:dLbls>
        <c:gapWidth val="50"/>
        <c:axId val="-985450448"/>
        <c:axId val="-985453168"/>
      </c:barChart>
      <c:catAx>
        <c:axId val="-985450448"/>
        <c:scaling>
          <c:orientation val="minMax"/>
        </c:scaling>
        <c:delete val="1"/>
        <c:axPos val="b"/>
        <c:numFmt formatCode="General" sourceLinked="0"/>
        <c:majorTickMark val="out"/>
        <c:minorTickMark val="none"/>
        <c:tickLblPos val="nextTo"/>
        <c:crossAx val="-985453168"/>
        <c:crosses val="autoZero"/>
        <c:auto val="1"/>
        <c:lblAlgn val="ctr"/>
        <c:lblOffset val="100"/>
        <c:noMultiLvlLbl val="0"/>
      </c:catAx>
      <c:valAx>
        <c:axId val="-985453168"/>
        <c:scaling>
          <c:orientation val="minMax"/>
          <c:max val="0.9"/>
          <c:min val="0"/>
        </c:scaling>
        <c:delete val="1"/>
        <c:axPos val="l"/>
        <c:numFmt formatCode="0%" sourceLinked="1"/>
        <c:majorTickMark val="out"/>
        <c:minorTickMark val="none"/>
        <c:tickLblPos val="nextTo"/>
        <c:crossAx val="-985450448"/>
        <c:crosses val="autoZero"/>
        <c:crossBetween val="between"/>
        <c:majorUnit val="20"/>
      </c:valAx>
      <c:spPr>
        <a:noFill/>
        <a:ln w="25363">
          <a:noFill/>
        </a:ln>
      </c:spPr>
    </c:plotArea>
    <c:plotVisOnly val="1"/>
    <c:dispBlanksAs val="gap"/>
    <c:showDLblsOverMax val="0"/>
  </c:chart>
  <c:spPr>
    <a:noFill/>
    <a:ln>
      <a:noFill/>
    </a:ln>
  </c:spPr>
  <c:txPr>
    <a:bodyPr/>
    <a:lstStyle/>
    <a:p>
      <a:pPr>
        <a:defRPr sz="1792" b="0" i="0" u="none" strike="noStrike" baseline="0">
          <a:solidFill>
            <a:srgbClr val="000000"/>
          </a:solidFill>
          <a:latin typeface="Arial"/>
          <a:ea typeface="Arial"/>
          <a:cs typeface="Arial"/>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2060"/>
            </a:solidFill>
          </c:spPr>
          <c:dPt>
            <c:idx val="0"/>
            <c:bubble3D val="0"/>
            <c:extLst>
              <c:ext xmlns:c16="http://schemas.microsoft.com/office/drawing/2014/chart" uri="{C3380CC4-5D6E-409C-BE32-E72D297353CC}">
                <c16:uniqueId val="{00000000-EF58-4AEB-963F-F931749F7302}"/>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1-EF58-4AEB-963F-F931749F730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58669137480895"/>
          <c:y val="0.10367063761062642"/>
          <c:w val="0.60741325609996699"/>
          <c:h val="0.77170313133089508"/>
        </c:manualLayout>
      </c:layout>
      <c:barChart>
        <c:barDir val="bar"/>
        <c:grouping val="clustered"/>
        <c:varyColors val="0"/>
        <c:ser>
          <c:idx val="6"/>
          <c:order val="0"/>
          <c:spPr>
            <a:solidFill>
              <a:schemeClr val="accent3"/>
            </a:solidFill>
            <a:ln w="26358">
              <a:noFill/>
            </a:ln>
          </c:spPr>
          <c:invertIfNegative val="0"/>
          <c:dPt>
            <c:idx val="0"/>
            <c:invertIfNegative val="0"/>
            <c:bubble3D val="0"/>
            <c:extLst>
              <c:ext xmlns:c16="http://schemas.microsoft.com/office/drawing/2014/chart" uri="{C3380CC4-5D6E-409C-BE32-E72D297353CC}">
                <c16:uniqueId val="{00000000-F594-464D-BF59-95B707D8BB3E}"/>
              </c:ext>
            </c:extLst>
          </c:dPt>
          <c:dPt>
            <c:idx val="4"/>
            <c:invertIfNegative val="0"/>
            <c:bubble3D val="0"/>
            <c:spPr>
              <a:solidFill>
                <a:schemeClr val="bg1">
                  <a:lumMod val="65000"/>
                </a:schemeClr>
              </a:solidFill>
              <a:ln w="26358">
                <a:noFill/>
              </a:ln>
            </c:spPr>
            <c:extLst>
              <c:ext xmlns:c16="http://schemas.microsoft.com/office/drawing/2014/chart" uri="{C3380CC4-5D6E-409C-BE32-E72D297353CC}">
                <c16:uniqueId val="{00000002-F594-464D-BF59-95B707D8BB3E}"/>
              </c:ext>
            </c:extLst>
          </c:dPt>
          <c:dPt>
            <c:idx val="5"/>
            <c:invertIfNegative val="0"/>
            <c:bubble3D val="0"/>
            <c:spPr>
              <a:solidFill>
                <a:schemeClr val="bg1">
                  <a:lumMod val="65000"/>
                </a:schemeClr>
              </a:solidFill>
              <a:ln w="26358">
                <a:noFill/>
              </a:ln>
            </c:spPr>
            <c:extLst>
              <c:ext xmlns:c16="http://schemas.microsoft.com/office/drawing/2014/chart" uri="{C3380CC4-5D6E-409C-BE32-E72D297353CC}">
                <c16:uniqueId val="{00000004-F594-464D-BF59-95B707D8BB3E}"/>
              </c:ext>
            </c:extLst>
          </c:dPt>
          <c:dLbls>
            <c:spPr>
              <a:noFill/>
              <a:ln>
                <a:noFill/>
              </a:ln>
              <a:effectLst/>
            </c:spPr>
            <c:txPr>
              <a:bodyPr/>
              <a:lstStyle/>
              <a:p>
                <a:pPr>
                  <a:defRPr>
                    <a:solidFill>
                      <a:schemeClr val="tx1">
                        <a:lumMod val="75000"/>
                        <a:lumOff val="25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I was aware of it and fully understood the details
 I was aware of it, but did not understand the details
 I was not aware of this at allI was </c:v>
                </c:pt>
                <c:pt idx="1">
                  <c:v>I was aware of it, but did not understand the details</c:v>
                </c:pt>
                <c:pt idx="2">
                  <c:v>I was aware of it and fully understood the deatils</c:v>
                </c:pt>
              </c:strCache>
            </c:strRef>
          </c:cat>
          <c:val>
            <c:numRef>
              <c:f>Sheet1!$B$2:$B$4</c:f>
              <c:numCache>
                <c:formatCode>General</c:formatCode>
                <c:ptCount val="3"/>
                <c:pt idx="0">
                  <c:v>71</c:v>
                </c:pt>
                <c:pt idx="1">
                  <c:v>24</c:v>
                </c:pt>
                <c:pt idx="2">
                  <c:v>4</c:v>
                </c:pt>
              </c:numCache>
            </c:numRef>
          </c:val>
          <c:extLst>
            <c:ext xmlns:c16="http://schemas.microsoft.com/office/drawing/2014/chart" uri="{C3380CC4-5D6E-409C-BE32-E72D297353CC}">
              <c16:uniqueId val="{00000005-F594-464D-BF59-95B707D8BB3E}"/>
            </c:ext>
          </c:extLst>
        </c:ser>
        <c:dLbls>
          <c:showLegendKey val="0"/>
          <c:showVal val="0"/>
          <c:showCatName val="0"/>
          <c:showSerName val="0"/>
          <c:showPercent val="0"/>
          <c:showBubbleSize val="0"/>
        </c:dLbls>
        <c:gapWidth val="100"/>
        <c:axId val="736862336"/>
        <c:axId val="736859592"/>
      </c:barChart>
      <c:catAx>
        <c:axId val="736862336"/>
        <c:scaling>
          <c:orientation val="maxMin"/>
        </c:scaling>
        <c:delete val="1"/>
        <c:axPos val="l"/>
        <c:numFmt formatCode="General" sourceLinked="1"/>
        <c:majorTickMark val="out"/>
        <c:minorTickMark val="none"/>
        <c:tickLblPos val="nextTo"/>
        <c:crossAx val="736859592"/>
        <c:crosses val="autoZero"/>
        <c:auto val="1"/>
        <c:lblAlgn val="ctr"/>
        <c:lblOffset val="100"/>
        <c:noMultiLvlLbl val="0"/>
      </c:catAx>
      <c:valAx>
        <c:axId val="736859592"/>
        <c:scaling>
          <c:orientation val="minMax"/>
          <c:max val="100"/>
          <c:min val="0"/>
        </c:scaling>
        <c:delete val="1"/>
        <c:axPos val="t"/>
        <c:numFmt formatCode="General" sourceLinked="1"/>
        <c:majorTickMark val="none"/>
        <c:minorTickMark val="none"/>
        <c:tickLblPos val="none"/>
        <c:crossAx val="736862336"/>
        <c:crosses val="autoZero"/>
        <c:crossBetween val="between"/>
        <c:majorUnit val="50"/>
        <c:minorUnit val="10"/>
      </c:valAx>
      <c:spPr>
        <a:noFill/>
        <a:ln w="25406">
          <a:noFill/>
        </a:ln>
      </c:spPr>
    </c:plotArea>
    <c:plotVisOnly val="1"/>
    <c:dispBlanksAs val="gap"/>
    <c:showDLblsOverMax val="0"/>
  </c:chart>
  <c:spPr>
    <a:noFill/>
    <a:ln>
      <a:noFill/>
    </a:ln>
  </c:spPr>
  <c:txPr>
    <a:bodyPr anchor="b" anchorCtr="1"/>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8742164995682598E-2"/>
          <c:w val="1"/>
          <c:h val="0.94125783500431703"/>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198" b="1" i="0" u="none" strike="noStrike" baseline="0">
                    <a:solidFill>
                      <a:schemeClr val="bg1">
                        <a:lumMod val="50000"/>
                      </a:schemeClr>
                    </a:solidFill>
                    <a:latin typeface="Segoe UI" pitchFamily="34" charset="0"/>
                    <a:ea typeface="Segoe UI" pitchFamily="34" charset="0"/>
                    <a:cs typeface="Segoe UI"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Carry out works at the minimum cost required to comply, and continue to let it out</c:v>
                </c:pt>
                <c:pt idx="1">
                  <c:v>Not carry out any works and either sell the property or not re-let it</c:v>
                </c:pt>
                <c:pt idx="2">
                  <c:v>Carry out the works that maximise the long-term value of my property, and continue to let it out</c:v>
                </c:pt>
                <c:pt idx="3">
                  <c:v>Carry out works to bring up to standard then sell it</c:v>
                </c:pt>
                <c:pt idx="4">
                  <c:v>Not carry out any works, continue to let it out </c:v>
                </c:pt>
                <c:pt idx="5">
                  <c:v>Other </c:v>
                </c:pt>
                <c:pt idx="6">
                  <c:v>Don’t know</c:v>
                </c:pt>
              </c:strCache>
            </c:strRef>
          </c:cat>
          <c:val>
            <c:numRef>
              <c:f>Sheet1!$B$2:$B$8</c:f>
              <c:numCache>
                <c:formatCode>General</c:formatCode>
                <c:ptCount val="7"/>
                <c:pt idx="0">
                  <c:v>37</c:v>
                </c:pt>
                <c:pt idx="1">
                  <c:v>25</c:v>
                </c:pt>
                <c:pt idx="2">
                  <c:v>20</c:v>
                </c:pt>
                <c:pt idx="3">
                  <c:v>4</c:v>
                </c:pt>
                <c:pt idx="4">
                  <c:v>1</c:v>
                </c:pt>
                <c:pt idx="5">
                  <c:v>8</c:v>
                </c:pt>
                <c:pt idx="6">
                  <c:v>7</c:v>
                </c:pt>
              </c:numCache>
            </c:numRef>
          </c:val>
          <c:extLst>
            <c:ext xmlns:c16="http://schemas.microsoft.com/office/drawing/2014/chart" uri="{C3380CC4-5D6E-409C-BE32-E72D297353CC}">
              <c16:uniqueId val="{00000000-B5D3-4717-877E-10419562E5A6}"/>
            </c:ext>
          </c:extLst>
        </c:ser>
        <c:dLbls>
          <c:showLegendKey val="0"/>
          <c:showVal val="0"/>
          <c:showCatName val="0"/>
          <c:showSerName val="0"/>
          <c:showPercent val="0"/>
          <c:showBubbleSize val="0"/>
        </c:dLbls>
        <c:gapWidth val="50"/>
        <c:overlap val="94"/>
        <c:axId val="-985450448"/>
        <c:axId val="-985453168"/>
      </c:barChart>
      <c:catAx>
        <c:axId val="-985450448"/>
        <c:scaling>
          <c:orientation val="maxMin"/>
        </c:scaling>
        <c:delete val="1"/>
        <c:axPos val="l"/>
        <c:numFmt formatCode="General" sourceLinked="0"/>
        <c:majorTickMark val="out"/>
        <c:minorTickMark val="none"/>
        <c:tickLblPos val="nextTo"/>
        <c:crossAx val="-985453168"/>
        <c:crosses val="autoZero"/>
        <c:auto val="1"/>
        <c:lblAlgn val="ctr"/>
        <c:lblOffset val="100"/>
        <c:noMultiLvlLbl val="0"/>
      </c:catAx>
      <c:valAx>
        <c:axId val="-985453168"/>
        <c:scaling>
          <c:orientation val="minMax"/>
          <c:max val="85"/>
          <c:min val="0"/>
        </c:scaling>
        <c:delete val="1"/>
        <c:axPos val="t"/>
        <c:numFmt formatCode="General" sourceLinked="1"/>
        <c:majorTickMark val="out"/>
        <c:minorTickMark val="none"/>
        <c:tickLblPos val="nextTo"/>
        <c:crossAx val="-985450448"/>
        <c:crosses val="autoZero"/>
        <c:crossBetween val="between"/>
        <c:majorUnit val="20"/>
      </c:valAx>
      <c:spPr>
        <a:noFill/>
        <a:ln w="25363">
          <a:noFill/>
        </a:ln>
      </c:spPr>
    </c:plotArea>
    <c:plotVisOnly val="1"/>
    <c:dispBlanksAs val="gap"/>
    <c:showDLblsOverMax val="0"/>
  </c:chart>
  <c:spPr>
    <a:noFill/>
    <a:ln>
      <a:noFill/>
    </a:ln>
  </c:spPr>
  <c:txPr>
    <a:bodyPr/>
    <a:lstStyle/>
    <a:p>
      <a:pPr>
        <a:defRPr sz="1792" b="0" i="0" u="none" strike="noStrike" baseline="0">
          <a:solidFill>
            <a:srgbClr val="000000"/>
          </a:solidFill>
          <a:latin typeface="Arial"/>
          <a:ea typeface="Arial"/>
          <a:cs typeface="Arial"/>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30789723399369"/>
          <c:y val="0.10367063761062642"/>
          <c:w val="0.71969210276600637"/>
          <c:h val="0.8948671981940024"/>
        </c:manualLayout>
      </c:layout>
      <c:barChart>
        <c:barDir val="bar"/>
        <c:grouping val="clustered"/>
        <c:varyColors val="0"/>
        <c:ser>
          <c:idx val="6"/>
          <c:order val="0"/>
          <c:spPr>
            <a:solidFill>
              <a:schemeClr val="accent3"/>
            </a:solidFill>
            <a:ln w="26358">
              <a:noFill/>
            </a:ln>
          </c:spPr>
          <c:invertIfNegative val="0"/>
          <c:dPt>
            <c:idx val="0"/>
            <c:invertIfNegative val="0"/>
            <c:bubble3D val="0"/>
            <c:extLst>
              <c:ext xmlns:c16="http://schemas.microsoft.com/office/drawing/2014/chart" uri="{C3380CC4-5D6E-409C-BE32-E72D297353CC}">
                <c16:uniqueId val="{00000000-F594-464D-BF59-95B707D8BB3E}"/>
              </c:ext>
            </c:extLst>
          </c:dPt>
          <c:dPt>
            <c:idx val="8"/>
            <c:invertIfNegative val="0"/>
            <c:bubble3D val="0"/>
            <c:spPr>
              <a:solidFill>
                <a:srgbClr val="FD5608"/>
              </a:solidFill>
              <a:ln w="26358">
                <a:noFill/>
              </a:ln>
            </c:spPr>
            <c:extLst>
              <c:ext xmlns:c16="http://schemas.microsoft.com/office/drawing/2014/chart" uri="{C3380CC4-5D6E-409C-BE32-E72D297353CC}">
                <c16:uniqueId val="{00000002-B1F9-4625-9634-DE96861AACF0}"/>
              </c:ext>
            </c:extLst>
          </c:dPt>
          <c:dLbls>
            <c:spPr>
              <a:noFill/>
              <a:ln>
                <a:noFill/>
              </a:ln>
              <a:effectLst/>
            </c:spPr>
            <c:txPr>
              <a:bodyPr/>
              <a:lstStyle/>
              <a:p>
                <a:pPr>
                  <a:defRPr>
                    <a:solidFill>
                      <a:schemeClr val="tx1">
                        <a:lumMod val="75000"/>
                        <a:lumOff val="25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 Savings</c:v>
                </c:pt>
                <c:pt idx="1">
                  <c:v> By putting up the rent</c:v>
                </c:pt>
                <c:pt idx="2">
                  <c:v> Government grant or funding</c:v>
                </c:pt>
                <c:pt idx="3">
                  <c:v> I cannot afford to fund the works</c:v>
                </c:pt>
                <c:pt idx="4">
                  <c:v>Further advance from mortgage lender</c:v>
                </c:pt>
                <c:pt idx="5">
                  <c:v> Loan</c:v>
                </c:pt>
                <c:pt idx="6">
                  <c:v>Release equity from portfolio</c:v>
                </c:pt>
                <c:pt idx="7">
                  <c:v> Borrow from friends / family</c:v>
                </c:pt>
                <c:pt idx="8">
                  <c:v> Other</c:v>
                </c:pt>
                <c:pt idx="9">
                  <c:v> Don't know</c:v>
                </c:pt>
              </c:strCache>
            </c:strRef>
          </c:cat>
          <c:val>
            <c:numRef>
              <c:f>Sheet1!$B$2:$B$11</c:f>
              <c:numCache>
                <c:formatCode>General</c:formatCode>
                <c:ptCount val="10"/>
                <c:pt idx="0">
                  <c:v>57</c:v>
                </c:pt>
                <c:pt idx="1">
                  <c:v>33</c:v>
                </c:pt>
                <c:pt idx="2">
                  <c:v>18</c:v>
                </c:pt>
                <c:pt idx="3">
                  <c:v>13</c:v>
                </c:pt>
                <c:pt idx="4">
                  <c:v>10</c:v>
                </c:pt>
                <c:pt idx="5">
                  <c:v>9</c:v>
                </c:pt>
                <c:pt idx="6">
                  <c:v>7</c:v>
                </c:pt>
                <c:pt idx="7">
                  <c:v>1</c:v>
                </c:pt>
                <c:pt idx="8">
                  <c:v>6</c:v>
                </c:pt>
                <c:pt idx="9">
                  <c:v>5</c:v>
                </c:pt>
              </c:numCache>
            </c:numRef>
          </c:val>
          <c:extLst>
            <c:ext xmlns:c16="http://schemas.microsoft.com/office/drawing/2014/chart" uri="{C3380CC4-5D6E-409C-BE32-E72D297353CC}">
              <c16:uniqueId val="{00000005-F594-464D-BF59-95B707D8BB3E}"/>
            </c:ext>
          </c:extLst>
        </c:ser>
        <c:dLbls>
          <c:showLegendKey val="0"/>
          <c:showVal val="0"/>
          <c:showCatName val="0"/>
          <c:showSerName val="0"/>
          <c:showPercent val="0"/>
          <c:showBubbleSize val="0"/>
        </c:dLbls>
        <c:gapWidth val="60"/>
        <c:axId val="736862336"/>
        <c:axId val="736859592"/>
      </c:barChart>
      <c:catAx>
        <c:axId val="736862336"/>
        <c:scaling>
          <c:orientation val="maxMin"/>
        </c:scaling>
        <c:delete val="1"/>
        <c:axPos val="l"/>
        <c:numFmt formatCode="General" sourceLinked="1"/>
        <c:majorTickMark val="out"/>
        <c:minorTickMark val="none"/>
        <c:tickLblPos val="nextTo"/>
        <c:crossAx val="736859592"/>
        <c:crosses val="autoZero"/>
        <c:auto val="1"/>
        <c:lblAlgn val="ctr"/>
        <c:lblOffset val="100"/>
        <c:noMultiLvlLbl val="0"/>
      </c:catAx>
      <c:valAx>
        <c:axId val="736859592"/>
        <c:scaling>
          <c:orientation val="minMax"/>
          <c:max val="100"/>
          <c:min val="0"/>
        </c:scaling>
        <c:delete val="1"/>
        <c:axPos val="t"/>
        <c:numFmt formatCode="General" sourceLinked="1"/>
        <c:majorTickMark val="none"/>
        <c:minorTickMark val="none"/>
        <c:tickLblPos val="none"/>
        <c:crossAx val="736862336"/>
        <c:crosses val="autoZero"/>
        <c:crossBetween val="between"/>
        <c:majorUnit val="50"/>
        <c:minorUnit val="10"/>
      </c:valAx>
      <c:spPr>
        <a:noFill/>
        <a:ln w="25406">
          <a:noFill/>
        </a:ln>
      </c:spPr>
    </c:plotArea>
    <c:plotVisOnly val="1"/>
    <c:dispBlanksAs val="gap"/>
    <c:showDLblsOverMax val="0"/>
  </c:chart>
  <c:spPr>
    <a:noFill/>
    <a:ln>
      <a:noFill/>
    </a:ln>
  </c:spPr>
  <c:txPr>
    <a:bodyPr anchor="b" anchorCtr="1"/>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9016031564229239E-2"/>
          <c:w val="0.92121521443053"/>
          <c:h val="0.94125783500431703"/>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198" b="1" i="0" u="none" strike="noStrike" baseline="0">
                    <a:solidFill>
                      <a:schemeClr val="bg1">
                        <a:lumMod val="50000"/>
                      </a:schemeClr>
                    </a:solidFill>
                    <a:latin typeface="Segoe UI" pitchFamily="34" charset="0"/>
                    <a:ea typeface="Segoe UI" pitchFamily="34" charset="0"/>
                    <a:cs typeface="Segoe UI"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1-1000</c:v>
                </c:pt>
                <c:pt idx="1">
                  <c:v> 1001-3000</c:v>
                </c:pt>
                <c:pt idx="2">
                  <c:v> 3001-5000</c:v>
                </c:pt>
                <c:pt idx="3">
                  <c:v> 5001-10000</c:v>
                </c:pt>
                <c:pt idx="4">
                  <c:v> 10001+</c:v>
                </c:pt>
              </c:strCache>
            </c:strRef>
          </c:cat>
          <c:val>
            <c:numRef>
              <c:f>Sheet1!$B$2:$B$6</c:f>
              <c:numCache>
                <c:formatCode>General</c:formatCode>
                <c:ptCount val="5"/>
                <c:pt idx="0">
                  <c:v>10</c:v>
                </c:pt>
                <c:pt idx="1">
                  <c:v>14</c:v>
                </c:pt>
                <c:pt idx="2">
                  <c:v>23</c:v>
                </c:pt>
                <c:pt idx="3">
                  <c:v>29</c:v>
                </c:pt>
                <c:pt idx="4">
                  <c:v>25</c:v>
                </c:pt>
              </c:numCache>
            </c:numRef>
          </c:val>
          <c:extLst>
            <c:ext xmlns:c16="http://schemas.microsoft.com/office/drawing/2014/chart" uri="{C3380CC4-5D6E-409C-BE32-E72D297353CC}">
              <c16:uniqueId val="{00000000-B5D3-4717-877E-10419562E5A6}"/>
            </c:ext>
          </c:extLst>
        </c:ser>
        <c:dLbls>
          <c:showLegendKey val="0"/>
          <c:showVal val="0"/>
          <c:showCatName val="0"/>
          <c:showSerName val="0"/>
          <c:showPercent val="0"/>
          <c:showBubbleSize val="0"/>
        </c:dLbls>
        <c:gapWidth val="50"/>
        <c:overlap val="94"/>
        <c:axId val="-985450448"/>
        <c:axId val="-985453168"/>
      </c:barChart>
      <c:catAx>
        <c:axId val="-985450448"/>
        <c:scaling>
          <c:orientation val="maxMin"/>
        </c:scaling>
        <c:delete val="1"/>
        <c:axPos val="l"/>
        <c:numFmt formatCode="General" sourceLinked="0"/>
        <c:majorTickMark val="out"/>
        <c:minorTickMark val="none"/>
        <c:tickLblPos val="nextTo"/>
        <c:crossAx val="-985453168"/>
        <c:crosses val="autoZero"/>
        <c:auto val="1"/>
        <c:lblAlgn val="ctr"/>
        <c:lblOffset val="100"/>
        <c:noMultiLvlLbl val="0"/>
      </c:catAx>
      <c:valAx>
        <c:axId val="-985453168"/>
        <c:scaling>
          <c:orientation val="minMax"/>
          <c:max val="40"/>
          <c:min val="0"/>
        </c:scaling>
        <c:delete val="1"/>
        <c:axPos val="t"/>
        <c:numFmt formatCode="General" sourceLinked="1"/>
        <c:majorTickMark val="out"/>
        <c:minorTickMark val="none"/>
        <c:tickLblPos val="nextTo"/>
        <c:crossAx val="-985450448"/>
        <c:crosses val="autoZero"/>
        <c:crossBetween val="between"/>
        <c:majorUnit val="20"/>
      </c:valAx>
      <c:spPr>
        <a:noFill/>
        <a:ln w="25363">
          <a:noFill/>
        </a:ln>
      </c:spPr>
    </c:plotArea>
    <c:plotVisOnly val="1"/>
    <c:dispBlanksAs val="gap"/>
    <c:showDLblsOverMax val="0"/>
  </c:chart>
  <c:spPr>
    <a:noFill/>
    <a:ln>
      <a:noFill/>
    </a:ln>
  </c:spPr>
  <c:txPr>
    <a:bodyPr/>
    <a:lstStyle/>
    <a:p>
      <a:pPr>
        <a:defRPr sz="1792" b="0" i="0" u="none" strike="noStrike" baseline="0">
          <a:solidFill>
            <a:srgbClr val="000000"/>
          </a:solidFill>
          <a:latin typeface="Arial"/>
          <a:ea typeface="Arial"/>
          <a:cs typeface="Arial"/>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8742164995682598E-2"/>
          <c:w val="0.92121521443053"/>
          <c:h val="0.94125783500431703"/>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198" b="1" i="0" u="none" strike="noStrike" baseline="0">
                    <a:solidFill>
                      <a:schemeClr val="bg1">
                        <a:lumMod val="50000"/>
                      </a:schemeClr>
                    </a:solidFill>
                    <a:latin typeface="Segoe UI" pitchFamily="34" charset="0"/>
                    <a:ea typeface="Segoe UI" pitchFamily="34" charset="0"/>
                    <a:cs typeface="Segoe UI"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Less likely to purchase in future</c:v>
                </c:pt>
                <c:pt idx="1">
                  <c:v>No difference</c:v>
                </c:pt>
                <c:pt idx="2">
                  <c:v>More likely to purchase in future</c:v>
                </c:pt>
                <c:pt idx="3">
                  <c:v>Don’t know</c:v>
                </c:pt>
                <c:pt idx="4">
                  <c:v>Rather not say</c:v>
                </c:pt>
              </c:strCache>
            </c:strRef>
          </c:cat>
          <c:val>
            <c:numRef>
              <c:f>Sheet1!$B$2:$B$6</c:f>
              <c:numCache>
                <c:formatCode>General</c:formatCode>
                <c:ptCount val="5"/>
                <c:pt idx="0">
                  <c:v>71</c:v>
                </c:pt>
                <c:pt idx="1">
                  <c:v>18</c:v>
                </c:pt>
                <c:pt idx="2">
                  <c:v>3</c:v>
                </c:pt>
                <c:pt idx="3">
                  <c:v>8</c:v>
                </c:pt>
                <c:pt idx="4">
                  <c:v>1</c:v>
                </c:pt>
              </c:numCache>
            </c:numRef>
          </c:val>
          <c:extLst>
            <c:ext xmlns:c16="http://schemas.microsoft.com/office/drawing/2014/chart" uri="{C3380CC4-5D6E-409C-BE32-E72D297353CC}">
              <c16:uniqueId val="{00000000-B5D3-4717-877E-10419562E5A6}"/>
            </c:ext>
          </c:extLst>
        </c:ser>
        <c:dLbls>
          <c:showLegendKey val="0"/>
          <c:showVal val="0"/>
          <c:showCatName val="0"/>
          <c:showSerName val="0"/>
          <c:showPercent val="0"/>
          <c:showBubbleSize val="0"/>
        </c:dLbls>
        <c:gapWidth val="50"/>
        <c:overlap val="94"/>
        <c:axId val="-985450448"/>
        <c:axId val="-985453168"/>
      </c:barChart>
      <c:catAx>
        <c:axId val="-985450448"/>
        <c:scaling>
          <c:orientation val="maxMin"/>
        </c:scaling>
        <c:delete val="1"/>
        <c:axPos val="l"/>
        <c:numFmt formatCode="General" sourceLinked="0"/>
        <c:majorTickMark val="out"/>
        <c:minorTickMark val="none"/>
        <c:tickLblPos val="nextTo"/>
        <c:crossAx val="-985453168"/>
        <c:crosses val="autoZero"/>
        <c:auto val="1"/>
        <c:lblAlgn val="ctr"/>
        <c:lblOffset val="100"/>
        <c:noMultiLvlLbl val="0"/>
      </c:catAx>
      <c:valAx>
        <c:axId val="-985453168"/>
        <c:scaling>
          <c:orientation val="minMax"/>
          <c:max val="85"/>
          <c:min val="0"/>
        </c:scaling>
        <c:delete val="1"/>
        <c:axPos val="t"/>
        <c:numFmt formatCode="General" sourceLinked="1"/>
        <c:majorTickMark val="out"/>
        <c:minorTickMark val="none"/>
        <c:tickLblPos val="nextTo"/>
        <c:crossAx val="-985450448"/>
        <c:crosses val="autoZero"/>
        <c:crossBetween val="between"/>
        <c:majorUnit val="20"/>
      </c:valAx>
      <c:spPr>
        <a:noFill/>
        <a:ln w="25363">
          <a:noFill/>
        </a:ln>
      </c:spPr>
    </c:plotArea>
    <c:plotVisOnly val="1"/>
    <c:dispBlanksAs val="gap"/>
    <c:showDLblsOverMax val="0"/>
  </c:chart>
  <c:spPr>
    <a:noFill/>
    <a:ln>
      <a:noFill/>
    </a:ln>
  </c:spPr>
  <c:txPr>
    <a:bodyPr/>
    <a:lstStyle/>
    <a:p>
      <a:pPr>
        <a:defRPr sz="1792" b="0" i="0" u="none" strike="noStrike" baseline="0">
          <a:solidFill>
            <a:srgbClr val="000000"/>
          </a:solidFill>
          <a:latin typeface="Arial"/>
          <a:ea typeface="Arial"/>
          <a:cs typeface="Arial"/>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2225111902506001"/>
          <c:y val="6.7816434188689503E-2"/>
          <c:w val="0.52783535356835598"/>
          <c:h val="0.89242910439035505"/>
        </c:manualLayout>
      </c:layout>
      <c:pieChart>
        <c:varyColors val="1"/>
        <c:ser>
          <c:idx val="0"/>
          <c:order val="0"/>
          <c:tx>
            <c:strRef>
              <c:f>Sheet1!$B$1</c:f>
              <c:strCache>
                <c:ptCount val="1"/>
                <c:pt idx="0">
                  <c:v>Sales</c:v>
                </c:pt>
              </c:strCache>
            </c:strRef>
          </c:tx>
          <c:spPr>
            <a:blipFill>
              <a:blip xmlns:r="http://schemas.openxmlformats.org/officeDocument/2006/relationships" r:embed="rId1"/>
              <a:stretch>
                <a:fillRect/>
              </a:stretch>
            </a:blipFill>
          </c:spPr>
          <c:explosion val="6"/>
          <c:dPt>
            <c:idx val="0"/>
            <c:bubble3D val="0"/>
            <c:spPr>
              <a:solidFill>
                <a:srgbClr val="002060"/>
              </a:solidFill>
              <a:ln w="28565">
                <a:noFill/>
              </a:ln>
            </c:spPr>
            <c:extLst>
              <c:ext xmlns:c16="http://schemas.microsoft.com/office/drawing/2014/chart" uri="{C3380CC4-5D6E-409C-BE32-E72D297353CC}">
                <c16:uniqueId val="{00000001-2998-464A-88DB-86C3A1C9CA8C}"/>
              </c:ext>
            </c:extLst>
          </c:dPt>
          <c:dPt>
            <c:idx val="1"/>
            <c:bubble3D val="0"/>
            <c:spPr>
              <a:solidFill>
                <a:schemeClr val="bg1">
                  <a:lumMod val="75000"/>
                </a:schemeClr>
              </a:solidFill>
              <a:ln w="28565">
                <a:noFill/>
              </a:ln>
            </c:spPr>
            <c:extLst>
              <c:ext xmlns:c16="http://schemas.microsoft.com/office/drawing/2014/chart" uri="{C3380CC4-5D6E-409C-BE32-E72D297353CC}">
                <c16:uniqueId val="{00000003-2998-464A-88DB-86C3A1C9CA8C}"/>
              </c:ext>
            </c:extLst>
          </c:dPt>
          <c:dPt>
            <c:idx val="2"/>
            <c:bubble3D val="0"/>
            <c:spPr>
              <a:solidFill>
                <a:schemeClr val="accent3"/>
              </a:solidFill>
              <a:ln w="28565">
                <a:noFill/>
              </a:ln>
            </c:spPr>
            <c:extLst>
              <c:ext xmlns:c16="http://schemas.microsoft.com/office/drawing/2014/chart" uri="{C3380CC4-5D6E-409C-BE32-E72D297353CC}">
                <c16:uniqueId val="{00000005-2998-464A-88DB-86C3A1C9CA8C}"/>
              </c:ext>
            </c:extLst>
          </c:dPt>
          <c:dPt>
            <c:idx val="3"/>
            <c:bubble3D val="0"/>
            <c:extLst>
              <c:ext xmlns:c16="http://schemas.microsoft.com/office/drawing/2014/chart" uri="{C3380CC4-5D6E-409C-BE32-E72D297353CC}">
                <c16:uniqueId val="{00000006-2998-464A-88DB-86C3A1C9CA8C}"/>
              </c:ext>
            </c:extLst>
          </c:dPt>
          <c:cat>
            <c:strRef>
              <c:f>Sheet1!$A$2:$A$4</c:f>
              <c:strCache>
                <c:ptCount val="3"/>
                <c:pt idx="0">
                  <c:v>outright</c:v>
                </c:pt>
                <c:pt idx="1">
                  <c:v>mixed</c:v>
                </c:pt>
                <c:pt idx="2">
                  <c:v>BTL</c:v>
                </c:pt>
              </c:strCache>
            </c:strRef>
          </c:cat>
          <c:val>
            <c:numRef>
              <c:f>Sheet1!$B$2:$B$4</c:f>
              <c:numCache>
                <c:formatCode>0%</c:formatCode>
                <c:ptCount val="3"/>
                <c:pt idx="0">
                  <c:v>0.36</c:v>
                </c:pt>
                <c:pt idx="1">
                  <c:v>0.27</c:v>
                </c:pt>
                <c:pt idx="2">
                  <c:v>0.37</c:v>
                </c:pt>
              </c:numCache>
            </c:numRef>
          </c:val>
          <c:extLst>
            <c:ext xmlns:c16="http://schemas.microsoft.com/office/drawing/2014/chart" uri="{C3380CC4-5D6E-409C-BE32-E72D297353CC}">
              <c16:uniqueId val="{00000007-2998-464A-88DB-86C3A1C9CA8C}"/>
            </c:ext>
          </c:extLst>
        </c:ser>
        <c:dLbls>
          <c:showLegendKey val="0"/>
          <c:showVal val="0"/>
          <c:showCatName val="0"/>
          <c:showSerName val="0"/>
          <c:showPercent val="0"/>
          <c:showBubbleSize val="0"/>
          <c:showLeaderLines val="1"/>
        </c:dLbls>
        <c:firstSliceAng val="0"/>
      </c:pieChart>
      <c:spPr>
        <a:noFill/>
        <a:ln w="25391">
          <a:noFill/>
        </a:ln>
      </c:spPr>
    </c:plotArea>
    <c:plotVisOnly val="1"/>
    <c:dispBlanksAs val="gap"/>
    <c:showDLblsOverMax val="0"/>
  </c:chart>
  <c:spPr>
    <a:ln>
      <a:noFill/>
    </a:ln>
  </c:spPr>
  <c:txPr>
    <a:bodyPr/>
    <a:lstStyle/>
    <a:p>
      <a:pPr>
        <a:defRPr sz="1804"/>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81419602794779E-4"/>
          <c:y val="2.1997071552363179E-2"/>
          <c:w val="0.988225937555267"/>
          <c:h val="0.87814887231720595"/>
        </c:manualLayout>
      </c:layout>
      <c:lineChart>
        <c:grouping val="standard"/>
        <c:varyColors val="0"/>
        <c:ser>
          <c:idx val="0"/>
          <c:order val="0"/>
          <c:spPr>
            <a:ln w="38100">
              <a:solidFill>
                <a:schemeClr val="accent3"/>
              </a:solidFill>
            </a:ln>
          </c:spPr>
          <c:marker>
            <c:symbol val="none"/>
          </c:marker>
          <c:dLbls>
            <c:dLbl>
              <c:idx val="40"/>
              <c:layout>
                <c:manualLayout>
                  <c:x val="-2.0349978383052299E-2"/>
                  <c:y val="-2.59531132245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C9-441B-9E74-5EFF4BAE7D45}"/>
                </c:ext>
              </c:extLst>
            </c:dLbl>
            <c:dLbl>
              <c:idx val="41"/>
              <c:layout>
                <c:manualLayout>
                  <c:x val="-1.8345330739299601E-2"/>
                  <c:y val="-2.59531132245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C9-441B-9E74-5EFF4BAE7D45}"/>
                </c:ext>
              </c:extLst>
            </c:dLbl>
            <c:dLbl>
              <c:idx val="42"/>
              <c:layout>
                <c:manualLayout>
                  <c:x val="-1.92174664937311E-2"/>
                  <c:y val="-2.0920982874115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C9-441B-9E74-5EFF4BAE7D45}"/>
                </c:ext>
              </c:extLst>
            </c:dLbl>
            <c:dLbl>
              <c:idx val="43"/>
              <c:layout>
                <c:manualLayout>
                  <c:x val="-1.92174664937311E-2"/>
                  <c:y val="-2.01285214016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C9-441B-9E74-5EFF4BAE7D45}"/>
                </c:ext>
              </c:extLst>
            </c:dLbl>
            <c:dLbl>
              <c:idx val="46"/>
              <c:layout>
                <c:manualLayout>
                  <c:x val="-3.9194768698659699E-3"/>
                  <c:y val="-2.7211145812118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69730869001297E-2"/>
                      <c:h val="4.1842163863598361E-2"/>
                    </c:manualLayout>
                  </c15:layout>
                </c:ext>
                <c:ext xmlns:c16="http://schemas.microsoft.com/office/drawing/2014/chart" uri="{C3380CC4-5D6E-409C-BE32-E72D297353CC}">
                  <c16:uniqueId val="{00000004-E8C9-441B-9E74-5EFF4BAE7D45}"/>
                </c:ext>
              </c:extLst>
            </c:dLbl>
            <c:spPr>
              <a:noFill/>
              <a:ln>
                <a:noFill/>
              </a:ln>
              <a:effectLst/>
            </c:spPr>
            <c:txPr>
              <a:bodyPr/>
              <a:lstStyle/>
              <a:p>
                <a:pPr>
                  <a:defRPr sz="1100" b="1">
                    <a:solidFill>
                      <a:schemeClr val="bg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Sheet1!$A$1:$R$1</c:f>
              <c:strCache>
                <c:ptCount val="18"/>
                <c:pt idx="0">
                  <c:v> Q1 19</c:v>
                </c:pt>
                <c:pt idx="1">
                  <c:v> Q2 19</c:v>
                </c:pt>
                <c:pt idx="2">
                  <c:v> Q3 19</c:v>
                </c:pt>
                <c:pt idx="3">
                  <c:v> Q4 19</c:v>
                </c:pt>
                <c:pt idx="4">
                  <c:v> Q1 20</c:v>
                </c:pt>
                <c:pt idx="5">
                  <c:v> Q2 20</c:v>
                </c:pt>
                <c:pt idx="6">
                  <c:v> Q3 20</c:v>
                </c:pt>
                <c:pt idx="7">
                  <c:v> Q4 20</c:v>
                </c:pt>
                <c:pt idx="8">
                  <c:v> Q1 21</c:v>
                </c:pt>
                <c:pt idx="9">
                  <c:v>Q2 21</c:v>
                </c:pt>
                <c:pt idx="10">
                  <c:v>Q3 21</c:v>
                </c:pt>
                <c:pt idx="11">
                  <c:v>Q4 21</c:v>
                </c:pt>
                <c:pt idx="12">
                  <c:v>Q1 22</c:v>
                </c:pt>
                <c:pt idx="13">
                  <c:v>Q2 22</c:v>
                </c:pt>
                <c:pt idx="14">
                  <c:v>Q3 22</c:v>
                </c:pt>
                <c:pt idx="15">
                  <c:v>Q4 22</c:v>
                </c:pt>
                <c:pt idx="16">
                  <c:v>Q1 23</c:v>
                </c:pt>
                <c:pt idx="17">
                  <c:v>Q2 23</c:v>
                </c:pt>
              </c:strCache>
            </c:strRef>
          </c:cat>
          <c:val>
            <c:numRef>
              <c:f>Sheet1!$A$2:$R$2</c:f>
              <c:numCache>
                <c:formatCode>0.0</c:formatCode>
                <c:ptCount val="18"/>
                <c:pt idx="0">
                  <c:v>5.7</c:v>
                </c:pt>
                <c:pt idx="1">
                  <c:v>6.33</c:v>
                </c:pt>
                <c:pt idx="2">
                  <c:v>6.15</c:v>
                </c:pt>
                <c:pt idx="3">
                  <c:v>5.77</c:v>
                </c:pt>
                <c:pt idx="4">
                  <c:v>5.36</c:v>
                </c:pt>
                <c:pt idx="5">
                  <c:v>4.8099999999999996</c:v>
                </c:pt>
                <c:pt idx="6">
                  <c:v>5.31</c:v>
                </c:pt>
                <c:pt idx="7">
                  <c:v>4.9000000000000004</c:v>
                </c:pt>
                <c:pt idx="8">
                  <c:v>4.75</c:v>
                </c:pt>
                <c:pt idx="9">
                  <c:v>4.5999999999999996</c:v>
                </c:pt>
                <c:pt idx="10">
                  <c:v>5.2</c:v>
                </c:pt>
                <c:pt idx="11">
                  <c:v>4.5</c:v>
                </c:pt>
                <c:pt idx="12">
                  <c:v>5</c:v>
                </c:pt>
                <c:pt idx="13">
                  <c:v>5.4</c:v>
                </c:pt>
                <c:pt idx="14">
                  <c:v>5.8</c:v>
                </c:pt>
                <c:pt idx="15">
                  <c:v>5.2</c:v>
                </c:pt>
                <c:pt idx="16">
                  <c:v>5.8</c:v>
                </c:pt>
                <c:pt idx="17">
                  <c:v>5.8</c:v>
                </c:pt>
              </c:numCache>
            </c:numRef>
          </c:val>
          <c:smooth val="1"/>
          <c:extLst>
            <c:ext xmlns:c16="http://schemas.microsoft.com/office/drawing/2014/chart" uri="{C3380CC4-5D6E-409C-BE32-E72D297353CC}">
              <c16:uniqueId val="{00000006-E8C9-441B-9E74-5EFF4BAE7D45}"/>
            </c:ext>
          </c:extLst>
        </c:ser>
        <c:ser>
          <c:idx val="1"/>
          <c:order val="1"/>
          <c:spPr>
            <a:ln w="38100"/>
          </c:spPr>
          <c:marker>
            <c:symbol val="none"/>
          </c:marker>
          <c:dLbls>
            <c:spPr>
              <a:noFill/>
              <a:ln>
                <a:noFill/>
              </a:ln>
              <a:effectLst/>
            </c:spPr>
            <c:txPr>
              <a:bodyPr wrap="square" lIns="38100" tIns="19050" rIns="38100" bIns="19050" anchor="ctr">
                <a:spAutoFit/>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Sheet1!$A$1:$R$1</c:f>
              <c:strCache>
                <c:ptCount val="18"/>
                <c:pt idx="0">
                  <c:v> Q1 19</c:v>
                </c:pt>
                <c:pt idx="1">
                  <c:v> Q2 19</c:v>
                </c:pt>
                <c:pt idx="2">
                  <c:v> Q3 19</c:v>
                </c:pt>
                <c:pt idx="3">
                  <c:v> Q4 19</c:v>
                </c:pt>
                <c:pt idx="4">
                  <c:v> Q1 20</c:v>
                </c:pt>
                <c:pt idx="5">
                  <c:v> Q2 20</c:v>
                </c:pt>
                <c:pt idx="6">
                  <c:v> Q3 20</c:v>
                </c:pt>
                <c:pt idx="7">
                  <c:v> Q4 20</c:v>
                </c:pt>
                <c:pt idx="8">
                  <c:v> Q1 21</c:v>
                </c:pt>
                <c:pt idx="9">
                  <c:v>Q2 21</c:v>
                </c:pt>
                <c:pt idx="10">
                  <c:v>Q3 21</c:v>
                </c:pt>
                <c:pt idx="11">
                  <c:v>Q4 21</c:v>
                </c:pt>
                <c:pt idx="12">
                  <c:v>Q1 22</c:v>
                </c:pt>
                <c:pt idx="13">
                  <c:v>Q2 22</c:v>
                </c:pt>
                <c:pt idx="14">
                  <c:v>Q3 22</c:v>
                </c:pt>
                <c:pt idx="15">
                  <c:v>Q4 22</c:v>
                </c:pt>
                <c:pt idx="16">
                  <c:v>Q1 23</c:v>
                </c:pt>
                <c:pt idx="17">
                  <c:v>Q2 23</c:v>
                </c:pt>
              </c:strCache>
            </c:strRef>
          </c:cat>
          <c:val>
            <c:numRef>
              <c:f>Sheet1!$A$3:$R$3</c:f>
              <c:numCache>
                <c:formatCode>General</c:formatCode>
                <c:ptCount val="18"/>
                <c:pt idx="0">
                  <c:v>10.9</c:v>
                </c:pt>
                <c:pt idx="1">
                  <c:v>10.1</c:v>
                </c:pt>
                <c:pt idx="2">
                  <c:v>9.1999999999999993</c:v>
                </c:pt>
                <c:pt idx="3">
                  <c:v>10.199999999999999</c:v>
                </c:pt>
                <c:pt idx="4" formatCode="0.0">
                  <c:v>9</c:v>
                </c:pt>
                <c:pt idx="5">
                  <c:v>7.9</c:v>
                </c:pt>
                <c:pt idx="6">
                  <c:v>9.8000000000000007</c:v>
                </c:pt>
                <c:pt idx="7">
                  <c:v>9.6</c:v>
                </c:pt>
                <c:pt idx="8">
                  <c:v>8.4</c:v>
                </c:pt>
                <c:pt idx="9">
                  <c:v>7.8</c:v>
                </c:pt>
                <c:pt idx="10">
                  <c:v>8.1999999999999993</c:v>
                </c:pt>
                <c:pt idx="11">
                  <c:v>7.7</c:v>
                </c:pt>
                <c:pt idx="12">
                  <c:v>8.6999999999999993</c:v>
                </c:pt>
                <c:pt idx="13">
                  <c:v>9.1</c:v>
                </c:pt>
                <c:pt idx="14" formatCode="0.0">
                  <c:v>9</c:v>
                </c:pt>
                <c:pt idx="15">
                  <c:v>8.5</c:v>
                </c:pt>
                <c:pt idx="16">
                  <c:v>8.4</c:v>
                </c:pt>
                <c:pt idx="17">
                  <c:v>12.2</c:v>
                </c:pt>
              </c:numCache>
            </c:numRef>
          </c:val>
          <c:smooth val="1"/>
          <c:extLst>
            <c:ext xmlns:c16="http://schemas.microsoft.com/office/drawing/2014/chart" uri="{C3380CC4-5D6E-409C-BE32-E72D297353CC}">
              <c16:uniqueId val="{00000001-A0CB-490C-ADB6-8C121DB81163}"/>
            </c:ext>
          </c:extLst>
        </c:ser>
        <c:dLbls>
          <c:showLegendKey val="0"/>
          <c:showVal val="0"/>
          <c:showCatName val="0"/>
          <c:showSerName val="0"/>
          <c:showPercent val="0"/>
          <c:showBubbleSize val="0"/>
        </c:dLbls>
        <c:smooth val="0"/>
        <c:axId val="799635760"/>
        <c:axId val="799636544"/>
      </c:lineChart>
      <c:catAx>
        <c:axId val="799635760"/>
        <c:scaling>
          <c:orientation val="minMax"/>
        </c:scaling>
        <c:delete val="0"/>
        <c:axPos val="b"/>
        <c:numFmt formatCode="General" sourceLinked="0"/>
        <c:majorTickMark val="out"/>
        <c:minorTickMark val="none"/>
        <c:tickLblPos val="nextTo"/>
        <c:txPr>
          <a:bodyPr/>
          <a:lstStyle/>
          <a:p>
            <a:pPr>
              <a:defRPr b="1">
                <a:solidFill>
                  <a:schemeClr val="bg1">
                    <a:lumMod val="65000"/>
                  </a:schemeClr>
                </a:solidFill>
              </a:defRPr>
            </a:pPr>
            <a:endParaRPr lang="en-US"/>
          </a:p>
        </c:txPr>
        <c:crossAx val="799636544"/>
        <c:crosses val="autoZero"/>
        <c:auto val="1"/>
        <c:lblAlgn val="ctr"/>
        <c:lblOffset val="100"/>
        <c:noMultiLvlLbl val="0"/>
      </c:catAx>
      <c:valAx>
        <c:axId val="799636544"/>
        <c:scaling>
          <c:orientation val="minMax"/>
          <c:max val="15"/>
        </c:scaling>
        <c:delete val="1"/>
        <c:axPos val="l"/>
        <c:numFmt formatCode="0.0" sourceLinked="1"/>
        <c:majorTickMark val="out"/>
        <c:minorTickMark val="none"/>
        <c:tickLblPos val="nextTo"/>
        <c:crossAx val="799635760"/>
        <c:crosses val="autoZero"/>
        <c:crossBetween val="between"/>
      </c:valAx>
    </c:plotArea>
    <c:plotVisOnly val="1"/>
    <c:dispBlanksAs val="gap"/>
    <c:showDLblsOverMax val="0"/>
  </c:chart>
  <c:txPr>
    <a:bodyPr/>
    <a:lstStyle/>
    <a:p>
      <a:pPr>
        <a:defRPr sz="1050">
          <a:solidFill>
            <a:schemeClr val="tx1">
              <a:lumMod val="75000"/>
              <a:lumOff val="25000"/>
            </a:schemeClr>
          </a:solidFill>
          <a:latin typeface="Segoe UI" pitchFamily="34" charset="0"/>
          <a:ea typeface="Segoe UI" pitchFamily="34" charset="0"/>
          <a:cs typeface="Segoe UI" pitchFamily="34" charset="0"/>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58955633990335E-2"/>
          <c:w val="0.92121521443053"/>
          <c:h val="0.92410454284655297"/>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300" b="1" i="0" u="none" strike="noStrike" baseline="0">
                    <a:solidFill>
                      <a:schemeClr val="tx1">
                        <a:lumMod val="75000"/>
                        <a:lumOff val="25000"/>
                      </a:schemeClr>
                    </a:solidFill>
                    <a:latin typeface="Segoe UI" pitchFamily="34" charset="0"/>
                    <a:ea typeface="Segoe UI" pitchFamily="34" charset="0"/>
                    <a:cs typeface="Segoe UI"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£0</c:v>
                </c:pt>
                <c:pt idx="1">
                  <c:v> £1 - £99,999</c:v>
                </c:pt>
                <c:pt idx="2">
                  <c:v> £100,000 -  £199,999</c:v>
                </c:pt>
                <c:pt idx="3">
                  <c:v> £200,000 - £499,999</c:v>
                </c:pt>
                <c:pt idx="4">
                  <c:v> £500,000 - £999,999</c:v>
                </c:pt>
                <c:pt idx="5">
                  <c:v> £1,000,000 - £1,999,999</c:v>
                </c:pt>
                <c:pt idx="6">
                  <c:v> £2,000,000 - £2,999,999</c:v>
                </c:pt>
                <c:pt idx="7">
                  <c:v> £3,000,000 - £3,999,999</c:v>
                </c:pt>
                <c:pt idx="8">
                  <c:v> £4,000,000 - £4,999,999</c:v>
                </c:pt>
                <c:pt idx="9">
                  <c:v> £5,000,000 or more</c:v>
                </c:pt>
              </c:strCache>
            </c:strRef>
          </c:cat>
          <c:val>
            <c:numRef>
              <c:f>Sheet1!$B$2:$B$11</c:f>
              <c:numCache>
                <c:formatCode>General</c:formatCode>
                <c:ptCount val="10"/>
                <c:pt idx="0">
                  <c:v>36</c:v>
                </c:pt>
                <c:pt idx="1">
                  <c:v>6</c:v>
                </c:pt>
                <c:pt idx="2">
                  <c:v>9</c:v>
                </c:pt>
                <c:pt idx="3">
                  <c:v>19</c:v>
                </c:pt>
                <c:pt idx="4">
                  <c:v>14</c:v>
                </c:pt>
                <c:pt idx="5">
                  <c:v>7</c:v>
                </c:pt>
                <c:pt idx="6">
                  <c:v>4</c:v>
                </c:pt>
                <c:pt idx="7">
                  <c:v>1</c:v>
                </c:pt>
                <c:pt idx="8">
                  <c:v>0</c:v>
                </c:pt>
                <c:pt idx="9">
                  <c:v>1</c:v>
                </c:pt>
              </c:numCache>
            </c:numRef>
          </c:val>
          <c:extLst>
            <c:ext xmlns:c16="http://schemas.microsoft.com/office/drawing/2014/chart" uri="{C3380CC4-5D6E-409C-BE32-E72D297353CC}">
              <c16:uniqueId val="{00000000-14CE-A343-BF18-16FD629A9B30}"/>
            </c:ext>
          </c:extLst>
        </c:ser>
        <c:dLbls>
          <c:showLegendKey val="0"/>
          <c:showVal val="0"/>
          <c:showCatName val="0"/>
          <c:showSerName val="0"/>
          <c:showPercent val="0"/>
          <c:showBubbleSize val="0"/>
        </c:dLbls>
        <c:gapWidth val="30"/>
        <c:axId val="738887480"/>
        <c:axId val="738883952"/>
      </c:barChart>
      <c:catAx>
        <c:axId val="738887480"/>
        <c:scaling>
          <c:orientation val="maxMin"/>
        </c:scaling>
        <c:delete val="1"/>
        <c:axPos val="l"/>
        <c:numFmt formatCode="General" sourceLinked="1"/>
        <c:majorTickMark val="out"/>
        <c:minorTickMark val="none"/>
        <c:tickLblPos val="nextTo"/>
        <c:crossAx val="738883952"/>
        <c:crosses val="autoZero"/>
        <c:auto val="1"/>
        <c:lblAlgn val="ctr"/>
        <c:lblOffset val="100"/>
        <c:noMultiLvlLbl val="0"/>
      </c:catAx>
      <c:valAx>
        <c:axId val="738883952"/>
        <c:scaling>
          <c:orientation val="minMax"/>
          <c:max val="60"/>
          <c:min val="0"/>
        </c:scaling>
        <c:delete val="1"/>
        <c:axPos val="t"/>
        <c:numFmt formatCode="General" sourceLinked="1"/>
        <c:majorTickMark val="out"/>
        <c:minorTickMark val="none"/>
        <c:tickLblPos val="nextTo"/>
        <c:crossAx val="738887480"/>
        <c:crosses val="autoZero"/>
        <c:crossBetween val="between"/>
        <c:majorUnit val="20"/>
      </c:valAx>
      <c:spPr>
        <a:noFill/>
        <a:ln w="25409">
          <a:noFill/>
        </a:ln>
      </c:spPr>
    </c:plotArea>
    <c:plotVisOnly val="1"/>
    <c:dispBlanksAs val="gap"/>
    <c:showDLblsOverMax val="0"/>
  </c:chart>
  <c:spPr>
    <a:ln>
      <a:noFill/>
    </a:ln>
  </c:spPr>
  <c:txPr>
    <a:bodyPr/>
    <a:lstStyle/>
    <a:p>
      <a:pPr>
        <a:defRPr sz="1621"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52273074364031"/>
          <c:y val="0.10367053788935851"/>
          <c:w val="0.70037885119045229"/>
          <c:h val="0.8948671981940024"/>
        </c:manualLayout>
      </c:layout>
      <c:barChart>
        <c:barDir val="bar"/>
        <c:grouping val="clustered"/>
        <c:varyColors val="0"/>
        <c:ser>
          <c:idx val="6"/>
          <c:order val="0"/>
          <c:spPr>
            <a:solidFill>
              <a:schemeClr val="accent3"/>
            </a:solidFill>
            <a:ln w="26358">
              <a:noFill/>
            </a:ln>
          </c:spPr>
          <c:invertIfNegative val="0"/>
          <c:dPt>
            <c:idx val="6"/>
            <c:invertIfNegative val="0"/>
            <c:bubble3D val="0"/>
            <c:spPr>
              <a:solidFill>
                <a:srgbClr val="FD5608"/>
              </a:solidFill>
              <a:ln w="26358">
                <a:noFill/>
              </a:ln>
            </c:spPr>
            <c:extLst>
              <c:ext xmlns:c16="http://schemas.microsoft.com/office/drawing/2014/chart" uri="{C3380CC4-5D6E-409C-BE32-E72D297353CC}">
                <c16:uniqueId val="{00000001-E6FB-430B-8052-156EDFD13512}"/>
              </c:ext>
            </c:extLst>
          </c:dPt>
          <c:dLbls>
            <c:spPr>
              <a:noFill/>
              <a:ln>
                <a:noFill/>
              </a:ln>
              <a:effectLst/>
            </c:spPr>
            <c:txPr>
              <a:bodyPr/>
              <a:lstStyle/>
              <a:p>
                <a:pPr>
                  <a:defRPr>
                    <a:solidFill>
                      <a:schemeClr val="tx1">
                        <a:lumMod val="75000"/>
                        <a:lumOff val="25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1 more year or less</c:v>
                </c:pt>
                <c:pt idx="1">
                  <c:v> 2 years</c:v>
                </c:pt>
                <c:pt idx="2">
                  <c:v> 3-5 years</c:v>
                </c:pt>
                <c:pt idx="3">
                  <c:v> 6-10 years</c:v>
                </c:pt>
                <c:pt idx="4">
                  <c:v> 11-15 years</c:v>
                </c:pt>
                <c:pt idx="5">
                  <c:v> 16-20 years</c:v>
                </c:pt>
                <c:pt idx="6">
                  <c:v> More than 20 years</c:v>
                </c:pt>
                <c:pt idx="7">
                  <c:v> Don't know at this time</c:v>
                </c:pt>
              </c:strCache>
            </c:strRef>
          </c:cat>
          <c:val>
            <c:numRef>
              <c:f>Sheet1!$B$2:$B$9</c:f>
              <c:numCache>
                <c:formatCode>0</c:formatCode>
                <c:ptCount val="8"/>
                <c:pt idx="0">
                  <c:v>8</c:v>
                </c:pt>
                <c:pt idx="1">
                  <c:v>7</c:v>
                </c:pt>
                <c:pt idx="2">
                  <c:v>19.2</c:v>
                </c:pt>
                <c:pt idx="3">
                  <c:v>14</c:v>
                </c:pt>
                <c:pt idx="4">
                  <c:v>7</c:v>
                </c:pt>
                <c:pt idx="5">
                  <c:v>5</c:v>
                </c:pt>
                <c:pt idx="6">
                  <c:v>11.4</c:v>
                </c:pt>
                <c:pt idx="7">
                  <c:v>28</c:v>
                </c:pt>
              </c:numCache>
            </c:numRef>
          </c:val>
          <c:extLst>
            <c:ext xmlns:c16="http://schemas.microsoft.com/office/drawing/2014/chart" uri="{C3380CC4-5D6E-409C-BE32-E72D297353CC}">
              <c16:uniqueId val="{00000003-5018-4D1E-BB45-AB8360946B95}"/>
            </c:ext>
          </c:extLst>
        </c:ser>
        <c:dLbls>
          <c:showLegendKey val="0"/>
          <c:showVal val="0"/>
          <c:showCatName val="0"/>
          <c:showSerName val="0"/>
          <c:showPercent val="0"/>
          <c:showBubbleSize val="0"/>
        </c:dLbls>
        <c:gapWidth val="55"/>
        <c:overlap val="-2"/>
        <c:axId val="736862336"/>
        <c:axId val="736859592"/>
      </c:barChart>
      <c:catAx>
        <c:axId val="736862336"/>
        <c:scaling>
          <c:orientation val="maxMin"/>
        </c:scaling>
        <c:delete val="1"/>
        <c:axPos val="l"/>
        <c:numFmt formatCode="General" sourceLinked="1"/>
        <c:majorTickMark val="out"/>
        <c:minorTickMark val="none"/>
        <c:tickLblPos val="nextTo"/>
        <c:crossAx val="736859592"/>
        <c:crosses val="autoZero"/>
        <c:auto val="1"/>
        <c:lblAlgn val="ctr"/>
        <c:lblOffset val="100"/>
        <c:noMultiLvlLbl val="0"/>
      </c:catAx>
      <c:valAx>
        <c:axId val="736859592"/>
        <c:scaling>
          <c:orientation val="minMax"/>
          <c:max val="75"/>
          <c:min val="0"/>
        </c:scaling>
        <c:delete val="1"/>
        <c:axPos val="t"/>
        <c:numFmt formatCode="0" sourceLinked="1"/>
        <c:majorTickMark val="out"/>
        <c:minorTickMark val="none"/>
        <c:tickLblPos val="nextTo"/>
        <c:crossAx val="736862336"/>
        <c:crosses val="autoZero"/>
        <c:crossBetween val="between"/>
        <c:majorUnit val="50"/>
        <c:minorUnit val="10"/>
      </c:valAx>
      <c:spPr>
        <a:noFill/>
        <a:ln w="25406">
          <a:noFill/>
        </a:ln>
      </c:spPr>
    </c:plotArea>
    <c:plotVisOnly val="1"/>
    <c:dispBlanksAs val="gap"/>
    <c:showDLblsOverMax val="0"/>
  </c:chart>
  <c:spPr>
    <a:noFill/>
    <a:ln>
      <a:noFill/>
    </a:ln>
  </c:spPr>
  <c:txPr>
    <a:bodyPr anchor="b" anchorCtr="1"/>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25213895868389"/>
          <c:y val="3.0639695714112215E-2"/>
          <c:w val="0.41990000932776211"/>
          <c:h val="0.93295087359177342"/>
        </c:manualLayout>
      </c:layout>
      <c:barChart>
        <c:barDir val="bar"/>
        <c:grouping val="clustered"/>
        <c:varyColors val="0"/>
        <c:ser>
          <c:idx val="6"/>
          <c:order val="0"/>
          <c:tx>
            <c:strRef>
              <c:f>Sheet1!$B$1</c:f>
              <c:strCache>
                <c:ptCount val="1"/>
              </c:strCache>
            </c:strRef>
          </c:tx>
          <c:spPr>
            <a:solidFill>
              <a:schemeClr val="accent3"/>
            </a:solidFill>
            <a:ln w="26358">
              <a:noFill/>
            </a:ln>
          </c:spPr>
          <c:invertIfNegative val="0"/>
          <c:dLbls>
            <c:spPr>
              <a:noFill/>
              <a:ln>
                <a:noFill/>
              </a:ln>
              <a:effectLst/>
            </c:spPr>
            <c:txPr>
              <a:bodyPr/>
              <a:lstStyle/>
              <a:p>
                <a:pPr>
                  <a:defRPr>
                    <a:solidFill>
                      <a:schemeClr val="tx1">
                        <a:lumMod val="75000"/>
                        <a:lumOff val="25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£1 - £2,499</c:v>
                </c:pt>
                <c:pt idx="1">
                  <c:v>£2,500 - £4,999</c:v>
                </c:pt>
                <c:pt idx="2">
                  <c:v>£5,000 - £7,499</c:v>
                </c:pt>
                <c:pt idx="3">
                  <c:v>£7,500 - £9,999</c:v>
                </c:pt>
                <c:pt idx="4">
                  <c:v>£10,000 - £14,999</c:v>
                </c:pt>
                <c:pt idx="5">
                  <c:v>£15,000 - £19,999</c:v>
                </c:pt>
                <c:pt idx="6">
                  <c:v>£20,000 -  £29,999</c:v>
                </c:pt>
                <c:pt idx="7">
                  <c:v>£30,000 - £39,999</c:v>
                </c:pt>
                <c:pt idx="8">
                  <c:v>£40,000 - £49,999</c:v>
                </c:pt>
                <c:pt idx="9">
                  <c:v>£50,000 - £74,999</c:v>
                </c:pt>
                <c:pt idx="10">
                  <c:v>£75,000 - £99,999</c:v>
                </c:pt>
                <c:pt idx="11">
                  <c:v>£100,000 or more</c:v>
                </c:pt>
                <c:pt idx="12">
                  <c:v>Unsure</c:v>
                </c:pt>
                <c:pt idx="13">
                  <c:v>Rather not say</c:v>
                </c:pt>
              </c:strCache>
            </c:strRef>
          </c:cat>
          <c:val>
            <c:numRef>
              <c:f>Sheet1!$B$2:$B$15</c:f>
              <c:numCache>
                <c:formatCode>General</c:formatCode>
                <c:ptCount val="14"/>
                <c:pt idx="0">
                  <c:v>11</c:v>
                </c:pt>
                <c:pt idx="1">
                  <c:v>8</c:v>
                </c:pt>
                <c:pt idx="2">
                  <c:v>10</c:v>
                </c:pt>
                <c:pt idx="3">
                  <c:v>7</c:v>
                </c:pt>
                <c:pt idx="4">
                  <c:v>10</c:v>
                </c:pt>
                <c:pt idx="5">
                  <c:v>7</c:v>
                </c:pt>
                <c:pt idx="6">
                  <c:v>9</c:v>
                </c:pt>
                <c:pt idx="7">
                  <c:v>6</c:v>
                </c:pt>
                <c:pt idx="8">
                  <c:v>4</c:v>
                </c:pt>
                <c:pt idx="9">
                  <c:v>6</c:v>
                </c:pt>
                <c:pt idx="10">
                  <c:v>3</c:v>
                </c:pt>
                <c:pt idx="11">
                  <c:v>6</c:v>
                </c:pt>
                <c:pt idx="12">
                  <c:v>5</c:v>
                </c:pt>
                <c:pt idx="13">
                  <c:v>6</c:v>
                </c:pt>
              </c:numCache>
            </c:numRef>
          </c:val>
          <c:extLst>
            <c:ext xmlns:c16="http://schemas.microsoft.com/office/drawing/2014/chart" uri="{C3380CC4-5D6E-409C-BE32-E72D297353CC}">
              <c16:uniqueId val="{00000000-C4A1-0246-9EE4-176A56091FB3}"/>
            </c:ext>
          </c:extLst>
        </c:ser>
        <c:dLbls>
          <c:showLegendKey val="0"/>
          <c:showVal val="0"/>
          <c:showCatName val="0"/>
          <c:showSerName val="0"/>
          <c:showPercent val="0"/>
          <c:showBubbleSize val="0"/>
        </c:dLbls>
        <c:gapWidth val="30"/>
        <c:axId val="738883560"/>
        <c:axId val="738885912"/>
      </c:barChart>
      <c:catAx>
        <c:axId val="738883560"/>
        <c:scaling>
          <c:orientation val="maxMin"/>
        </c:scaling>
        <c:delete val="0"/>
        <c:axPos val="l"/>
        <c:numFmt formatCode="General" sourceLinked="1"/>
        <c:majorTickMark val="out"/>
        <c:minorTickMark val="none"/>
        <c:tickLblPos val="nextTo"/>
        <c:spPr>
          <a:ln>
            <a:noFill/>
          </a:ln>
        </c:spPr>
        <c:txPr>
          <a:bodyPr/>
          <a:lstStyle/>
          <a:p>
            <a:pPr marL="0" marR="0" indent="0" algn="r" defTabSz="914400" rtl="0" eaLnBrk="1" fontAlgn="auto" latinLnBrk="0" hangingPunct="1">
              <a:lnSpc>
                <a:spcPct val="100000"/>
              </a:lnSpc>
              <a:spcBef>
                <a:spcPts val="0"/>
              </a:spcBef>
              <a:spcAft>
                <a:spcPts val="0"/>
              </a:spcAft>
              <a:buClrTx/>
              <a:buSzTx/>
              <a:buFont typeface="+mj-lt"/>
              <a:buNone/>
              <a:tabLst/>
              <a:defRPr lang="en-US" sz="1200" b="0" kern="1200">
                <a:solidFill>
                  <a:schemeClr val="bg1">
                    <a:lumMod val="50000"/>
                  </a:schemeClr>
                </a:solidFill>
                <a:latin typeface="Segoe UI" panose="020B0502040204020203" pitchFamily="34" charset="0"/>
                <a:ea typeface="+mn-ea"/>
                <a:cs typeface="Segoe UI" panose="020B0502040204020203" pitchFamily="34" charset="0"/>
              </a:defRPr>
            </a:pPr>
            <a:endParaRPr lang="en-US"/>
          </a:p>
        </c:txPr>
        <c:crossAx val="738885912"/>
        <c:crosses val="autoZero"/>
        <c:auto val="1"/>
        <c:lblAlgn val="ctr"/>
        <c:lblOffset val="100"/>
        <c:noMultiLvlLbl val="0"/>
      </c:catAx>
      <c:valAx>
        <c:axId val="738885912"/>
        <c:scaling>
          <c:orientation val="minMax"/>
        </c:scaling>
        <c:delete val="0"/>
        <c:axPos val="t"/>
        <c:numFmt formatCode="General" sourceLinked="1"/>
        <c:majorTickMark val="none"/>
        <c:minorTickMark val="none"/>
        <c:tickLblPos val="none"/>
        <c:spPr>
          <a:ln>
            <a:noFill/>
          </a:ln>
        </c:spPr>
        <c:crossAx val="738883560"/>
        <c:crosses val="autoZero"/>
        <c:crossBetween val="between"/>
      </c:valAx>
      <c:spPr>
        <a:noFill/>
        <a:ln w="25406">
          <a:noFill/>
        </a:ln>
      </c:spPr>
    </c:plotArea>
    <c:plotVisOnly val="1"/>
    <c:dispBlanksAs val="gap"/>
    <c:showDLblsOverMax val="0"/>
  </c:chart>
  <c:spPr>
    <a:noFill/>
    <a:ln>
      <a:noFill/>
    </a:ln>
  </c:spPr>
  <c:txPr>
    <a:bodyPr/>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33971609758229E-2"/>
          <c:y val="0.12662796685437286"/>
          <c:w val="0.94626865671641802"/>
          <c:h val="0.87337191919312496"/>
        </c:manualLayout>
      </c:layout>
      <c:barChart>
        <c:barDir val="bar"/>
        <c:grouping val="clustered"/>
        <c:varyColors val="0"/>
        <c:ser>
          <c:idx val="6"/>
          <c:order val="0"/>
          <c:spPr>
            <a:solidFill>
              <a:schemeClr val="accent3"/>
            </a:solidFill>
            <a:ln w="26358">
              <a:noFill/>
            </a:ln>
          </c:spPr>
          <c:invertIfNegative val="0"/>
          <c:dLbls>
            <c:spPr>
              <a:noFill/>
              <a:ln>
                <a:noFill/>
              </a:ln>
              <a:effectLst/>
            </c:spPr>
            <c:txPr>
              <a:bodyPr/>
              <a:lstStyle/>
              <a:p>
                <a:pPr>
                  <a:defRPr>
                    <a:solidFill>
                      <a:schemeClr val="bg1">
                        <a:lumMod val="50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 NET: TMW / Nationwide</c:v>
                </c:pt>
                <c:pt idx="1">
                  <c:v> BM Solutions (Birmingham Midshires)</c:v>
                </c:pt>
                <c:pt idx="2">
                  <c:v> NET: Mortgage Trust / Paragon</c:v>
                </c:pt>
                <c:pt idx="3">
                  <c:v> NET: Coventry BS/ Godiva</c:v>
                </c:pt>
                <c:pt idx="4">
                  <c:v> NET: Northern Rock / Virgin Money</c:v>
                </c:pt>
                <c:pt idx="5">
                  <c:v> NatWest</c:v>
                </c:pt>
                <c:pt idx="6">
                  <c:v> Barclays</c:v>
                </c:pt>
                <c:pt idx="7">
                  <c:v> Mortgage Express/Rosinca Mortgages</c:v>
                </c:pt>
                <c:pt idx="8">
                  <c:v> Leeds Building Society</c:v>
                </c:pt>
                <c:pt idx="9">
                  <c:v> Precise Mortgages</c:v>
                </c:pt>
                <c:pt idx="10">
                  <c:v> Skipton BS</c:v>
                </c:pt>
              </c:strCache>
            </c:strRef>
          </c:cat>
          <c:val>
            <c:numRef>
              <c:f>Sheet1!$B$2:$B$12</c:f>
              <c:numCache>
                <c:formatCode>General</c:formatCode>
                <c:ptCount val="11"/>
                <c:pt idx="0">
                  <c:v>37</c:v>
                </c:pt>
                <c:pt idx="1">
                  <c:v>31</c:v>
                </c:pt>
                <c:pt idx="2">
                  <c:v>15</c:v>
                </c:pt>
                <c:pt idx="3">
                  <c:v>14</c:v>
                </c:pt>
                <c:pt idx="4">
                  <c:v>13</c:v>
                </c:pt>
                <c:pt idx="5">
                  <c:v>10</c:v>
                </c:pt>
                <c:pt idx="6">
                  <c:v>10</c:v>
                </c:pt>
                <c:pt idx="7">
                  <c:v>10</c:v>
                </c:pt>
                <c:pt idx="8">
                  <c:v>9</c:v>
                </c:pt>
                <c:pt idx="9">
                  <c:v>9</c:v>
                </c:pt>
                <c:pt idx="10">
                  <c:v>7</c:v>
                </c:pt>
              </c:numCache>
            </c:numRef>
          </c:val>
          <c:extLst>
            <c:ext xmlns:c16="http://schemas.microsoft.com/office/drawing/2014/chart" uri="{C3380CC4-5D6E-409C-BE32-E72D297353CC}">
              <c16:uniqueId val="{00000000-0BE2-A249-966A-7E1A52D33191}"/>
            </c:ext>
          </c:extLst>
        </c:ser>
        <c:dLbls>
          <c:showLegendKey val="0"/>
          <c:showVal val="0"/>
          <c:showCatName val="0"/>
          <c:showSerName val="0"/>
          <c:showPercent val="0"/>
          <c:showBubbleSize val="0"/>
        </c:dLbls>
        <c:gapWidth val="30"/>
        <c:axId val="738886696"/>
        <c:axId val="738885128"/>
      </c:barChart>
      <c:catAx>
        <c:axId val="738886696"/>
        <c:scaling>
          <c:orientation val="maxMin"/>
        </c:scaling>
        <c:delete val="1"/>
        <c:axPos val="l"/>
        <c:numFmt formatCode="General" sourceLinked="1"/>
        <c:majorTickMark val="out"/>
        <c:minorTickMark val="none"/>
        <c:tickLblPos val="nextTo"/>
        <c:crossAx val="738885128"/>
        <c:crosses val="autoZero"/>
        <c:auto val="1"/>
        <c:lblAlgn val="ctr"/>
        <c:lblOffset val="100"/>
        <c:noMultiLvlLbl val="0"/>
      </c:catAx>
      <c:valAx>
        <c:axId val="738885128"/>
        <c:scaling>
          <c:orientation val="minMax"/>
          <c:max val="45"/>
        </c:scaling>
        <c:delete val="1"/>
        <c:axPos val="t"/>
        <c:numFmt formatCode="General" sourceLinked="1"/>
        <c:majorTickMark val="none"/>
        <c:minorTickMark val="none"/>
        <c:tickLblPos val="none"/>
        <c:crossAx val="738886696"/>
        <c:crosses val="autoZero"/>
        <c:crossBetween val="between"/>
      </c:valAx>
      <c:spPr>
        <a:noFill/>
        <a:ln w="25400">
          <a:noFill/>
        </a:ln>
      </c:spPr>
    </c:plotArea>
    <c:plotVisOnly val="1"/>
    <c:dispBlanksAs val="gap"/>
    <c:showDLblsOverMax val="0"/>
  </c:chart>
  <c:spPr>
    <a:noFill/>
    <a:ln>
      <a:noFill/>
    </a:ln>
  </c:spPr>
  <c:txPr>
    <a:bodyPr/>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50700794056551E-2"/>
          <c:y val="0.12662796685437286"/>
          <c:w val="0.94626865671641802"/>
          <c:h val="0.87337191919312496"/>
        </c:manualLayout>
      </c:layout>
      <c:barChart>
        <c:barDir val="bar"/>
        <c:grouping val="clustered"/>
        <c:varyColors val="0"/>
        <c:ser>
          <c:idx val="6"/>
          <c:order val="0"/>
          <c:spPr>
            <a:solidFill>
              <a:schemeClr val="accent3"/>
            </a:solidFill>
            <a:ln w="26358">
              <a:noFill/>
            </a:ln>
          </c:spPr>
          <c:invertIfNegative val="0"/>
          <c:dLbls>
            <c:spPr>
              <a:noFill/>
              <a:ln>
                <a:noFill/>
              </a:ln>
              <a:effectLst/>
            </c:spPr>
            <c:txPr>
              <a:bodyPr/>
              <a:lstStyle/>
              <a:p>
                <a:pPr>
                  <a:defRPr>
                    <a:solidFill>
                      <a:schemeClr val="bg1">
                        <a:lumMod val="50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 NET: TMW / Nationwide</c:v>
                </c:pt>
                <c:pt idx="1">
                  <c:v> BM Solutions (Birmingham Midshires)</c:v>
                </c:pt>
                <c:pt idx="2">
                  <c:v> NET: Mortgage Trust / Paragon</c:v>
                </c:pt>
                <c:pt idx="3">
                  <c:v> NET: Northern Rock / Virgin Money</c:v>
                </c:pt>
                <c:pt idx="4">
                  <c:v> NET: Coventry BS/ Godiva</c:v>
                </c:pt>
                <c:pt idx="5">
                  <c:v> NatWest</c:v>
                </c:pt>
                <c:pt idx="6">
                  <c:v> Leeds Building Society</c:v>
                </c:pt>
                <c:pt idx="7">
                  <c:v> Skipton BS</c:v>
                </c:pt>
                <c:pt idx="8">
                  <c:v> Precise Mortgages</c:v>
                </c:pt>
                <c:pt idx="9">
                  <c:v> Aldermore</c:v>
                </c:pt>
              </c:strCache>
            </c:strRef>
          </c:cat>
          <c:val>
            <c:numRef>
              <c:f>Sheet1!$B$2:$B$11</c:f>
              <c:numCache>
                <c:formatCode>General</c:formatCode>
                <c:ptCount val="10"/>
                <c:pt idx="0">
                  <c:v>25</c:v>
                </c:pt>
                <c:pt idx="1">
                  <c:v>17</c:v>
                </c:pt>
                <c:pt idx="2">
                  <c:v>10</c:v>
                </c:pt>
                <c:pt idx="3">
                  <c:v>8</c:v>
                </c:pt>
                <c:pt idx="4">
                  <c:v>8</c:v>
                </c:pt>
                <c:pt idx="5">
                  <c:v>7</c:v>
                </c:pt>
                <c:pt idx="6">
                  <c:v>7</c:v>
                </c:pt>
                <c:pt idx="7">
                  <c:v>6</c:v>
                </c:pt>
                <c:pt idx="8">
                  <c:v>6</c:v>
                </c:pt>
                <c:pt idx="9">
                  <c:v>2</c:v>
                </c:pt>
              </c:numCache>
            </c:numRef>
          </c:val>
          <c:extLst>
            <c:ext xmlns:c16="http://schemas.microsoft.com/office/drawing/2014/chart" uri="{C3380CC4-5D6E-409C-BE32-E72D297353CC}">
              <c16:uniqueId val="{00000000-088A-3249-9BD0-F51638BA3679}"/>
            </c:ext>
          </c:extLst>
        </c:ser>
        <c:dLbls>
          <c:showLegendKey val="0"/>
          <c:showVal val="0"/>
          <c:showCatName val="0"/>
          <c:showSerName val="0"/>
          <c:showPercent val="0"/>
          <c:showBubbleSize val="0"/>
        </c:dLbls>
        <c:gapWidth val="30"/>
        <c:axId val="738885520"/>
        <c:axId val="738888264"/>
      </c:barChart>
      <c:catAx>
        <c:axId val="738885520"/>
        <c:scaling>
          <c:orientation val="maxMin"/>
        </c:scaling>
        <c:delete val="1"/>
        <c:axPos val="l"/>
        <c:numFmt formatCode="General" sourceLinked="1"/>
        <c:majorTickMark val="out"/>
        <c:minorTickMark val="none"/>
        <c:tickLblPos val="nextTo"/>
        <c:crossAx val="738888264"/>
        <c:crosses val="autoZero"/>
        <c:auto val="1"/>
        <c:lblAlgn val="ctr"/>
        <c:lblOffset val="100"/>
        <c:noMultiLvlLbl val="0"/>
      </c:catAx>
      <c:valAx>
        <c:axId val="738888264"/>
        <c:scaling>
          <c:orientation val="minMax"/>
          <c:min val="0"/>
        </c:scaling>
        <c:delete val="1"/>
        <c:axPos val="t"/>
        <c:numFmt formatCode="General" sourceLinked="1"/>
        <c:majorTickMark val="out"/>
        <c:minorTickMark val="none"/>
        <c:tickLblPos val="nextTo"/>
        <c:crossAx val="738885520"/>
        <c:crosses val="autoZero"/>
        <c:crossBetween val="between"/>
      </c:valAx>
      <c:spPr>
        <a:noFill/>
        <a:ln w="25406">
          <a:noFill/>
        </a:ln>
      </c:spPr>
    </c:plotArea>
    <c:plotVisOnly val="1"/>
    <c:dispBlanksAs val="gap"/>
    <c:showDLblsOverMax val="0"/>
  </c:chart>
  <c:spPr>
    <a:noFill/>
    <a:ln>
      <a:noFill/>
    </a:ln>
  </c:spPr>
  <c:txPr>
    <a:bodyPr/>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2060"/>
            </a:solidFill>
          </c:spPr>
          <c:dPt>
            <c:idx val="0"/>
            <c:bubble3D val="0"/>
            <c:extLst>
              <c:ext xmlns:c16="http://schemas.microsoft.com/office/drawing/2014/chart" uri="{C3380CC4-5D6E-409C-BE32-E72D297353CC}">
                <c16:uniqueId val="{00000001-37D2-F044-BA82-C3126BEB1A4D}"/>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2-37D2-F044-BA82-C3126BEB1A4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2060"/>
            </a:solidFill>
          </c:spPr>
          <c:dPt>
            <c:idx val="0"/>
            <c:bubble3D val="0"/>
            <c:extLst>
              <c:ext xmlns:c16="http://schemas.microsoft.com/office/drawing/2014/chart" uri="{C3380CC4-5D6E-409C-BE32-E72D297353CC}">
                <c16:uniqueId val="{00000001-72FB-FA40-943E-6BDB5416DFFE}"/>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2-72FB-FA40-943E-6BDB5416DFF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solidFill>
              <a:schemeClr val="accent3"/>
            </a:solidFill>
          </c:spPr>
          <c:explosion val="25"/>
          <c:dPt>
            <c:idx val="0"/>
            <c:bubble3D val="0"/>
            <c:explosion val="2"/>
            <c:spPr>
              <a:solidFill>
                <a:srgbClr val="002060"/>
              </a:solidFill>
              <a:ln w="28565">
                <a:noFill/>
              </a:ln>
            </c:spPr>
            <c:extLst>
              <c:ext xmlns:c16="http://schemas.microsoft.com/office/drawing/2014/chart" uri="{C3380CC4-5D6E-409C-BE32-E72D297353CC}">
                <c16:uniqueId val="{00000001-F4CF-484C-BD85-B0D39D19FD9F}"/>
              </c:ext>
            </c:extLst>
          </c:dPt>
          <c:dPt>
            <c:idx val="1"/>
            <c:bubble3D val="0"/>
            <c:explosion val="0"/>
            <c:spPr>
              <a:solidFill>
                <a:schemeClr val="bg1">
                  <a:lumMod val="75000"/>
                </a:schemeClr>
              </a:solidFill>
              <a:ln w="28565">
                <a:noFill/>
              </a:ln>
            </c:spPr>
            <c:extLst>
              <c:ext xmlns:c16="http://schemas.microsoft.com/office/drawing/2014/chart" uri="{C3380CC4-5D6E-409C-BE32-E72D297353CC}">
                <c16:uniqueId val="{00000003-F4CF-484C-BD85-B0D39D19FD9F}"/>
              </c:ext>
            </c:extLst>
          </c:dPt>
          <c:dPt>
            <c:idx val="2"/>
            <c:bubble3D val="0"/>
            <c:explosion val="4"/>
            <c:spPr>
              <a:solidFill>
                <a:schemeClr val="accent3"/>
              </a:solidFill>
              <a:ln w="28565">
                <a:noFill/>
              </a:ln>
            </c:spPr>
            <c:extLst>
              <c:ext xmlns:c16="http://schemas.microsoft.com/office/drawing/2014/chart" uri="{C3380CC4-5D6E-409C-BE32-E72D297353CC}">
                <c16:uniqueId val="{00000005-F4CF-484C-BD85-B0D39D19FD9F}"/>
              </c:ext>
            </c:extLst>
          </c:dPt>
          <c:dPt>
            <c:idx val="3"/>
            <c:bubble3D val="0"/>
            <c:extLst>
              <c:ext xmlns:c16="http://schemas.microsoft.com/office/drawing/2014/chart" uri="{C3380CC4-5D6E-409C-BE32-E72D297353CC}">
                <c16:uniqueId val="{00000006-F4CF-484C-BD85-B0D39D19FD9F}"/>
              </c:ext>
            </c:extLst>
          </c:dPt>
          <c:dLbls>
            <c:delete val="1"/>
          </c:dLbls>
          <c:cat>
            <c:strRef>
              <c:f>Sheet1!$A$2:$A$5</c:f>
              <c:strCache>
                <c:ptCount val="3"/>
                <c:pt idx="0">
                  <c:v>yes</c:v>
                </c:pt>
                <c:pt idx="1">
                  <c:v>dk</c:v>
                </c:pt>
                <c:pt idx="2">
                  <c:v>no</c:v>
                </c:pt>
              </c:strCache>
            </c:strRef>
          </c:cat>
          <c:val>
            <c:numRef>
              <c:f>Sheet1!$B$2:$B$5</c:f>
              <c:numCache>
                <c:formatCode>0%</c:formatCode>
                <c:ptCount val="4"/>
                <c:pt idx="0">
                  <c:v>0.3</c:v>
                </c:pt>
                <c:pt idx="1">
                  <c:v>0.1</c:v>
                </c:pt>
                <c:pt idx="2">
                  <c:v>0.6</c:v>
                </c:pt>
              </c:numCache>
            </c:numRef>
          </c:val>
          <c:extLst>
            <c:ext xmlns:c16="http://schemas.microsoft.com/office/drawing/2014/chart" uri="{C3380CC4-5D6E-409C-BE32-E72D297353CC}">
              <c16:uniqueId val="{00000007-F4CF-484C-BD85-B0D39D19FD9F}"/>
            </c:ext>
          </c:extLst>
        </c:ser>
        <c:dLbls>
          <c:dLblPos val="ctr"/>
          <c:showLegendKey val="0"/>
          <c:showVal val="1"/>
          <c:showCatName val="0"/>
          <c:showSerName val="0"/>
          <c:showPercent val="0"/>
          <c:showBubbleSize val="0"/>
          <c:showLeaderLines val="1"/>
        </c:dLbls>
        <c:firstSliceAng val="0"/>
      </c:pieChart>
      <c:spPr>
        <a:noFill/>
        <a:ln w="25391">
          <a:noFill/>
        </a:ln>
      </c:spPr>
    </c:plotArea>
    <c:plotVisOnly val="1"/>
    <c:dispBlanksAs val="gap"/>
    <c:showDLblsOverMax val="0"/>
  </c:chart>
  <c:spPr>
    <a:ln>
      <a:noFill/>
    </a:ln>
  </c:spPr>
  <c:txPr>
    <a:bodyPr/>
    <a:lstStyle/>
    <a:p>
      <a:pPr>
        <a:defRPr sz="1400" b="1">
          <a:solidFill>
            <a:schemeClr val="bg1"/>
          </a:solidFill>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53851578975904E-3"/>
          <c:y val="3.2836847907587903E-2"/>
          <c:w val="0.988225937555267"/>
          <c:h val="0.87814887231720595"/>
        </c:manualLayout>
      </c:layout>
      <c:lineChart>
        <c:grouping val="standard"/>
        <c:varyColors val="0"/>
        <c:ser>
          <c:idx val="0"/>
          <c:order val="0"/>
          <c:spPr>
            <a:ln w="38100">
              <a:solidFill>
                <a:schemeClr val="accent3"/>
              </a:solidFill>
            </a:ln>
          </c:spPr>
          <c:marker>
            <c:symbol val="none"/>
          </c:marker>
          <c:dLbls>
            <c:dLbl>
              <c:idx val="40"/>
              <c:layout>
                <c:manualLayout>
                  <c:x val="-2.0349978383052299E-2"/>
                  <c:y val="-2.59531132245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D2-7F46-9F6B-D6B21B4D2602}"/>
                </c:ext>
              </c:extLst>
            </c:dLbl>
            <c:dLbl>
              <c:idx val="41"/>
              <c:layout>
                <c:manualLayout>
                  <c:x val="-1.8345330739299601E-2"/>
                  <c:y val="-2.59531132245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D2-7F46-9F6B-D6B21B4D2602}"/>
                </c:ext>
              </c:extLst>
            </c:dLbl>
            <c:dLbl>
              <c:idx val="42"/>
              <c:layout>
                <c:manualLayout>
                  <c:x val="-1.92174664937311E-2"/>
                  <c:y val="-2.0920982874115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D2-7F46-9F6B-D6B21B4D2602}"/>
                </c:ext>
              </c:extLst>
            </c:dLbl>
            <c:dLbl>
              <c:idx val="43"/>
              <c:layout>
                <c:manualLayout>
                  <c:x val="-1.92174664937311E-2"/>
                  <c:y val="-2.01285214016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D2-7F46-9F6B-D6B21B4D2602}"/>
                </c:ext>
              </c:extLst>
            </c:dLbl>
            <c:dLbl>
              <c:idx val="46"/>
              <c:layout>
                <c:manualLayout>
                  <c:x val="-3.9194768698659699E-3"/>
                  <c:y val="-2.7211145812118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69730869001297E-2"/>
                      <c:h val="4.1842163863598361E-2"/>
                    </c:manualLayout>
                  </c15:layout>
                </c:ext>
                <c:ext xmlns:c16="http://schemas.microsoft.com/office/drawing/2014/chart" uri="{C3380CC4-5D6E-409C-BE32-E72D297353CC}">
                  <c16:uniqueId val="{00000000-1767-4308-A866-008B3C3A5D9B}"/>
                </c:ext>
              </c:extLst>
            </c:dLbl>
            <c:spPr>
              <a:noFill/>
              <a:ln>
                <a:noFill/>
              </a:ln>
              <a:effectLst/>
            </c:spPr>
            <c:txPr>
              <a:bodyPr/>
              <a:lstStyle/>
              <a:p>
                <a:pPr>
                  <a:defRPr sz="1100" b="1">
                    <a:solidFill>
                      <a:schemeClr val="bg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Sheet1!$I$1:$Z$1</c:f>
              <c:strCache>
                <c:ptCount val="18"/>
                <c:pt idx="0">
                  <c:v> Q1 19</c:v>
                </c:pt>
                <c:pt idx="1">
                  <c:v> Q2 19</c:v>
                </c:pt>
                <c:pt idx="2">
                  <c:v> Q3 19</c:v>
                </c:pt>
                <c:pt idx="3">
                  <c:v> Q4 19</c:v>
                </c:pt>
                <c:pt idx="4">
                  <c:v> Q1 20</c:v>
                </c:pt>
                <c:pt idx="5">
                  <c:v> Q2 20</c:v>
                </c:pt>
                <c:pt idx="6">
                  <c:v> Q3 20</c:v>
                </c:pt>
                <c:pt idx="7">
                  <c:v> Q4 20</c:v>
                </c:pt>
                <c:pt idx="8">
                  <c:v> Q1 21</c:v>
                </c:pt>
                <c:pt idx="9">
                  <c:v>Q2 21</c:v>
                </c:pt>
                <c:pt idx="10">
                  <c:v>Q3 21</c:v>
                </c:pt>
                <c:pt idx="11">
                  <c:v>Q4 21</c:v>
                </c:pt>
                <c:pt idx="12">
                  <c:v>Q1 22</c:v>
                </c:pt>
                <c:pt idx="13">
                  <c:v>Q2 22</c:v>
                </c:pt>
                <c:pt idx="14">
                  <c:v>Q3 22</c:v>
                </c:pt>
                <c:pt idx="15">
                  <c:v>Q4 22</c:v>
                </c:pt>
                <c:pt idx="16">
                  <c:v>Q1 23</c:v>
                </c:pt>
                <c:pt idx="17">
                  <c:v>Q2 23</c:v>
                </c:pt>
              </c:strCache>
            </c:strRef>
          </c:cat>
          <c:val>
            <c:numRef>
              <c:f>Sheet1!$I$2:$Z$2</c:f>
              <c:numCache>
                <c:formatCode>General</c:formatCode>
                <c:ptCount val="18"/>
                <c:pt idx="0">
                  <c:v>27</c:v>
                </c:pt>
                <c:pt idx="1">
                  <c:v>27</c:v>
                </c:pt>
                <c:pt idx="2">
                  <c:v>31</c:v>
                </c:pt>
                <c:pt idx="3">
                  <c:v>30</c:v>
                </c:pt>
                <c:pt idx="4">
                  <c:v>30</c:v>
                </c:pt>
                <c:pt idx="5">
                  <c:v>28.999999999999996</c:v>
                </c:pt>
                <c:pt idx="6">
                  <c:v>28.000000000000004</c:v>
                </c:pt>
                <c:pt idx="7">
                  <c:v>27</c:v>
                </c:pt>
                <c:pt idx="8">
                  <c:v>28.999999999999996</c:v>
                </c:pt>
                <c:pt idx="9">
                  <c:v>30</c:v>
                </c:pt>
                <c:pt idx="10">
                  <c:v>31</c:v>
                </c:pt>
                <c:pt idx="11">
                  <c:v>33</c:v>
                </c:pt>
                <c:pt idx="12" formatCode="0">
                  <c:v>30</c:v>
                </c:pt>
                <c:pt idx="13" formatCode="0">
                  <c:v>31</c:v>
                </c:pt>
                <c:pt idx="14" formatCode="0">
                  <c:v>35</c:v>
                </c:pt>
                <c:pt idx="15">
                  <c:v>29</c:v>
                </c:pt>
                <c:pt idx="16">
                  <c:v>30</c:v>
                </c:pt>
                <c:pt idx="17">
                  <c:v>30</c:v>
                </c:pt>
              </c:numCache>
            </c:numRef>
          </c:val>
          <c:smooth val="1"/>
          <c:extLst>
            <c:ext xmlns:c16="http://schemas.microsoft.com/office/drawing/2014/chart" uri="{C3380CC4-5D6E-409C-BE32-E72D297353CC}">
              <c16:uniqueId val="{00000004-35D2-7F46-9F6B-D6B21B4D2602}"/>
            </c:ext>
          </c:extLst>
        </c:ser>
        <c:dLbls>
          <c:showLegendKey val="0"/>
          <c:showVal val="0"/>
          <c:showCatName val="0"/>
          <c:showSerName val="0"/>
          <c:showPercent val="0"/>
          <c:showBubbleSize val="0"/>
        </c:dLbls>
        <c:smooth val="0"/>
        <c:axId val="799635760"/>
        <c:axId val="799636544"/>
      </c:lineChart>
      <c:catAx>
        <c:axId val="799635760"/>
        <c:scaling>
          <c:orientation val="minMax"/>
        </c:scaling>
        <c:delete val="0"/>
        <c:axPos val="b"/>
        <c:numFmt formatCode="General" sourceLinked="0"/>
        <c:majorTickMark val="out"/>
        <c:minorTickMark val="none"/>
        <c:tickLblPos val="nextTo"/>
        <c:txPr>
          <a:bodyPr/>
          <a:lstStyle/>
          <a:p>
            <a:pPr>
              <a:defRPr b="1">
                <a:solidFill>
                  <a:schemeClr val="bg1">
                    <a:lumMod val="65000"/>
                  </a:schemeClr>
                </a:solidFill>
              </a:defRPr>
            </a:pPr>
            <a:endParaRPr lang="en-US"/>
          </a:p>
        </c:txPr>
        <c:crossAx val="799636544"/>
        <c:crosses val="autoZero"/>
        <c:auto val="1"/>
        <c:lblAlgn val="ctr"/>
        <c:lblOffset val="100"/>
        <c:noMultiLvlLbl val="0"/>
      </c:catAx>
      <c:valAx>
        <c:axId val="799636544"/>
        <c:scaling>
          <c:orientation val="minMax"/>
          <c:max val="80"/>
          <c:min val="0"/>
        </c:scaling>
        <c:delete val="1"/>
        <c:axPos val="l"/>
        <c:numFmt formatCode="General" sourceLinked="1"/>
        <c:majorTickMark val="out"/>
        <c:minorTickMark val="none"/>
        <c:tickLblPos val="nextTo"/>
        <c:crossAx val="799635760"/>
        <c:crosses val="autoZero"/>
        <c:crossBetween val="between"/>
      </c:valAx>
    </c:plotArea>
    <c:plotVisOnly val="1"/>
    <c:dispBlanksAs val="gap"/>
    <c:showDLblsOverMax val="0"/>
  </c:chart>
  <c:txPr>
    <a:bodyPr/>
    <a:lstStyle/>
    <a:p>
      <a:pPr>
        <a:defRPr sz="1050">
          <a:solidFill>
            <a:schemeClr val="tx1">
              <a:lumMod val="75000"/>
              <a:lumOff val="25000"/>
            </a:schemeClr>
          </a:solidFill>
          <a:latin typeface="Segoe UI" pitchFamily="34" charset="0"/>
          <a:ea typeface="Segoe UI" pitchFamily="34" charset="0"/>
          <a:cs typeface="Segoe UI" pitchFamily="34" charset="0"/>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50746268656699E-2"/>
          <c:y val="0.12662808080687499"/>
          <c:w val="0.97014913470744568"/>
          <c:h val="0.87337191919312496"/>
        </c:manualLayout>
      </c:layout>
      <c:barChart>
        <c:barDir val="bar"/>
        <c:grouping val="clustered"/>
        <c:varyColors val="0"/>
        <c:ser>
          <c:idx val="6"/>
          <c:order val="0"/>
          <c:spPr>
            <a:solidFill>
              <a:schemeClr val="accent3"/>
            </a:solidFill>
            <a:ln w="26358">
              <a:noFill/>
            </a:ln>
          </c:spPr>
          <c:invertIfNegative val="0"/>
          <c:dLbls>
            <c:spPr>
              <a:noFill/>
              <a:ln>
                <a:noFill/>
              </a:ln>
              <a:effectLst/>
            </c:spPr>
            <c:txPr>
              <a:bodyPr/>
              <a:lstStyle/>
              <a:p>
                <a:pPr>
                  <a:defRPr>
                    <a:solidFill>
                      <a:schemeClr val="tx1">
                        <a:lumMod val="75000"/>
                        <a:lumOff val="25000"/>
                      </a:schemeClr>
                    </a:solidFill>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Sheet1!$A$1:$A$6</c:f>
              <c:strCache>
                <c:ptCount val="6"/>
                <c:pt idx="0">
                  <c:v>As an individual</c:v>
                </c:pt>
                <c:pt idx="1">
                  <c:v>Within a LTD company</c:v>
                </c:pt>
                <c:pt idx="2">
                  <c:v>Depends on circumstances at the time</c:v>
                </c:pt>
                <c:pt idx="3">
                  <c:v>In the name of a partner / spouse</c:v>
                </c:pt>
                <c:pt idx="4">
                  <c:v>Other</c:v>
                </c:pt>
                <c:pt idx="5">
                  <c:v>Don't know</c:v>
                </c:pt>
              </c:strCache>
            </c:strRef>
          </c:cat>
          <c:val>
            <c:numRef>
              <c:f>Sheet1!$B$1:$B$6</c:f>
              <c:numCache>
                <c:formatCode>General</c:formatCode>
                <c:ptCount val="6"/>
                <c:pt idx="0">
                  <c:v>52</c:v>
                </c:pt>
                <c:pt idx="1">
                  <c:v>20</c:v>
                </c:pt>
                <c:pt idx="2">
                  <c:v>14</c:v>
                </c:pt>
                <c:pt idx="3">
                  <c:v>9</c:v>
                </c:pt>
                <c:pt idx="4">
                  <c:v>2</c:v>
                </c:pt>
                <c:pt idx="5">
                  <c:v>4</c:v>
                </c:pt>
              </c:numCache>
            </c:numRef>
          </c:val>
          <c:extLst>
            <c:ext xmlns:c16="http://schemas.microsoft.com/office/drawing/2014/chart" uri="{C3380CC4-5D6E-409C-BE32-E72D297353CC}">
              <c16:uniqueId val="{00000000-A829-4F9D-B68F-294CDFDABFE2}"/>
            </c:ext>
          </c:extLst>
        </c:ser>
        <c:dLbls>
          <c:showLegendKey val="0"/>
          <c:showVal val="0"/>
          <c:showCatName val="0"/>
          <c:showSerName val="0"/>
          <c:showPercent val="0"/>
          <c:showBubbleSize val="0"/>
        </c:dLbls>
        <c:gapWidth val="70"/>
        <c:axId val="513894192"/>
        <c:axId val="513896936"/>
      </c:barChart>
      <c:catAx>
        <c:axId val="513894192"/>
        <c:scaling>
          <c:orientation val="maxMin"/>
        </c:scaling>
        <c:delete val="1"/>
        <c:axPos val="l"/>
        <c:numFmt formatCode="General" sourceLinked="1"/>
        <c:majorTickMark val="out"/>
        <c:minorTickMark val="none"/>
        <c:tickLblPos val="nextTo"/>
        <c:crossAx val="513896936"/>
        <c:crosses val="autoZero"/>
        <c:auto val="1"/>
        <c:lblAlgn val="ctr"/>
        <c:lblOffset val="100"/>
        <c:noMultiLvlLbl val="0"/>
      </c:catAx>
      <c:valAx>
        <c:axId val="513896936"/>
        <c:scaling>
          <c:orientation val="minMax"/>
          <c:max val="100"/>
          <c:min val="0"/>
        </c:scaling>
        <c:delete val="1"/>
        <c:axPos val="t"/>
        <c:numFmt formatCode="General" sourceLinked="1"/>
        <c:majorTickMark val="out"/>
        <c:minorTickMark val="none"/>
        <c:tickLblPos val="nextTo"/>
        <c:crossAx val="513894192"/>
        <c:crosses val="autoZero"/>
        <c:crossBetween val="between"/>
        <c:majorUnit val="50"/>
        <c:minorUnit val="10"/>
      </c:valAx>
      <c:spPr>
        <a:noFill/>
        <a:ln w="25400">
          <a:noFill/>
        </a:ln>
      </c:spPr>
    </c:plotArea>
    <c:plotVisOnly val="1"/>
    <c:dispBlanksAs val="gap"/>
    <c:showDLblsOverMax val="0"/>
  </c:chart>
  <c:spPr>
    <a:noFill/>
    <a:ln>
      <a:noFill/>
    </a:ln>
  </c:spPr>
  <c:txPr>
    <a:bodyPr/>
    <a:lstStyle/>
    <a:p>
      <a:pPr>
        <a:defRPr sz="1200" b="1" i="0" u="none" strike="noStrike" baseline="0">
          <a:solidFill>
            <a:schemeClr val="tx1"/>
          </a:solidFill>
          <a:latin typeface="+mn-lt"/>
          <a:ea typeface="Arial"/>
          <a:cs typeface="Arial"/>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b="1">
                    <a:solidFill>
                      <a:schemeClr val="tx1">
                        <a:lumMod val="75000"/>
                        <a:lumOff val="25000"/>
                      </a:schemeClr>
                    </a:solidFill>
                    <a:latin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 Male</c:v>
                </c:pt>
                <c:pt idx="1">
                  <c:v> Female</c:v>
                </c:pt>
              </c:strCache>
            </c:strRef>
          </c:cat>
          <c:val>
            <c:numRef>
              <c:f>Sheet1!$B$2:$B$3</c:f>
              <c:numCache>
                <c:formatCode>General</c:formatCode>
                <c:ptCount val="2"/>
                <c:pt idx="0">
                  <c:v>59</c:v>
                </c:pt>
                <c:pt idx="1">
                  <c:v>38</c:v>
                </c:pt>
              </c:numCache>
            </c:numRef>
          </c:val>
          <c:extLst>
            <c:ext xmlns:c16="http://schemas.microsoft.com/office/drawing/2014/chart" uri="{C3380CC4-5D6E-409C-BE32-E72D297353CC}">
              <c16:uniqueId val="{00000000-2D3D-1A4C-8AA7-2FBCA9D462AE}"/>
            </c:ext>
          </c:extLst>
        </c:ser>
        <c:dLbls>
          <c:dLblPos val="outEnd"/>
          <c:showLegendKey val="0"/>
          <c:showVal val="1"/>
          <c:showCatName val="0"/>
          <c:showSerName val="0"/>
          <c:showPercent val="0"/>
          <c:showBubbleSize val="0"/>
        </c:dLbls>
        <c:gapWidth val="50"/>
        <c:axId val="736863120"/>
        <c:axId val="736859984"/>
      </c:barChart>
      <c:catAx>
        <c:axId val="736863120"/>
        <c:scaling>
          <c:orientation val="maxMin"/>
        </c:scaling>
        <c:delete val="1"/>
        <c:axPos val="l"/>
        <c:numFmt formatCode="General" sourceLinked="0"/>
        <c:majorTickMark val="out"/>
        <c:minorTickMark val="none"/>
        <c:tickLblPos val="nextTo"/>
        <c:crossAx val="736859984"/>
        <c:crosses val="autoZero"/>
        <c:auto val="1"/>
        <c:lblAlgn val="ctr"/>
        <c:lblOffset val="100"/>
        <c:noMultiLvlLbl val="0"/>
      </c:catAx>
      <c:valAx>
        <c:axId val="736859984"/>
        <c:scaling>
          <c:orientation val="minMax"/>
          <c:max val="100"/>
        </c:scaling>
        <c:delete val="1"/>
        <c:axPos val="t"/>
        <c:numFmt formatCode="General" sourceLinked="1"/>
        <c:majorTickMark val="out"/>
        <c:minorTickMark val="none"/>
        <c:tickLblPos val="nextTo"/>
        <c:crossAx val="73686312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b="1">
                    <a:solidFill>
                      <a:schemeClr val="tx1">
                        <a:lumMod val="75000"/>
                        <a:lumOff val="25000"/>
                      </a:schemeClr>
                    </a:solidFill>
                    <a:latin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34</c:v>
                </c:pt>
                <c:pt idx="1">
                  <c:v>35-44</c:v>
                </c:pt>
                <c:pt idx="2">
                  <c:v>45-54</c:v>
                </c:pt>
                <c:pt idx="3">
                  <c:v>55-64</c:v>
                </c:pt>
                <c:pt idx="4">
                  <c:v>65+</c:v>
                </c:pt>
              </c:strCache>
            </c:strRef>
          </c:cat>
          <c:val>
            <c:numRef>
              <c:f>Sheet1!$B$2:$B$6</c:f>
              <c:numCache>
                <c:formatCode>General</c:formatCode>
                <c:ptCount val="5"/>
                <c:pt idx="0">
                  <c:v>1</c:v>
                </c:pt>
                <c:pt idx="1">
                  <c:v>4</c:v>
                </c:pt>
                <c:pt idx="2">
                  <c:v>15</c:v>
                </c:pt>
                <c:pt idx="3">
                  <c:v>38</c:v>
                </c:pt>
                <c:pt idx="4">
                  <c:v>38</c:v>
                </c:pt>
              </c:numCache>
            </c:numRef>
          </c:val>
          <c:extLst>
            <c:ext xmlns:c16="http://schemas.microsoft.com/office/drawing/2014/chart" uri="{C3380CC4-5D6E-409C-BE32-E72D297353CC}">
              <c16:uniqueId val="{00000000-D174-AF43-A3ED-92F463980AFB}"/>
            </c:ext>
          </c:extLst>
        </c:ser>
        <c:dLbls>
          <c:dLblPos val="outEnd"/>
          <c:showLegendKey val="0"/>
          <c:showVal val="1"/>
          <c:showCatName val="0"/>
          <c:showSerName val="0"/>
          <c:showPercent val="0"/>
          <c:showBubbleSize val="0"/>
        </c:dLbls>
        <c:gapWidth val="50"/>
        <c:axId val="736867040"/>
        <c:axId val="736867824"/>
      </c:barChart>
      <c:catAx>
        <c:axId val="736867040"/>
        <c:scaling>
          <c:orientation val="maxMin"/>
        </c:scaling>
        <c:delete val="1"/>
        <c:axPos val="l"/>
        <c:numFmt formatCode="General" sourceLinked="0"/>
        <c:majorTickMark val="out"/>
        <c:minorTickMark val="none"/>
        <c:tickLblPos val="nextTo"/>
        <c:crossAx val="736867824"/>
        <c:crosses val="autoZero"/>
        <c:auto val="1"/>
        <c:lblAlgn val="ctr"/>
        <c:lblOffset val="100"/>
        <c:noMultiLvlLbl val="0"/>
      </c:catAx>
      <c:valAx>
        <c:axId val="736867824"/>
        <c:scaling>
          <c:orientation val="minMax"/>
          <c:max val="100"/>
        </c:scaling>
        <c:delete val="1"/>
        <c:axPos val="t"/>
        <c:numFmt formatCode="General" sourceLinked="1"/>
        <c:majorTickMark val="out"/>
        <c:minorTickMark val="none"/>
        <c:tickLblPos val="nextTo"/>
        <c:crossAx val="73686704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2060"/>
            </a:solidFill>
          </c:spPr>
          <c:dPt>
            <c:idx val="0"/>
            <c:bubble3D val="0"/>
            <c:extLst>
              <c:ext xmlns:c16="http://schemas.microsoft.com/office/drawing/2014/chart" uri="{C3380CC4-5D6E-409C-BE32-E72D297353CC}">
                <c16:uniqueId val="{00000000-E15A-452E-AABA-FCE915D0B7C4}"/>
              </c:ext>
            </c:extLst>
          </c:dPt>
          <c:cat>
            <c:strRef>
              <c:f>Sheet1!$A$2</c:f>
              <c:strCache>
                <c:ptCount val="1"/>
                <c:pt idx="0">
                  <c:v>Yes </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1-E15A-452E-AABA-FCE915D0B7C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b="1">
                    <a:solidFill>
                      <a:schemeClr val="tx1">
                        <a:lumMod val="75000"/>
                        <a:lumOff val="25000"/>
                      </a:schemeClr>
                    </a:solidFill>
                    <a:latin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Retired</c:v>
                </c:pt>
                <c:pt idx="1">
                  <c:v> Self-employed (as a landlord)</c:v>
                </c:pt>
                <c:pt idx="2">
                  <c:v> Full time employee</c:v>
                </c:pt>
                <c:pt idx="3">
                  <c:v> Self-employed (other)</c:v>
                </c:pt>
                <c:pt idx="4">
                  <c:v> Part time employee</c:v>
                </c:pt>
                <c:pt idx="5">
                  <c:v> Looking after family at home</c:v>
                </c:pt>
                <c:pt idx="6">
                  <c:v> Sick or disabled</c:v>
                </c:pt>
              </c:strCache>
            </c:strRef>
          </c:cat>
          <c:val>
            <c:numRef>
              <c:f>Sheet1!$B$2:$B$8</c:f>
              <c:numCache>
                <c:formatCode>General</c:formatCode>
                <c:ptCount val="7"/>
                <c:pt idx="0">
                  <c:v>33</c:v>
                </c:pt>
                <c:pt idx="1">
                  <c:v>25</c:v>
                </c:pt>
                <c:pt idx="2">
                  <c:v>17</c:v>
                </c:pt>
                <c:pt idx="3">
                  <c:v>12</c:v>
                </c:pt>
                <c:pt idx="4">
                  <c:v>6</c:v>
                </c:pt>
                <c:pt idx="5">
                  <c:v>1</c:v>
                </c:pt>
                <c:pt idx="6">
                  <c:v>1</c:v>
                </c:pt>
              </c:numCache>
            </c:numRef>
          </c:val>
          <c:extLst>
            <c:ext xmlns:c16="http://schemas.microsoft.com/office/drawing/2014/chart" uri="{C3380CC4-5D6E-409C-BE32-E72D297353CC}">
              <c16:uniqueId val="{00000000-8D00-4A3D-851C-FC1E947205CB}"/>
            </c:ext>
          </c:extLst>
        </c:ser>
        <c:dLbls>
          <c:dLblPos val="outEnd"/>
          <c:showLegendKey val="0"/>
          <c:showVal val="1"/>
          <c:showCatName val="0"/>
          <c:showSerName val="0"/>
          <c:showPercent val="0"/>
          <c:showBubbleSize val="0"/>
        </c:dLbls>
        <c:gapWidth val="50"/>
        <c:axId val="721781512"/>
        <c:axId val="721780336"/>
      </c:barChart>
      <c:catAx>
        <c:axId val="721781512"/>
        <c:scaling>
          <c:orientation val="maxMin"/>
        </c:scaling>
        <c:delete val="0"/>
        <c:axPos val="l"/>
        <c:numFmt formatCode="General" sourceLinked="0"/>
        <c:majorTickMark val="none"/>
        <c:minorTickMark val="none"/>
        <c:tickLblPos val="nextTo"/>
        <c:spPr>
          <a:ln>
            <a:noFill/>
          </a:ln>
        </c:spPr>
        <c:txPr>
          <a:bodyPr/>
          <a:lstStyle/>
          <a:p>
            <a:pPr>
              <a:defRPr sz="1200" b="0">
                <a:solidFill>
                  <a:schemeClr val="tx1">
                    <a:lumMod val="75000"/>
                    <a:lumOff val="25000"/>
                  </a:schemeClr>
                </a:solidFill>
                <a:latin typeface="Segoe UI" panose="020B0502040204020203" pitchFamily="34" charset="0"/>
                <a:cs typeface="Segoe UI" panose="020B0502040204020203" pitchFamily="34" charset="0"/>
              </a:defRPr>
            </a:pPr>
            <a:endParaRPr lang="en-US"/>
          </a:p>
        </c:txPr>
        <c:crossAx val="721780336"/>
        <c:crosses val="autoZero"/>
        <c:auto val="1"/>
        <c:lblAlgn val="ctr"/>
        <c:lblOffset val="100"/>
        <c:noMultiLvlLbl val="0"/>
      </c:catAx>
      <c:valAx>
        <c:axId val="721780336"/>
        <c:scaling>
          <c:orientation val="minMax"/>
          <c:max val="45"/>
          <c:min val="0"/>
        </c:scaling>
        <c:delete val="1"/>
        <c:axPos val="t"/>
        <c:numFmt formatCode="General" sourceLinked="1"/>
        <c:majorTickMark val="out"/>
        <c:minorTickMark val="none"/>
        <c:tickLblPos val="nextTo"/>
        <c:crossAx val="72178151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 South East (excl London)</c:v>
                </c:pt>
                <c:pt idx="1">
                  <c:v> London (Outer)</c:v>
                </c:pt>
                <c:pt idx="2">
                  <c:v> South West</c:v>
                </c:pt>
                <c:pt idx="3">
                  <c:v> North West</c:v>
                </c:pt>
                <c:pt idx="4">
                  <c:v> Yorkshire and The Humber</c:v>
                </c:pt>
                <c:pt idx="5">
                  <c:v> East Midlands</c:v>
                </c:pt>
                <c:pt idx="6">
                  <c:v> West Midlands</c:v>
                </c:pt>
                <c:pt idx="7">
                  <c:v> London (Central)</c:v>
                </c:pt>
                <c:pt idx="8">
                  <c:v> East of England</c:v>
                </c:pt>
                <c:pt idx="9">
                  <c:v> Wales</c:v>
                </c:pt>
                <c:pt idx="10">
                  <c:v> North East</c:v>
                </c:pt>
                <c:pt idx="11">
                  <c:v> Scotland</c:v>
                </c:pt>
                <c:pt idx="12">
                  <c:v> Northern Ireland</c:v>
                </c:pt>
              </c:strCache>
            </c:strRef>
          </c:cat>
          <c:val>
            <c:numRef>
              <c:f>Sheet1!$B$2:$B$14</c:f>
              <c:numCache>
                <c:formatCode>General</c:formatCode>
                <c:ptCount val="13"/>
                <c:pt idx="0">
                  <c:v>24</c:v>
                </c:pt>
                <c:pt idx="1">
                  <c:v>17</c:v>
                </c:pt>
                <c:pt idx="2">
                  <c:v>15</c:v>
                </c:pt>
                <c:pt idx="3">
                  <c:v>14</c:v>
                </c:pt>
                <c:pt idx="4">
                  <c:v>10</c:v>
                </c:pt>
                <c:pt idx="5">
                  <c:v>9</c:v>
                </c:pt>
                <c:pt idx="6">
                  <c:v>9</c:v>
                </c:pt>
                <c:pt idx="7">
                  <c:v>9</c:v>
                </c:pt>
                <c:pt idx="8">
                  <c:v>9</c:v>
                </c:pt>
                <c:pt idx="9">
                  <c:v>8</c:v>
                </c:pt>
                <c:pt idx="10">
                  <c:v>4</c:v>
                </c:pt>
                <c:pt idx="11">
                  <c:v>2</c:v>
                </c:pt>
                <c:pt idx="12">
                  <c:v>0</c:v>
                </c:pt>
              </c:numCache>
            </c:numRef>
          </c:val>
          <c:extLst>
            <c:ext xmlns:c16="http://schemas.microsoft.com/office/drawing/2014/chart" uri="{C3380CC4-5D6E-409C-BE32-E72D297353CC}">
              <c16:uniqueId val="{00000000-EC35-4E89-AEAD-74E09136ACD6}"/>
            </c:ext>
          </c:extLst>
        </c:ser>
        <c:dLbls>
          <c:dLblPos val="outEnd"/>
          <c:showLegendKey val="0"/>
          <c:showVal val="1"/>
          <c:showCatName val="0"/>
          <c:showSerName val="0"/>
          <c:showPercent val="0"/>
          <c:showBubbleSize val="0"/>
        </c:dLbls>
        <c:gapWidth val="50"/>
        <c:axId val="737783216"/>
        <c:axId val="737776944"/>
      </c:barChart>
      <c:catAx>
        <c:axId val="737783216"/>
        <c:scaling>
          <c:orientation val="maxMin"/>
        </c:scaling>
        <c:delete val="0"/>
        <c:axPos val="l"/>
        <c:numFmt formatCode="General" sourceLinked="0"/>
        <c:majorTickMark val="none"/>
        <c:minorTickMark val="none"/>
        <c:tickLblPos val="nextTo"/>
        <c:spPr>
          <a:ln>
            <a:noFill/>
          </a:ln>
        </c:spPr>
        <c:txPr>
          <a:bodyPr/>
          <a:lstStyle/>
          <a:p>
            <a:pPr algn="just">
              <a:defRPr b="0">
                <a:solidFill>
                  <a:schemeClr val="bg1">
                    <a:lumMod val="50000"/>
                  </a:schemeClr>
                </a:solidFill>
              </a:defRPr>
            </a:pPr>
            <a:endParaRPr lang="en-US"/>
          </a:p>
        </c:txPr>
        <c:crossAx val="737776944"/>
        <c:crosses val="autoZero"/>
        <c:auto val="1"/>
        <c:lblAlgn val="ctr"/>
        <c:lblOffset val="100"/>
        <c:noMultiLvlLbl val="0"/>
      </c:catAx>
      <c:valAx>
        <c:axId val="737776944"/>
        <c:scaling>
          <c:orientation val="minMax"/>
          <c:max val="50"/>
          <c:min val="0"/>
        </c:scaling>
        <c:delete val="1"/>
        <c:axPos val="t"/>
        <c:numFmt formatCode="General" sourceLinked="1"/>
        <c:majorTickMark val="out"/>
        <c:minorTickMark val="none"/>
        <c:tickLblPos val="nextTo"/>
        <c:crossAx val="737783216"/>
        <c:crosses val="autoZero"/>
        <c:crossBetween val="between"/>
      </c:valAx>
    </c:plotArea>
    <c:plotVisOnly val="1"/>
    <c:dispBlanksAs val="gap"/>
    <c:showDLblsOverMax val="0"/>
  </c:chart>
  <c:txPr>
    <a:bodyPr/>
    <a:lstStyle/>
    <a:p>
      <a:pPr>
        <a:defRPr sz="1200" b="1">
          <a:solidFill>
            <a:schemeClr val="bg1">
              <a:lumMod val="50000"/>
            </a:schemeClr>
          </a:solidFill>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9023520277759606E-2"/>
          <c:w val="0.92121521443053"/>
          <c:h val="0.94456770377382038"/>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Lbls>
            <c:spPr>
              <a:noFill/>
              <a:ln>
                <a:noFill/>
              </a:ln>
              <a:effectLst/>
            </c:spPr>
            <c:txPr>
              <a:bodyPr/>
              <a:lstStyle/>
              <a:p>
                <a:pPr>
                  <a:defRPr sz="1198" b="1" i="0" u="none" strike="noStrike" baseline="0">
                    <a:solidFill>
                      <a:schemeClr val="bg1">
                        <a:lumMod val="50000"/>
                      </a:schemeClr>
                    </a:solidFill>
                    <a:latin typeface="Segoe UI" pitchFamily="34" charset="0"/>
                    <a:ea typeface="Segoe UI" pitchFamily="34" charset="0"/>
                    <a:cs typeface="Segoe UI"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 £0 - £99,999</c:v>
                </c:pt>
                <c:pt idx="1">
                  <c:v> £100,000 -  £199,999</c:v>
                </c:pt>
                <c:pt idx="2">
                  <c:v> £200,000 - £499,999</c:v>
                </c:pt>
                <c:pt idx="3">
                  <c:v> £500,000 - £999,999</c:v>
                </c:pt>
                <c:pt idx="4">
                  <c:v> £1,000,000 - £1,999,999</c:v>
                </c:pt>
                <c:pt idx="5">
                  <c:v> £2,000,000 - £2,999,999</c:v>
                </c:pt>
                <c:pt idx="6">
                  <c:v> £3,000,000 - £3,999,999</c:v>
                </c:pt>
                <c:pt idx="7">
                  <c:v> £4,000,000 - £4,999,999</c:v>
                </c:pt>
                <c:pt idx="8">
                  <c:v> £5,000,000 or more</c:v>
                </c:pt>
              </c:strCache>
            </c:strRef>
          </c:cat>
          <c:val>
            <c:numRef>
              <c:f>Sheet1!$B$2:$B$10</c:f>
              <c:numCache>
                <c:formatCode>0</c:formatCode>
                <c:ptCount val="9"/>
                <c:pt idx="0">
                  <c:v>1</c:v>
                </c:pt>
                <c:pt idx="1">
                  <c:v>3.4</c:v>
                </c:pt>
                <c:pt idx="2">
                  <c:v>16.100000000000001</c:v>
                </c:pt>
                <c:pt idx="3">
                  <c:v>28</c:v>
                </c:pt>
                <c:pt idx="4">
                  <c:v>24</c:v>
                </c:pt>
                <c:pt idx="5">
                  <c:v>8</c:v>
                </c:pt>
                <c:pt idx="6">
                  <c:v>6</c:v>
                </c:pt>
                <c:pt idx="7">
                  <c:v>3</c:v>
                </c:pt>
                <c:pt idx="8">
                  <c:v>7</c:v>
                </c:pt>
              </c:numCache>
            </c:numRef>
          </c:val>
          <c:extLst>
            <c:ext xmlns:c16="http://schemas.microsoft.com/office/drawing/2014/chart" uri="{C3380CC4-5D6E-409C-BE32-E72D297353CC}">
              <c16:uniqueId val="{00000000-7887-45C7-A852-955D3E5EFA3A}"/>
            </c:ext>
          </c:extLst>
        </c:ser>
        <c:dLbls>
          <c:showLegendKey val="0"/>
          <c:showVal val="0"/>
          <c:showCatName val="0"/>
          <c:showSerName val="0"/>
          <c:showPercent val="0"/>
          <c:showBubbleSize val="0"/>
        </c:dLbls>
        <c:gapWidth val="30"/>
        <c:overlap val="94"/>
        <c:axId val="718538368"/>
        <c:axId val="718540328"/>
      </c:barChart>
      <c:catAx>
        <c:axId val="718538368"/>
        <c:scaling>
          <c:orientation val="maxMin"/>
        </c:scaling>
        <c:delete val="0"/>
        <c:axPos val="l"/>
        <c:numFmt formatCode="General" sourceLinked="0"/>
        <c:majorTickMark val="out"/>
        <c:minorTickMark val="none"/>
        <c:tickLblPos val="nextTo"/>
        <c:spPr>
          <a:ln>
            <a:noFill/>
          </a:ln>
        </c:spPr>
        <c:txPr>
          <a:bodyPr/>
          <a:lstStyle/>
          <a:p>
            <a:pPr>
              <a:defRPr lang="en-US" sz="1200" b="0" kern="1200">
                <a:solidFill>
                  <a:schemeClr val="tx1">
                    <a:lumMod val="75000"/>
                    <a:lumOff val="25000"/>
                  </a:schemeClr>
                </a:solidFill>
                <a:latin typeface="Segoe UI" pitchFamily="34" charset="0"/>
                <a:ea typeface="Segoe UI" pitchFamily="34" charset="0"/>
                <a:cs typeface="Segoe UI" pitchFamily="34" charset="0"/>
              </a:defRPr>
            </a:pPr>
            <a:endParaRPr lang="en-US"/>
          </a:p>
        </c:txPr>
        <c:crossAx val="718540328"/>
        <c:crosses val="autoZero"/>
        <c:auto val="1"/>
        <c:lblAlgn val="ctr"/>
        <c:lblOffset val="100"/>
        <c:noMultiLvlLbl val="0"/>
      </c:catAx>
      <c:valAx>
        <c:axId val="718540328"/>
        <c:scaling>
          <c:orientation val="minMax"/>
          <c:max val="50"/>
          <c:min val="0"/>
        </c:scaling>
        <c:delete val="1"/>
        <c:axPos val="t"/>
        <c:numFmt formatCode="0" sourceLinked="1"/>
        <c:majorTickMark val="out"/>
        <c:minorTickMark val="none"/>
        <c:tickLblPos val="nextTo"/>
        <c:crossAx val="718538368"/>
        <c:crosses val="autoZero"/>
        <c:crossBetween val="between"/>
      </c:valAx>
      <c:spPr>
        <a:noFill/>
        <a:ln w="25363">
          <a:noFill/>
        </a:ln>
      </c:spPr>
    </c:plotArea>
    <c:plotVisOnly val="1"/>
    <c:dispBlanksAs val="gap"/>
    <c:showDLblsOverMax val="0"/>
  </c:chart>
  <c:spPr>
    <a:noFill/>
    <a:ln>
      <a:noFill/>
    </a:ln>
  </c:spPr>
  <c:txPr>
    <a:bodyPr/>
    <a:lstStyle/>
    <a:p>
      <a:pPr>
        <a:defRPr sz="1792" b="0"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0.59082</cdr:x>
      <cdr:y>0.40286</cdr:y>
    </cdr:from>
    <cdr:to>
      <cdr:x>0.74595</cdr:x>
      <cdr:y>0.51687</cdr:y>
    </cdr:to>
    <cdr:sp macro="" textlink="">
      <cdr:nvSpPr>
        <cdr:cNvPr id="2" name="TextBox 1"/>
        <cdr:cNvSpPr txBox="1"/>
      </cdr:nvSpPr>
      <cdr:spPr>
        <a:xfrm xmlns:a="http://schemas.openxmlformats.org/drawingml/2006/main">
          <a:off x="2503135" y="1245257"/>
          <a:ext cx="657240" cy="352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6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9B410F-FB61-4AEC-9BC4-2AA1CA84E9DC}" type="datetimeFigureOut">
              <a:rPr lang="en-US" smtClean="0"/>
              <a:t>8/11/2023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C83608-A23B-4E28-8C39-9E489EE489B6}" type="slidenum">
              <a:rPr lang="en-US" smtClean="0"/>
              <a:t>‹#›</a:t>
            </a:fld>
            <a:endParaRPr lang="en-US"/>
          </a:p>
        </p:txBody>
      </p:sp>
    </p:spTree>
    <p:extLst>
      <p:ext uri="{BB962C8B-B14F-4D97-AF65-F5344CB8AC3E}">
        <p14:creationId xmlns:p14="http://schemas.microsoft.com/office/powerpoint/2010/main" val="39653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1BBF6-9BEB-4067-8FCC-C67C86782E7D}"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5BBD8-B235-4B6C-8A11-2B193697DD17}" type="slidenum">
              <a:rPr lang="en-US" smtClean="0"/>
              <a:t>‹#›</a:t>
            </a:fld>
            <a:endParaRPr lang="en-US"/>
          </a:p>
        </p:txBody>
      </p:sp>
    </p:spTree>
    <p:extLst>
      <p:ext uri="{BB962C8B-B14F-4D97-AF65-F5344CB8AC3E}">
        <p14:creationId xmlns:p14="http://schemas.microsoft.com/office/powerpoint/2010/main" val="389081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B5BBD8-B235-4B6C-8A11-2B193697DD17}" type="slidenum">
              <a:rPr lang="en-US" smtClean="0"/>
              <a:t>12</a:t>
            </a:fld>
            <a:endParaRPr lang="en-US"/>
          </a:p>
        </p:txBody>
      </p:sp>
    </p:spTree>
    <p:extLst>
      <p:ext uri="{BB962C8B-B14F-4D97-AF65-F5344CB8AC3E}">
        <p14:creationId xmlns:p14="http://schemas.microsoft.com/office/powerpoint/2010/main" val="344683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B5BBD8-B235-4B6C-8A11-2B193697DD17}" type="slidenum">
              <a:rPr lang="en-US" smtClean="0"/>
              <a:t>24</a:t>
            </a:fld>
            <a:endParaRPr lang="en-US"/>
          </a:p>
        </p:txBody>
      </p:sp>
    </p:spTree>
    <p:extLst>
      <p:ext uri="{BB962C8B-B14F-4D97-AF65-F5344CB8AC3E}">
        <p14:creationId xmlns:p14="http://schemas.microsoft.com/office/powerpoint/2010/main" val="252505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3415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B5BBD8-B235-4B6C-8A11-2B193697DD17}" type="slidenum">
              <a:rPr lang="en-US" smtClean="0"/>
              <a:t>76</a:t>
            </a:fld>
            <a:endParaRPr lang="en-US"/>
          </a:p>
        </p:txBody>
      </p:sp>
    </p:spTree>
    <p:extLst>
      <p:ext uri="{BB962C8B-B14F-4D97-AF65-F5344CB8AC3E}">
        <p14:creationId xmlns:p14="http://schemas.microsoft.com/office/powerpoint/2010/main" val="21857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B5BBD8-B235-4B6C-8A11-2B193697DD17}" type="slidenum">
              <a:rPr lang="en-US" smtClean="0"/>
              <a:t>82</a:t>
            </a:fld>
            <a:endParaRPr lang="en-US" dirty="0"/>
          </a:p>
        </p:txBody>
      </p:sp>
    </p:spTree>
    <p:extLst>
      <p:ext uri="{BB962C8B-B14F-4D97-AF65-F5344CB8AC3E}">
        <p14:creationId xmlns:p14="http://schemas.microsoft.com/office/powerpoint/2010/main" val="3550418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B5BBD8-B235-4B6C-8A11-2B193697DD17}" type="slidenum">
              <a:rPr lang="en-US" smtClean="0"/>
              <a:t>83</a:t>
            </a:fld>
            <a:endParaRPr lang="en-US" dirty="0"/>
          </a:p>
        </p:txBody>
      </p:sp>
    </p:spTree>
    <p:extLst>
      <p:ext uri="{BB962C8B-B14F-4D97-AF65-F5344CB8AC3E}">
        <p14:creationId xmlns:p14="http://schemas.microsoft.com/office/powerpoint/2010/main" val="38718530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CCUEIL">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14" name="Image 10" descr="Texture-1.png">
            <a:extLst>
              <a:ext uri="{FF2B5EF4-FFF2-40B4-BE49-F238E27FC236}">
                <a16:creationId xmlns:a16="http://schemas.microsoft.com/office/drawing/2014/main" id="{655A8995-253F-4915-94E6-422B30DDF7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784" y="0"/>
            <a:ext cx="12192000" cy="6858000"/>
          </a:xfrm>
          <a:prstGeom prst="rect">
            <a:avLst/>
          </a:prstGeom>
          <a:effectLst/>
        </p:spPr>
      </p:pic>
      <p:pic>
        <p:nvPicPr>
          <p:cNvPr id="4" name="Image 3">
            <a:extLst>
              <a:ext uri="{FF2B5EF4-FFF2-40B4-BE49-F238E27FC236}">
                <a16:creationId xmlns:a16="http://schemas.microsoft.com/office/drawing/2014/main" id="{9542AFBC-3FE2-4507-965C-993722A268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9703" y="1654996"/>
            <a:ext cx="2200171" cy="880597"/>
          </a:xfrm>
          <a:prstGeom prst="rect">
            <a:avLst/>
          </a:prstGeom>
        </p:spPr>
      </p:pic>
      <p:grpSp>
        <p:nvGrpSpPr>
          <p:cNvPr id="2" name="Group 1"/>
          <p:cNvGrpSpPr/>
          <p:nvPr userDrawn="1"/>
        </p:nvGrpSpPr>
        <p:grpSpPr>
          <a:xfrm>
            <a:off x="0" y="1"/>
            <a:ext cx="12192000" cy="5142583"/>
            <a:chOff x="0" y="1"/>
            <a:chExt cx="12192000" cy="5142583"/>
          </a:xfrm>
        </p:grpSpPr>
        <p:pic>
          <p:nvPicPr>
            <p:cNvPr id="9" name="Image 8"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192000" cy="200024"/>
            </a:xfrm>
            <a:prstGeom prst="rect">
              <a:avLst/>
            </a:prstGeom>
            <a:effectLst/>
          </p:spPr>
        </p:pic>
        <p:pic>
          <p:nvPicPr>
            <p:cNvPr id="7" name="Picture 14" descr="C:\Users\bethanc\Downloads\search-tool (3).png"/>
            <p:cNvPicPr>
              <a:picLocks noChangeAspect="1" noChangeArrowheads="1"/>
            </p:cNvPicPr>
            <p:nvPr userDrawn="1"/>
          </p:nvPicPr>
          <p:blipFill>
            <a:blip r:embed="rId4">
              <a:biLevel thresh="25000"/>
              <a:extLst>
                <a:ext uri="{BEBA8EAE-BF5A-486C-A8C5-ECC9F3942E4B}">
                  <a14:imgProps xmlns:a14="http://schemas.microsoft.com/office/drawing/2010/main">
                    <a14:imgLayer r:embed="rId5">
                      <a14:imgEffect>
                        <a14:backgroundRemoval t="2344" b="98047" l="977" r="96094">
                          <a14:foregroundMark x1="51758" y1="5273" x2="51758" y2="5273"/>
                          <a14:foregroundMark x1="62891" y1="2344" x2="62891" y2="2344"/>
                          <a14:foregroundMark x1="94336" y1="21484" x2="94336" y2="21484"/>
                          <a14:foregroundMark x1="96484" y1="37305" x2="96484" y2="37305"/>
                          <a14:foregroundMark x1="11719" y1="92383" x2="11719" y2="92383"/>
                          <a14:foregroundMark x1="4883" y1="92969" x2="4883" y2="92969"/>
                          <a14:foregroundMark x1="7227" y1="98047" x2="7227" y2="98047"/>
                          <a14:foregroundMark x1="977" y1="91797" x2="977" y2="91797"/>
                          <a14:backgroundMark x1="51953" y1="16406" x2="51953" y2="16406"/>
                        </a14:backgroundRemoval>
                      </a14:imgEffect>
                    </a14:imgLayer>
                  </a14:imgProps>
                </a:ext>
                <a:ext uri="{28A0092B-C50C-407E-A947-70E740481C1C}">
                  <a14:useLocalDpi xmlns:a14="http://schemas.microsoft.com/office/drawing/2010/main" val="0"/>
                </a:ext>
              </a:extLst>
            </a:blip>
            <a:srcRect/>
            <a:stretch>
              <a:fillRect/>
            </a:stretch>
          </p:blipFill>
          <p:spPr bwMode="auto">
            <a:xfrm rot="16929717">
              <a:off x="1505863" y="1590672"/>
              <a:ext cx="3551912" cy="3551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ethanc\Downloads\house.png"/>
            <p:cNvPicPr>
              <a:picLocks noChangeAspect="1" noChangeArrowheads="1"/>
            </p:cNvPicPr>
            <p:nvPr userDrawn="1"/>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3182466" y="2535593"/>
              <a:ext cx="611833" cy="6118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bethanc\Downloads\house (2).png"/>
            <p:cNvPicPr>
              <a:picLocks noChangeAspect="1" noChangeArrowheads="1"/>
            </p:cNvPicPr>
            <p:nvPr userDrawn="1"/>
          </p:nvPicPr>
          <p:blipFill>
            <a:blip r:embed="rId7" cstate="print">
              <a:biLevel thresh="25000"/>
              <a:extLst>
                <a:ext uri="{28A0092B-C50C-407E-A947-70E740481C1C}">
                  <a14:useLocalDpi xmlns:a14="http://schemas.microsoft.com/office/drawing/2010/main" val="0"/>
                </a:ext>
              </a:extLst>
            </a:blip>
            <a:srcRect/>
            <a:stretch>
              <a:fillRect/>
            </a:stretch>
          </p:blipFill>
          <p:spPr bwMode="auto">
            <a:xfrm>
              <a:off x="2007624" y="2516543"/>
              <a:ext cx="575401" cy="5754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bethanc\Downloads\house (5).png"/>
            <p:cNvPicPr>
              <a:picLocks noChangeAspect="1" noChangeArrowheads="1"/>
            </p:cNvPicPr>
            <p:nvPr userDrawn="1"/>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2585541" y="2561262"/>
              <a:ext cx="596925" cy="59692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Oval 15"/>
          <p:cNvSpPr/>
          <p:nvPr userDrawn="1"/>
        </p:nvSpPr>
        <p:spPr bwMode="auto">
          <a:xfrm>
            <a:off x="1628775" y="1485900"/>
            <a:ext cx="2533650" cy="2575984"/>
          </a:xfrm>
          <a:prstGeom prst="ellipse">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sp>
        <p:nvSpPr>
          <p:cNvPr id="6" name="TextBox 5"/>
          <p:cNvSpPr txBox="1"/>
          <p:nvPr userDrawn="1"/>
        </p:nvSpPr>
        <p:spPr>
          <a:xfrm>
            <a:off x="4457804" y="2589837"/>
            <a:ext cx="6838846" cy="667713"/>
          </a:xfrm>
          <a:prstGeom prst="rect">
            <a:avLst/>
          </a:prstGeom>
        </p:spPr>
        <p:txBody>
          <a:bodyPr vert="horz" wrap="square" lIns="0" tIns="0" rIns="0" bIns="0" rtlCol="0" anchor="ctr">
            <a:noAutofit/>
          </a:bodyPr>
          <a:lstStyle/>
          <a:p>
            <a:r>
              <a:rPr lang="en-GB" sz="5400" b="1" dirty="0">
                <a:solidFill>
                  <a:schemeClr val="bg1"/>
                </a:solidFill>
                <a:latin typeface="Calibri" panose="020F0502020204030204" pitchFamily="34" charset="0"/>
                <a:cs typeface="Calibri" panose="020F0502020204030204" pitchFamily="34" charset="0"/>
              </a:rPr>
              <a:t>Core Landlords Panel</a:t>
            </a:r>
          </a:p>
        </p:txBody>
      </p:sp>
    </p:spTree>
    <p:extLst>
      <p:ext uri="{BB962C8B-B14F-4D97-AF65-F5344CB8AC3E}">
        <p14:creationId xmlns:p14="http://schemas.microsoft.com/office/powerpoint/2010/main" val="213068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DÉE FORTE">
    <p:spTree>
      <p:nvGrpSpPr>
        <p:cNvPr id="1" name=""/>
        <p:cNvGrpSpPr/>
        <p:nvPr/>
      </p:nvGrpSpPr>
      <p:grpSpPr>
        <a:xfrm>
          <a:off x="0" y="0"/>
          <a:ext cx="0" cy="0"/>
          <a:chOff x="0" y="0"/>
          <a:chExt cx="0" cy="0"/>
        </a:xfrm>
      </p:grpSpPr>
      <p:pic>
        <p:nvPicPr>
          <p:cNvPr id="15" name="Espace réservé pour une 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itle 3"/>
          <p:cNvSpPr>
            <a:spLocks noGrp="1"/>
          </p:cNvSpPr>
          <p:nvPr>
            <p:ph type="title" hasCustomPrompt="1"/>
          </p:nvPr>
        </p:nvSpPr>
        <p:spPr>
          <a:xfrm>
            <a:off x="433471" y="3093097"/>
            <a:ext cx="10363200" cy="671807"/>
          </a:xfrm>
        </p:spPr>
        <p:txBody>
          <a:bodyPr>
            <a:noAutofit/>
          </a:bodyPr>
          <a:lstStyle>
            <a:lvl1pPr algn="l">
              <a:defRPr lang="en-US" sz="50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MAIN IDEA</a:t>
            </a:r>
          </a:p>
        </p:txBody>
      </p:sp>
      <p:pic>
        <p:nvPicPr>
          <p:cNvPr id="6" name="Image 2">
            <a:extLst>
              <a:ext uri="{FF2B5EF4-FFF2-40B4-BE49-F238E27FC236}">
                <a16:creationId xmlns:a16="http://schemas.microsoft.com/office/drawing/2014/main" id="{C33E795D-DB54-9246-85DB-AD286751C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9365" y="6326322"/>
            <a:ext cx="1118335" cy="422920"/>
          </a:xfrm>
          <a:prstGeom prst="rect">
            <a:avLst/>
          </a:prstGeom>
        </p:spPr>
      </p:pic>
    </p:spTree>
    <p:extLst>
      <p:ext uri="{BB962C8B-B14F-4D97-AF65-F5344CB8AC3E}">
        <p14:creationId xmlns:p14="http://schemas.microsoft.com/office/powerpoint/2010/main" val="248411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US BLOC TEXTE - LLP only">
    <p:spTree>
      <p:nvGrpSpPr>
        <p:cNvPr id="1" name=""/>
        <p:cNvGrpSpPr/>
        <p:nvPr/>
      </p:nvGrpSpPr>
      <p:grpSpPr>
        <a:xfrm>
          <a:off x="0" y="0"/>
          <a:ext cx="0" cy="0"/>
          <a:chOff x="0" y="0"/>
          <a:chExt cx="0" cy="0"/>
        </a:xfrm>
      </p:grpSpPr>
      <p:sp>
        <p:nvSpPr>
          <p:cNvPr id="5" name="Rectangle 4"/>
          <p:cNvSpPr/>
          <p:nvPr userDrawn="1"/>
        </p:nvSpPr>
        <p:spPr>
          <a:xfrm>
            <a:off x="0" y="1581150"/>
            <a:ext cx="12192000"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pic>
        <p:nvPicPr>
          <p:cNvPr id="9" name="Image 2">
            <a:extLst>
              <a:ext uri="{FF2B5EF4-FFF2-40B4-BE49-F238E27FC236}">
                <a16:creationId xmlns:a16="http://schemas.microsoft.com/office/drawing/2014/main" id="{C33E795D-DB54-9246-85DB-AD286751C2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9365" y="6326322"/>
            <a:ext cx="1118335" cy="422920"/>
          </a:xfrm>
          <a:prstGeom prst="rect">
            <a:avLst/>
          </a:prstGeom>
        </p:spPr>
      </p:pic>
      <p:sp>
        <p:nvSpPr>
          <p:cNvPr id="4" name="Title 3"/>
          <p:cNvSpPr>
            <a:spLocks noGrp="1"/>
          </p:cNvSpPr>
          <p:nvPr>
            <p:ph type="title" hasCustomPrompt="1"/>
          </p:nvPr>
        </p:nvSpPr>
        <p:spPr>
          <a:xfrm>
            <a:off x="422888" y="158977"/>
            <a:ext cx="10363200" cy="671807"/>
          </a:xfrm>
        </p:spPr>
        <p:txBody>
          <a:bodyPr>
            <a:normAutofit/>
          </a:bodyPr>
          <a:lstStyle>
            <a:lvl1pPr algn="l">
              <a:defRPr lang="en-US" sz="2400" b="1" i="0" kern="1200" dirty="0" smtClean="0">
                <a:solidFill>
                  <a:schemeClr val="accent3"/>
                </a:solidFill>
                <a:latin typeface="Segoe UI" panose="020B0502040204020203" pitchFamily="34" charset="0"/>
                <a:ea typeface="Segoe UI" panose="020B0502040204020203" pitchFamily="34" charset="0"/>
                <a:cs typeface="Segoe UI" panose="020B0502040204020203" pitchFamily="34" charset="0"/>
              </a:defRPr>
            </a:lvl1pPr>
          </a:lstStyle>
          <a:p>
            <a:r>
              <a:rPr lang="en-GB" noProof="0" dirty="0"/>
              <a:t>Title</a:t>
            </a:r>
          </a:p>
        </p:txBody>
      </p:sp>
      <p:sp>
        <p:nvSpPr>
          <p:cNvPr id="24" name="Espace réservé du texte 23"/>
          <p:cNvSpPr>
            <a:spLocks noGrp="1"/>
          </p:cNvSpPr>
          <p:nvPr>
            <p:ph type="body" sz="quarter" idx="18" hasCustomPrompt="1"/>
          </p:nvPr>
        </p:nvSpPr>
        <p:spPr>
          <a:xfrm>
            <a:off x="668337" y="6189797"/>
            <a:ext cx="8856000" cy="273050"/>
          </a:xfrm>
        </p:spPr>
        <p:txBody>
          <a:bodyPr anchor="ctr">
            <a:noAutofit/>
          </a:bodyPr>
          <a:lstStyle>
            <a:lvl1pPr marL="0" indent="0">
              <a:buNone/>
              <a:defRPr sz="800" b="0">
                <a:solidFill>
                  <a:schemeClr val="bg1">
                    <a:lumMod val="50000"/>
                  </a:schemeClr>
                </a:solidFill>
                <a:latin typeface="Segoe UI" panose="020B0502040204020203" pitchFamily="34" charset="0"/>
                <a:cs typeface="Segoe UI" panose="020B0502040204020203" pitchFamily="34" charset="0"/>
              </a:defRPr>
            </a:lvl1pPr>
          </a:lstStyle>
          <a:p>
            <a:pPr lvl="0"/>
            <a:r>
              <a:rPr lang="en-GB" noProof="0" dirty="0"/>
              <a:t>Title</a:t>
            </a:r>
          </a:p>
        </p:txBody>
      </p:sp>
      <p:sp>
        <p:nvSpPr>
          <p:cNvPr id="2" name="Rectangle 1"/>
          <p:cNvSpPr/>
          <p:nvPr userDrawn="1"/>
        </p:nvSpPr>
        <p:spPr>
          <a:xfrm>
            <a:off x="0" y="914400"/>
            <a:ext cx="12192000" cy="59055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2" name="Text Placeholder 21"/>
          <p:cNvSpPr>
            <a:spLocks noGrp="1"/>
          </p:cNvSpPr>
          <p:nvPr>
            <p:ph type="body" sz="quarter" idx="19" hasCustomPrompt="1"/>
          </p:nvPr>
        </p:nvSpPr>
        <p:spPr>
          <a:xfrm>
            <a:off x="439738" y="914400"/>
            <a:ext cx="11078794" cy="581025"/>
          </a:xfrm>
        </p:spPr>
        <p:txBody>
          <a:bodyPr anchor="ctr">
            <a:normAutofit/>
          </a:bodyPr>
          <a:lstStyle>
            <a:lvl1pPr>
              <a:defRPr sz="1300">
                <a:solidFill>
                  <a:schemeClr val="bg1"/>
                </a:solidFill>
                <a:latin typeface="Segoe UI" panose="020B0502040204020203" pitchFamily="34" charset="0"/>
                <a:cs typeface="Segoe UI" panose="020B0502040204020203" pitchFamily="34" charset="0"/>
              </a:defRPr>
            </a:lvl1pPr>
          </a:lstStyle>
          <a:p>
            <a:pPr lvl="0"/>
            <a:r>
              <a:rPr lang="en-US" dirty="0"/>
              <a:t>Text</a:t>
            </a:r>
            <a:endParaRPr lang="en-GB" dirty="0"/>
          </a:p>
        </p:txBody>
      </p:sp>
      <p:sp>
        <p:nvSpPr>
          <p:cNvPr id="25" name="Text Placeholder 24"/>
          <p:cNvSpPr>
            <a:spLocks noGrp="1"/>
          </p:cNvSpPr>
          <p:nvPr>
            <p:ph type="body" sz="quarter" idx="20" hasCustomPrompt="1"/>
          </p:nvPr>
        </p:nvSpPr>
        <p:spPr>
          <a:xfrm>
            <a:off x="439738" y="1581150"/>
            <a:ext cx="10952162" cy="390525"/>
          </a:xfrm>
        </p:spPr>
        <p:txBody>
          <a:bodyPr anchor="ctr">
            <a:normAutofit/>
          </a:bodyPr>
          <a:lstStyle>
            <a:lvl1pPr>
              <a:defRPr sz="1400" b="1">
                <a:solidFill>
                  <a:schemeClr val="bg1">
                    <a:lumMod val="50000"/>
                  </a:schemeClr>
                </a:solidFill>
                <a:latin typeface="Segoe UI" panose="020B0502040204020203" pitchFamily="34" charset="0"/>
                <a:cs typeface="Segoe UI" panose="020B0502040204020203" pitchFamily="34" charset="0"/>
              </a:defRPr>
            </a:lvl1pPr>
          </a:lstStyle>
          <a:p>
            <a:pPr lvl="0"/>
            <a:r>
              <a:rPr lang="en-US" dirty="0"/>
              <a:t>Question</a:t>
            </a:r>
            <a:endParaRPr lang="en-GB" dirty="0"/>
          </a:p>
        </p:txBody>
      </p:sp>
    </p:spTree>
    <p:extLst>
      <p:ext uri="{BB962C8B-B14F-4D97-AF65-F5344CB8AC3E}">
        <p14:creationId xmlns:p14="http://schemas.microsoft.com/office/powerpoint/2010/main" val="2857469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US BLOC TEXTE">
    <p:spTree>
      <p:nvGrpSpPr>
        <p:cNvPr id="1" name=""/>
        <p:cNvGrpSpPr/>
        <p:nvPr/>
      </p:nvGrpSpPr>
      <p:grpSpPr>
        <a:xfrm>
          <a:off x="0" y="0"/>
          <a:ext cx="0" cy="0"/>
          <a:chOff x="0" y="0"/>
          <a:chExt cx="0" cy="0"/>
        </a:xfrm>
      </p:grpSpPr>
      <p:sp>
        <p:nvSpPr>
          <p:cNvPr id="5" name="Rectangle 4"/>
          <p:cNvSpPr/>
          <p:nvPr userDrawn="1"/>
        </p:nvSpPr>
        <p:spPr>
          <a:xfrm>
            <a:off x="0" y="1581150"/>
            <a:ext cx="12192000"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bg1">
                  <a:lumMod val="50000"/>
                </a:schemeClr>
              </a:solidFill>
              <a:effectLst>
                <a:outerShdw blurRad="38100" dist="19050" dir="2700000" algn="tl" rotWithShape="0">
                  <a:schemeClr val="dk1">
                    <a:alpha val="40000"/>
                  </a:schemeClr>
                </a:outerShdw>
              </a:effectLst>
              <a:latin typeface="Verdana" charset="0"/>
              <a:ea typeface="Verdana" charset="0"/>
              <a:cs typeface="Verdana" charset="0"/>
            </a:endParaRPr>
          </a:p>
        </p:txBody>
      </p:sp>
      <p:pic>
        <p:nvPicPr>
          <p:cNvPr id="9" name="Image 2">
            <a:extLst>
              <a:ext uri="{FF2B5EF4-FFF2-40B4-BE49-F238E27FC236}">
                <a16:creationId xmlns:a16="http://schemas.microsoft.com/office/drawing/2014/main" id="{C33E795D-DB54-9246-85DB-AD286751C2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9365" y="6326322"/>
            <a:ext cx="1118335" cy="422920"/>
          </a:xfrm>
          <a:prstGeom prst="rect">
            <a:avLst/>
          </a:prstGeom>
        </p:spPr>
      </p:pic>
      <p:sp>
        <p:nvSpPr>
          <p:cNvPr id="4" name="Title 3"/>
          <p:cNvSpPr>
            <a:spLocks noGrp="1"/>
          </p:cNvSpPr>
          <p:nvPr>
            <p:ph type="title" hasCustomPrompt="1"/>
          </p:nvPr>
        </p:nvSpPr>
        <p:spPr>
          <a:xfrm>
            <a:off x="422888" y="158977"/>
            <a:ext cx="10363200" cy="671807"/>
          </a:xfrm>
        </p:spPr>
        <p:txBody>
          <a:bodyPr>
            <a:normAutofit/>
          </a:bodyPr>
          <a:lstStyle>
            <a:lvl1pPr algn="l">
              <a:defRPr lang="en-US" sz="2400" b="1" i="0" kern="1200" dirty="0" smtClean="0">
                <a:solidFill>
                  <a:schemeClr val="accent3"/>
                </a:solidFill>
                <a:latin typeface="Segoe UI" panose="020B0502040204020203" pitchFamily="34" charset="0"/>
                <a:ea typeface="Segoe UI" panose="020B0502040204020203" pitchFamily="34" charset="0"/>
                <a:cs typeface="Segoe UI" panose="020B0502040204020203" pitchFamily="34" charset="0"/>
              </a:defRPr>
            </a:lvl1pPr>
          </a:lstStyle>
          <a:p>
            <a:r>
              <a:rPr lang="en-GB" noProof="0" dirty="0"/>
              <a:t>Title</a:t>
            </a:r>
          </a:p>
        </p:txBody>
      </p:sp>
      <p:sp>
        <p:nvSpPr>
          <p:cNvPr id="24" name="Espace réservé du texte 23"/>
          <p:cNvSpPr>
            <a:spLocks noGrp="1"/>
          </p:cNvSpPr>
          <p:nvPr>
            <p:ph type="body" sz="quarter" idx="18" hasCustomPrompt="1"/>
          </p:nvPr>
        </p:nvSpPr>
        <p:spPr>
          <a:xfrm>
            <a:off x="668337" y="6189797"/>
            <a:ext cx="9417050" cy="273050"/>
          </a:xfrm>
        </p:spPr>
        <p:txBody>
          <a:bodyPr anchor="ctr">
            <a:noAutofit/>
          </a:bodyPr>
          <a:lstStyle>
            <a:lvl1pPr marL="0" indent="0">
              <a:buNone/>
              <a:defRPr sz="800" b="0">
                <a:solidFill>
                  <a:schemeClr val="bg1">
                    <a:lumMod val="50000"/>
                  </a:schemeClr>
                </a:solidFill>
                <a:latin typeface="Segoe UI" panose="020B0502040204020203" pitchFamily="34" charset="0"/>
                <a:cs typeface="Segoe UI" panose="020B0502040204020203" pitchFamily="34" charset="0"/>
              </a:defRPr>
            </a:lvl1pPr>
          </a:lstStyle>
          <a:p>
            <a:pPr lvl="0"/>
            <a:r>
              <a:rPr lang="en-GB" noProof="0" dirty="0"/>
              <a:t>Title</a:t>
            </a:r>
          </a:p>
        </p:txBody>
      </p:sp>
      <p:sp>
        <p:nvSpPr>
          <p:cNvPr id="2" name="Rectangle 1"/>
          <p:cNvSpPr/>
          <p:nvPr userDrawn="1"/>
        </p:nvSpPr>
        <p:spPr>
          <a:xfrm>
            <a:off x="0" y="914400"/>
            <a:ext cx="12192000" cy="59055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2" name="Text Placeholder 21"/>
          <p:cNvSpPr>
            <a:spLocks noGrp="1"/>
          </p:cNvSpPr>
          <p:nvPr>
            <p:ph type="body" sz="quarter" idx="19" hasCustomPrompt="1"/>
          </p:nvPr>
        </p:nvSpPr>
        <p:spPr>
          <a:xfrm>
            <a:off x="439738" y="914400"/>
            <a:ext cx="11078794" cy="581025"/>
          </a:xfrm>
        </p:spPr>
        <p:txBody>
          <a:bodyPr anchor="ctr">
            <a:normAutofit/>
          </a:bodyPr>
          <a:lstStyle>
            <a:lvl1pPr>
              <a:defRPr sz="1300">
                <a:solidFill>
                  <a:schemeClr val="bg1"/>
                </a:solidFill>
                <a:latin typeface="Segoe UI" panose="020B0502040204020203" pitchFamily="34" charset="0"/>
                <a:cs typeface="Segoe UI" panose="020B0502040204020203" pitchFamily="34" charset="0"/>
              </a:defRPr>
            </a:lvl1pPr>
          </a:lstStyle>
          <a:p>
            <a:pPr lvl="0"/>
            <a:r>
              <a:rPr lang="en-US" dirty="0"/>
              <a:t>Text</a:t>
            </a:r>
            <a:endParaRPr lang="en-GB" dirty="0"/>
          </a:p>
        </p:txBody>
      </p:sp>
      <p:sp>
        <p:nvSpPr>
          <p:cNvPr id="25" name="Text Placeholder 24"/>
          <p:cNvSpPr>
            <a:spLocks noGrp="1"/>
          </p:cNvSpPr>
          <p:nvPr>
            <p:ph type="body" sz="quarter" idx="20" hasCustomPrompt="1"/>
          </p:nvPr>
        </p:nvSpPr>
        <p:spPr>
          <a:xfrm>
            <a:off x="439738" y="1581150"/>
            <a:ext cx="10952162" cy="390525"/>
          </a:xfrm>
        </p:spPr>
        <p:txBody>
          <a:bodyPr anchor="ctr">
            <a:normAutofit/>
          </a:bodyPr>
          <a:lstStyle>
            <a:lvl1pPr>
              <a:defRPr sz="1400" b="1">
                <a:solidFill>
                  <a:schemeClr val="bg1">
                    <a:lumMod val="50000"/>
                  </a:schemeClr>
                </a:solidFill>
                <a:latin typeface="Segoe UI" panose="020B0502040204020203" pitchFamily="34" charset="0"/>
                <a:cs typeface="Segoe UI" panose="020B0502040204020203" pitchFamily="34" charset="0"/>
              </a:defRPr>
            </a:lvl1pPr>
          </a:lstStyle>
          <a:p>
            <a:pPr lvl="0"/>
            <a:r>
              <a:rPr lang="en-US" dirty="0"/>
              <a:t>Question</a:t>
            </a:r>
            <a:endParaRPr lang="en-GB" dirty="0"/>
          </a:p>
        </p:txBody>
      </p:sp>
    </p:spTree>
    <p:extLst>
      <p:ext uri="{BB962C8B-B14F-4D97-AF65-F5344CB8AC3E}">
        <p14:creationId xmlns:p14="http://schemas.microsoft.com/office/powerpoint/2010/main" val="110853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IMAGE">
    <p:spTree>
      <p:nvGrpSpPr>
        <p:cNvPr id="1" name=""/>
        <p:cNvGrpSpPr/>
        <p:nvPr/>
      </p:nvGrpSpPr>
      <p:grpSpPr>
        <a:xfrm>
          <a:off x="0" y="0"/>
          <a:ext cx="0" cy="0"/>
          <a:chOff x="0" y="0"/>
          <a:chExt cx="0" cy="0"/>
        </a:xfrm>
      </p:grpSpPr>
      <p:sp>
        <p:nvSpPr>
          <p:cNvPr id="16" name="Rectangle 15"/>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11" name="Image 10" descr="Texture-1.png">
            <a:extLst>
              <a:ext uri="{FF2B5EF4-FFF2-40B4-BE49-F238E27FC236}">
                <a16:creationId xmlns:a16="http://schemas.microsoft.com/office/drawing/2014/main" id="{655A8995-253F-4915-94E6-422B30DDF7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192000" cy="6858000"/>
          </a:xfrm>
          <a:prstGeom prst="rect">
            <a:avLst/>
          </a:prstGeom>
          <a:effectLst/>
        </p:spPr>
      </p:pic>
      <p:pic>
        <p:nvPicPr>
          <p:cNvPr id="13" name="Image 12">
            <a:extLst>
              <a:ext uri="{FF2B5EF4-FFF2-40B4-BE49-F238E27FC236}">
                <a16:creationId xmlns:a16="http://schemas.microsoft.com/office/drawing/2014/main" id="{51B9BA8E-0F08-4686-8ADC-92500F2B0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73877" y="5950234"/>
            <a:ext cx="1551423" cy="620942"/>
          </a:xfrm>
          <a:prstGeom prst="rect">
            <a:avLst/>
          </a:prstGeom>
        </p:spPr>
      </p:pic>
      <p:sp>
        <p:nvSpPr>
          <p:cNvPr id="4" name="Text Placeholder 3"/>
          <p:cNvSpPr>
            <a:spLocks noGrp="1"/>
          </p:cNvSpPr>
          <p:nvPr>
            <p:ph type="body" sz="quarter" idx="10" hasCustomPrompt="1"/>
          </p:nvPr>
        </p:nvSpPr>
        <p:spPr>
          <a:xfrm>
            <a:off x="2478088" y="885825"/>
            <a:ext cx="4465637" cy="733425"/>
          </a:xfrm>
        </p:spPr>
        <p:txBody>
          <a:bodyPr>
            <a:normAutofit/>
          </a:bodyPr>
          <a:lstStyle>
            <a:lvl1pPr>
              <a:defRPr sz="480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207321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BORDEAUX">
    <p:spTree>
      <p:nvGrpSpPr>
        <p:cNvPr id="1" name=""/>
        <p:cNvGrpSpPr/>
        <p:nvPr/>
      </p:nvGrpSpPr>
      <p:grpSpPr>
        <a:xfrm>
          <a:off x="0" y="0"/>
          <a:ext cx="0" cy="0"/>
          <a:chOff x="0" y="0"/>
          <a:chExt cx="0" cy="0"/>
        </a:xfrm>
      </p:grpSpPr>
      <p:sp>
        <p:nvSpPr>
          <p:cNvPr id="10" name="Rectangle 9"/>
          <p:cNvSpPr/>
          <p:nvPr userDrawn="1"/>
        </p:nvSpPr>
        <p:spPr>
          <a:xfrm>
            <a:off x="116417" y="116418"/>
            <a:ext cx="11959166" cy="6614582"/>
          </a:xfrm>
          <a:prstGeom prst="rect">
            <a:avLst/>
          </a:prstGeom>
          <a:gradFill flip="none" rotWithShape="1">
            <a:gsLst>
              <a:gs pos="100000">
                <a:srgbClr val="C71D48"/>
              </a:gs>
              <a:gs pos="0">
                <a:srgbClr val="5E0F24"/>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11" name="Image 10"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192000" cy="6858000"/>
          </a:xfrm>
          <a:prstGeom prst="rect">
            <a:avLst/>
          </a:prstGeom>
          <a:effectLst/>
        </p:spPr>
      </p:pic>
      <p:pic>
        <p:nvPicPr>
          <p:cNvPr id="13" name="Image 12">
            <a:extLst>
              <a:ext uri="{FF2B5EF4-FFF2-40B4-BE49-F238E27FC236}">
                <a16:creationId xmlns:a16="http://schemas.microsoft.com/office/drawing/2014/main" id="{51B9BA8E-0F08-4686-8ADC-92500F2B0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73877" y="5950234"/>
            <a:ext cx="1551423" cy="620942"/>
          </a:xfrm>
          <a:prstGeom prst="rect">
            <a:avLst/>
          </a:prstGeom>
        </p:spPr>
      </p:pic>
      <p:sp>
        <p:nvSpPr>
          <p:cNvPr id="3" name="Text Placeholder 2"/>
          <p:cNvSpPr>
            <a:spLocks noGrp="1"/>
          </p:cNvSpPr>
          <p:nvPr>
            <p:ph type="body" sz="quarter" idx="10" hasCustomPrompt="1"/>
          </p:nvPr>
        </p:nvSpPr>
        <p:spPr>
          <a:xfrm>
            <a:off x="2478088" y="885825"/>
            <a:ext cx="3922712" cy="533400"/>
          </a:xfrm>
        </p:spPr>
        <p:txBody>
          <a:bodyPr>
            <a:noAutofit/>
          </a:bodyPr>
          <a:lstStyle>
            <a:lvl1pPr>
              <a:defRPr sz="4800" b="1">
                <a:solidFill>
                  <a:schemeClr val="bg1"/>
                </a:solidFill>
                <a:latin typeface="Segoe UI" panose="020B0502040204020203" pitchFamily="34" charset="0"/>
                <a:cs typeface="Segoe UI" panose="020B0502040204020203" pitchFamily="34" charset="0"/>
              </a:defRPr>
            </a:lvl1pPr>
          </a:lstStyle>
          <a:p>
            <a:pPr lvl="0"/>
            <a:r>
              <a:rPr lang="en-US" dirty="0"/>
              <a:t>Title</a:t>
            </a:r>
            <a:endParaRPr lang="en-GB" dirty="0"/>
          </a:p>
        </p:txBody>
      </p:sp>
    </p:spTree>
    <p:extLst>
      <p:ext uri="{BB962C8B-B14F-4D97-AF65-F5344CB8AC3E}">
        <p14:creationId xmlns:p14="http://schemas.microsoft.com/office/powerpoint/2010/main" val="61812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BLEU">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7BC9EE"/>
              </a:gs>
              <a:gs pos="0">
                <a:srgbClr val="356F8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192000" cy="6858000"/>
          </a:xfrm>
          <a:prstGeom prst="rect">
            <a:avLst/>
          </a:prstGeom>
          <a:effectLst/>
        </p:spPr>
      </p:pic>
      <p:pic>
        <p:nvPicPr>
          <p:cNvPr id="13" name="Image 12">
            <a:extLst>
              <a:ext uri="{FF2B5EF4-FFF2-40B4-BE49-F238E27FC236}">
                <a16:creationId xmlns:a16="http://schemas.microsoft.com/office/drawing/2014/main" id="{51B9BA8E-0F08-4686-8ADC-92500F2B0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73877" y="5950234"/>
            <a:ext cx="1551423" cy="620942"/>
          </a:xfrm>
          <a:prstGeom prst="rect">
            <a:avLst/>
          </a:prstGeom>
        </p:spPr>
      </p:pic>
      <p:sp>
        <p:nvSpPr>
          <p:cNvPr id="3" name="Text Placeholder 2"/>
          <p:cNvSpPr>
            <a:spLocks noGrp="1"/>
          </p:cNvSpPr>
          <p:nvPr>
            <p:ph type="body" sz="quarter" idx="10" hasCustomPrompt="1"/>
          </p:nvPr>
        </p:nvSpPr>
        <p:spPr>
          <a:xfrm>
            <a:off x="2478088" y="885825"/>
            <a:ext cx="5684837" cy="561975"/>
          </a:xfrm>
        </p:spPr>
        <p:txBody>
          <a:bodyPr>
            <a:noAutofit/>
          </a:bodyPr>
          <a:lstStyle>
            <a:lvl1pPr>
              <a:defRPr sz="4800" b="1">
                <a:solidFill>
                  <a:schemeClr val="bg1"/>
                </a:solidFill>
                <a:latin typeface="Segoe UI" panose="020B0502040204020203" pitchFamily="34" charset="0"/>
                <a:cs typeface="Segoe UI" panose="020B0502040204020203" pitchFamily="34" charset="0"/>
              </a:defRPr>
            </a:lvl1pPr>
          </a:lstStyle>
          <a:p>
            <a:pPr lvl="0"/>
            <a:r>
              <a:rPr lang="en-US" dirty="0"/>
              <a:t>Title</a:t>
            </a:r>
            <a:endParaRPr lang="en-GB" dirty="0"/>
          </a:p>
        </p:txBody>
      </p:sp>
    </p:spTree>
    <p:extLst>
      <p:ext uri="{BB962C8B-B14F-4D97-AF65-F5344CB8AC3E}">
        <p14:creationId xmlns:p14="http://schemas.microsoft.com/office/powerpoint/2010/main" val="83127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VER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AFD52C"/>
              </a:gs>
              <a:gs pos="0">
                <a:srgbClr val="677E1A"/>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192000" cy="6858000"/>
          </a:xfrm>
          <a:prstGeom prst="rect">
            <a:avLst/>
          </a:prstGeom>
          <a:effectLst/>
        </p:spPr>
      </p:pic>
      <p:pic>
        <p:nvPicPr>
          <p:cNvPr id="12" name="Image 12">
            <a:extLst>
              <a:ext uri="{FF2B5EF4-FFF2-40B4-BE49-F238E27FC236}">
                <a16:creationId xmlns:a16="http://schemas.microsoft.com/office/drawing/2014/main" id="{51B9BA8E-0F08-4686-8ADC-92500F2B0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73877" y="5950234"/>
            <a:ext cx="1551423" cy="620942"/>
          </a:xfrm>
          <a:prstGeom prst="rect">
            <a:avLst/>
          </a:prstGeom>
        </p:spPr>
      </p:pic>
      <p:sp>
        <p:nvSpPr>
          <p:cNvPr id="3" name="Text Placeholder 2"/>
          <p:cNvSpPr>
            <a:spLocks noGrp="1"/>
          </p:cNvSpPr>
          <p:nvPr>
            <p:ph type="body" sz="quarter" idx="10" hasCustomPrompt="1"/>
          </p:nvPr>
        </p:nvSpPr>
        <p:spPr>
          <a:xfrm>
            <a:off x="2457450" y="876300"/>
            <a:ext cx="5962650" cy="714375"/>
          </a:xfrm>
        </p:spPr>
        <p:txBody>
          <a:bodyPr anchor="ctr">
            <a:normAutofit/>
          </a:bodyPr>
          <a:lstStyle>
            <a:lvl1pPr>
              <a:defRPr sz="4800" b="1">
                <a:solidFill>
                  <a:schemeClr val="bg1"/>
                </a:solidFill>
                <a:latin typeface="Segoe UI" panose="020B0502040204020203" pitchFamily="34" charset="0"/>
                <a:cs typeface="Segoe UI" panose="020B0502040204020203" pitchFamily="34" charset="0"/>
              </a:defRPr>
            </a:lvl1pPr>
          </a:lstStyle>
          <a:p>
            <a:pPr lvl="0"/>
            <a:r>
              <a:rPr lang="en-US" dirty="0"/>
              <a:t>Title</a:t>
            </a:r>
            <a:endParaRPr lang="en-GB" dirty="0"/>
          </a:p>
        </p:txBody>
      </p:sp>
    </p:spTree>
    <p:extLst>
      <p:ext uri="{BB962C8B-B14F-4D97-AF65-F5344CB8AC3E}">
        <p14:creationId xmlns:p14="http://schemas.microsoft.com/office/powerpoint/2010/main" val="42426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S BLOC TEXTE">
    <p:spTree>
      <p:nvGrpSpPr>
        <p:cNvPr id="1" name=""/>
        <p:cNvGrpSpPr/>
        <p:nvPr/>
      </p:nvGrpSpPr>
      <p:grpSpPr>
        <a:xfrm>
          <a:off x="0" y="0"/>
          <a:ext cx="0" cy="0"/>
          <a:chOff x="0" y="0"/>
          <a:chExt cx="0" cy="0"/>
        </a:xfrm>
      </p:grpSpPr>
      <p:pic>
        <p:nvPicPr>
          <p:cNvPr id="9" name="Image 2">
            <a:extLst>
              <a:ext uri="{FF2B5EF4-FFF2-40B4-BE49-F238E27FC236}">
                <a16:creationId xmlns:a16="http://schemas.microsoft.com/office/drawing/2014/main" id="{C33E795D-DB54-9246-85DB-AD286751C2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9365" y="6326322"/>
            <a:ext cx="1118335" cy="422920"/>
          </a:xfrm>
          <a:prstGeom prst="rect">
            <a:avLst/>
          </a:prstGeom>
        </p:spPr>
      </p:pic>
      <p:sp>
        <p:nvSpPr>
          <p:cNvPr id="4" name="Title 3"/>
          <p:cNvSpPr>
            <a:spLocks noGrp="1"/>
          </p:cNvSpPr>
          <p:nvPr>
            <p:ph type="title" hasCustomPrompt="1"/>
          </p:nvPr>
        </p:nvSpPr>
        <p:spPr>
          <a:xfrm>
            <a:off x="422887" y="244702"/>
            <a:ext cx="11246103" cy="671807"/>
          </a:xfrm>
        </p:spPr>
        <p:txBody>
          <a:bodyPr vert="horz" lIns="0" tIns="0" rIns="0" bIns="0" rtlCol="0" anchor="ctr">
            <a:noAutofit/>
          </a:bodyPr>
          <a:lstStyle>
            <a:lvl1pPr>
              <a:defRPr lang="en-GB" sz="2400" i="0" noProof="0" dirty="0">
                <a:solidFill>
                  <a:schemeClr val="accent3"/>
                </a:solidFill>
              </a:defRPr>
            </a:lvl1pPr>
          </a:lstStyle>
          <a:p>
            <a:pPr lvl="0"/>
            <a:r>
              <a:rPr lang="en-GB" noProof="0" dirty="0"/>
              <a:t>Title</a:t>
            </a:r>
          </a:p>
        </p:txBody>
      </p:sp>
      <p:sp>
        <p:nvSpPr>
          <p:cNvPr id="24" name="Espace réservé du texte 23"/>
          <p:cNvSpPr>
            <a:spLocks noGrp="1"/>
          </p:cNvSpPr>
          <p:nvPr>
            <p:ph type="body" sz="quarter" idx="18" hasCustomPrompt="1"/>
          </p:nvPr>
        </p:nvSpPr>
        <p:spPr>
          <a:xfrm>
            <a:off x="668337" y="6189797"/>
            <a:ext cx="9417050" cy="273050"/>
          </a:xfrm>
        </p:spPr>
        <p:txBody>
          <a:bodyPr vert="horz" lIns="0" tIns="0" rIns="0" bIns="0" rtlCol="0" anchor="ctr">
            <a:noAutofit/>
          </a:bodyPr>
          <a:lstStyle>
            <a:lvl1pPr>
              <a:spcBef>
                <a:spcPts val="0"/>
              </a:spcBef>
              <a:defRPr lang="en-GB" sz="900" b="0" noProof="0" dirty="0">
                <a:solidFill>
                  <a:schemeClr val="bg1">
                    <a:lumMod val="50000"/>
                  </a:schemeClr>
                </a:solidFill>
              </a:defRPr>
            </a:lvl1pPr>
          </a:lstStyle>
          <a:p>
            <a:pPr lvl="0"/>
            <a:r>
              <a:rPr lang="en-GB" noProof="0" dirty="0"/>
              <a:t>Title</a:t>
            </a:r>
          </a:p>
        </p:txBody>
      </p:sp>
      <p:sp>
        <p:nvSpPr>
          <p:cNvPr id="2" name="Rectangle 1"/>
          <p:cNvSpPr/>
          <p:nvPr userDrawn="1"/>
        </p:nvSpPr>
        <p:spPr>
          <a:xfrm>
            <a:off x="0" y="1007919"/>
            <a:ext cx="12192000" cy="59055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2" name="Text Placeholder 21"/>
          <p:cNvSpPr>
            <a:spLocks noGrp="1"/>
          </p:cNvSpPr>
          <p:nvPr>
            <p:ph type="body" sz="quarter" idx="19" hasCustomPrompt="1"/>
          </p:nvPr>
        </p:nvSpPr>
        <p:spPr>
          <a:xfrm>
            <a:off x="439738" y="1007919"/>
            <a:ext cx="11078794" cy="581025"/>
          </a:xfrm>
        </p:spPr>
        <p:txBody>
          <a:bodyPr anchor="ctr">
            <a:normAutofit/>
          </a:bodyPr>
          <a:lstStyle>
            <a:lvl1pPr>
              <a:defRPr sz="1350">
                <a:solidFill>
                  <a:schemeClr val="bg1"/>
                </a:solidFill>
                <a:latin typeface="Calibri" panose="020F0502020204030204" pitchFamily="34" charset="0"/>
                <a:cs typeface="Calibri" panose="020F0502020204030204" pitchFamily="34" charset="0"/>
              </a:defRPr>
            </a:lvl1pPr>
          </a:lstStyle>
          <a:p>
            <a:pPr lvl="0"/>
            <a:r>
              <a:rPr lang="en-US" dirty="0"/>
              <a:t>Text</a:t>
            </a:r>
            <a:endParaRPr lang="en-GB" dirty="0"/>
          </a:p>
        </p:txBody>
      </p:sp>
      <p:sp>
        <p:nvSpPr>
          <p:cNvPr id="25" name="Text Placeholder 24"/>
          <p:cNvSpPr>
            <a:spLocks noGrp="1"/>
          </p:cNvSpPr>
          <p:nvPr>
            <p:ph type="body" sz="quarter" idx="20" hasCustomPrompt="1"/>
          </p:nvPr>
        </p:nvSpPr>
        <p:spPr>
          <a:xfrm>
            <a:off x="439738" y="1674669"/>
            <a:ext cx="10952162" cy="390525"/>
          </a:xfrm>
        </p:spPr>
        <p:txBody>
          <a:bodyPr vert="horz" lIns="0" tIns="0" rIns="0" bIns="0" rtlCol="0" anchor="ctr">
            <a:normAutofit/>
          </a:bodyPr>
          <a:lstStyle>
            <a:lvl1pPr>
              <a:defRPr lang="en-GB" sz="1500" b="1" dirty="0">
                <a:solidFill>
                  <a:schemeClr val="bg1">
                    <a:lumMod val="50000"/>
                  </a:schemeClr>
                </a:solidFill>
              </a:defRPr>
            </a:lvl1pPr>
          </a:lstStyle>
          <a:p>
            <a:pPr lvl="0"/>
            <a:r>
              <a:rPr lang="en-US" dirty="0"/>
              <a:t>Question</a:t>
            </a:r>
            <a:endParaRPr lang="en-GB" dirty="0"/>
          </a:p>
        </p:txBody>
      </p:sp>
      <p:sp>
        <p:nvSpPr>
          <p:cNvPr id="14" name="Chart Placeholder 4">
            <a:extLst>
              <a:ext uri="{FF2B5EF4-FFF2-40B4-BE49-F238E27FC236}">
                <a16:creationId xmlns:a16="http://schemas.microsoft.com/office/drawing/2014/main" id="{7D6F6965-EDCD-486B-A694-F0A2595A6F31}"/>
              </a:ext>
            </a:extLst>
          </p:cNvPr>
          <p:cNvSpPr>
            <a:spLocks noGrp="1"/>
          </p:cNvSpPr>
          <p:nvPr>
            <p:ph type="chart" sz="quarter" idx="22"/>
          </p:nvPr>
        </p:nvSpPr>
        <p:spPr>
          <a:xfrm>
            <a:off x="439736" y="2147956"/>
            <a:ext cx="11229254" cy="3836917"/>
          </a:xfrm>
        </p:spPr>
        <p:txBody>
          <a:bodyPr vert="horz" lIns="0" tIns="0" rIns="0" bIns="0" rtlCol="0" anchor="t">
            <a:normAutofit/>
          </a:bodyPr>
          <a:lstStyle>
            <a:lvl1pPr algn="l">
              <a:defRPr lang="en-GB" sz="1400" b="1">
                <a:solidFill>
                  <a:schemeClr val="bg1">
                    <a:lumMod val="50000"/>
                  </a:schemeClr>
                </a:solidFill>
              </a:defRPr>
            </a:lvl1pPr>
          </a:lstStyle>
          <a:p>
            <a:pPr lvl="0" algn="ctr"/>
            <a:endParaRPr lang="en-GB" dirty="0"/>
          </a:p>
        </p:txBody>
      </p:sp>
    </p:spTree>
    <p:extLst>
      <p:ext uri="{BB962C8B-B14F-4D97-AF65-F5344CB8AC3E}">
        <p14:creationId xmlns:p14="http://schemas.microsoft.com/office/powerpoint/2010/main" val="1723720577"/>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279" userDrawn="1">
          <p15:clr>
            <a:srgbClr val="FBAE40"/>
          </p15:clr>
        </p15:guide>
        <p15:guide id="3" pos="7355" userDrawn="1">
          <p15:clr>
            <a:srgbClr val="FBAE40"/>
          </p15:clr>
        </p15:guide>
        <p15:guide id="4" orient="horz" pos="377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US BLOC TEXTE">
    <p:spTree>
      <p:nvGrpSpPr>
        <p:cNvPr id="1" name=""/>
        <p:cNvGrpSpPr/>
        <p:nvPr/>
      </p:nvGrpSpPr>
      <p:grpSpPr>
        <a:xfrm>
          <a:off x="0" y="0"/>
          <a:ext cx="0" cy="0"/>
          <a:chOff x="0" y="0"/>
          <a:chExt cx="0" cy="0"/>
        </a:xfrm>
      </p:grpSpPr>
      <p:pic>
        <p:nvPicPr>
          <p:cNvPr id="9" name="Image 2">
            <a:extLst>
              <a:ext uri="{FF2B5EF4-FFF2-40B4-BE49-F238E27FC236}">
                <a16:creationId xmlns:a16="http://schemas.microsoft.com/office/drawing/2014/main" id="{C33E795D-DB54-9246-85DB-AD286751C2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9365" y="6326322"/>
            <a:ext cx="1118335" cy="422920"/>
          </a:xfrm>
          <a:prstGeom prst="rect">
            <a:avLst/>
          </a:prstGeom>
        </p:spPr>
      </p:pic>
      <p:sp>
        <p:nvSpPr>
          <p:cNvPr id="4" name="Title 3"/>
          <p:cNvSpPr>
            <a:spLocks noGrp="1"/>
          </p:cNvSpPr>
          <p:nvPr>
            <p:ph type="title" hasCustomPrompt="1"/>
          </p:nvPr>
        </p:nvSpPr>
        <p:spPr>
          <a:xfrm>
            <a:off x="422887" y="244702"/>
            <a:ext cx="11246103" cy="671807"/>
          </a:xfrm>
        </p:spPr>
        <p:txBody>
          <a:bodyPr vert="horz" lIns="0" tIns="0" rIns="0" bIns="0" rtlCol="0" anchor="ctr">
            <a:noAutofit/>
          </a:bodyPr>
          <a:lstStyle>
            <a:lvl1pPr>
              <a:defRPr lang="en-GB" sz="2400" i="0" noProof="0" dirty="0">
                <a:solidFill>
                  <a:schemeClr val="accent3"/>
                </a:solidFill>
              </a:defRPr>
            </a:lvl1pPr>
          </a:lstStyle>
          <a:p>
            <a:pPr lvl="0"/>
            <a:r>
              <a:rPr lang="en-GB" noProof="0" dirty="0"/>
              <a:t>Title</a:t>
            </a:r>
          </a:p>
        </p:txBody>
      </p:sp>
      <p:sp>
        <p:nvSpPr>
          <p:cNvPr id="24" name="Espace réservé du texte 23"/>
          <p:cNvSpPr>
            <a:spLocks noGrp="1"/>
          </p:cNvSpPr>
          <p:nvPr>
            <p:ph type="body" sz="quarter" idx="18" hasCustomPrompt="1"/>
          </p:nvPr>
        </p:nvSpPr>
        <p:spPr>
          <a:xfrm>
            <a:off x="668337" y="6189797"/>
            <a:ext cx="9417050" cy="273050"/>
          </a:xfrm>
        </p:spPr>
        <p:txBody>
          <a:bodyPr vert="horz" lIns="0" tIns="0" rIns="0" bIns="0" rtlCol="0" anchor="ctr">
            <a:noAutofit/>
          </a:bodyPr>
          <a:lstStyle>
            <a:lvl1pPr>
              <a:spcBef>
                <a:spcPts val="0"/>
              </a:spcBef>
              <a:defRPr lang="en-GB" sz="900" b="0" noProof="0" dirty="0">
                <a:solidFill>
                  <a:schemeClr val="bg1">
                    <a:lumMod val="50000"/>
                  </a:schemeClr>
                </a:solidFill>
              </a:defRPr>
            </a:lvl1pPr>
          </a:lstStyle>
          <a:p>
            <a:pPr lvl="0"/>
            <a:r>
              <a:rPr lang="en-GB" noProof="0" dirty="0"/>
              <a:t>Title</a:t>
            </a:r>
          </a:p>
        </p:txBody>
      </p:sp>
      <p:sp>
        <p:nvSpPr>
          <p:cNvPr id="2" name="Rectangle 1"/>
          <p:cNvSpPr/>
          <p:nvPr userDrawn="1"/>
        </p:nvSpPr>
        <p:spPr>
          <a:xfrm>
            <a:off x="0" y="1007919"/>
            <a:ext cx="12192000" cy="59055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2" name="Text Placeholder 21"/>
          <p:cNvSpPr>
            <a:spLocks noGrp="1"/>
          </p:cNvSpPr>
          <p:nvPr>
            <p:ph type="body" sz="quarter" idx="19" hasCustomPrompt="1"/>
          </p:nvPr>
        </p:nvSpPr>
        <p:spPr>
          <a:xfrm>
            <a:off x="439738" y="1007919"/>
            <a:ext cx="11078794" cy="581025"/>
          </a:xfrm>
        </p:spPr>
        <p:txBody>
          <a:bodyPr anchor="ctr">
            <a:normAutofit/>
          </a:bodyPr>
          <a:lstStyle>
            <a:lvl1pPr>
              <a:defRPr sz="1350">
                <a:solidFill>
                  <a:schemeClr val="bg1"/>
                </a:solidFill>
                <a:latin typeface="Calibri" panose="020F0502020204030204" pitchFamily="34" charset="0"/>
                <a:cs typeface="Calibri" panose="020F0502020204030204" pitchFamily="34" charset="0"/>
              </a:defRPr>
            </a:lvl1pPr>
          </a:lstStyle>
          <a:p>
            <a:pPr lvl="0"/>
            <a:r>
              <a:rPr lang="en-US" dirty="0"/>
              <a:t>Text</a:t>
            </a:r>
            <a:endParaRPr lang="en-GB" dirty="0"/>
          </a:p>
        </p:txBody>
      </p:sp>
      <p:sp>
        <p:nvSpPr>
          <p:cNvPr id="25" name="Text Placeholder 24"/>
          <p:cNvSpPr>
            <a:spLocks noGrp="1"/>
          </p:cNvSpPr>
          <p:nvPr>
            <p:ph type="body" sz="quarter" idx="20" hasCustomPrompt="1"/>
          </p:nvPr>
        </p:nvSpPr>
        <p:spPr>
          <a:xfrm>
            <a:off x="439736" y="1674669"/>
            <a:ext cx="5360400" cy="390525"/>
          </a:xfrm>
        </p:spPr>
        <p:txBody>
          <a:bodyPr vert="horz" lIns="0" tIns="0" rIns="0" bIns="0" rtlCol="0" anchor="ctr">
            <a:normAutofit/>
          </a:bodyPr>
          <a:lstStyle>
            <a:lvl1pPr algn="ctr">
              <a:defRPr lang="en-GB" sz="1500" b="1" dirty="0">
                <a:solidFill>
                  <a:schemeClr val="bg1">
                    <a:lumMod val="50000"/>
                  </a:schemeClr>
                </a:solidFill>
              </a:defRPr>
            </a:lvl1pPr>
          </a:lstStyle>
          <a:p>
            <a:pPr lvl="0"/>
            <a:r>
              <a:rPr lang="en-US" dirty="0"/>
              <a:t>Question</a:t>
            </a:r>
            <a:endParaRPr lang="en-GB" dirty="0"/>
          </a:p>
        </p:txBody>
      </p:sp>
      <p:sp>
        <p:nvSpPr>
          <p:cNvPr id="10" name="Text Placeholder 24">
            <a:extLst>
              <a:ext uri="{FF2B5EF4-FFF2-40B4-BE49-F238E27FC236}">
                <a16:creationId xmlns:a16="http://schemas.microsoft.com/office/drawing/2014/main" id="{244F1105-1B82-456C-BA4A-7FDDAD786561}"/>
              </a:ext>
            </a:extLst>
          </p:cNvPr>
          <p:cNvSpPr>
            <a:spLocks noGrp="1"/>
          </p:cNvSpPr>
          <p:nvPr>
            <p:ph type="body" sz="quarter" idx="21" hasCustomPrompt="1"/>
          </p:nvPr>
        </p:nvSpPr>
        <p:spPr>
          <a:xfrm>
            <a:off x="6307282" y="1674669"/>
            <a:ext cx="5361708" cy="390525"/>
          </a:xfrm>
        </p:spPr>
        <p:txBody>
          <a:bodyPr vert="horz" lIns="0" tIns="0" rIns="0" bIns="0" rtlCol="0" anchor="ctr">
            <a:normAutofit/>
          </a:bodyPr>
          <a:lstStyle>
            <a:lvl1pPr algn="ctr">
              <a:defRPr lang="en-GB" sz="1500" b="1" dirty="0">
                <a:solidFill>
                  <a:schemeClr val="bg1">
                    <a:lumMod val="50000"/>
                  </a:schemeClr>
                </a:solidFill>
              </a:defRPr>
            </a:lvl1pPr>
          </a:lstStyle>
          <a:p>
            <a:pPr lvl="0"/>
            <a:r>
              <a:rPr lang="en-US" dirty="0"/>
              <a:t>Question</a:t>
            </a:r>
            <a:endParaRPr lang="en-GB" dirty="0"/>
          </a:p>
        </p:txBody>
      </p:sp>
      <p:sp>
        <p:nvSpPr>
          <p:cNvPr id="5" name="Chart Placeholder 4">
            <a:extLst>
              <a:ext uri="{FF2B5EF4-FFF2-40B4-BE49-F238E27FC236}">
                <a16:creationId xmlns:a16="http://schemas.microsoft.com/office/drawing/2014/main" id="{43B7222F-0B8B-4E41-8CC0-8CA07A51210E}"/>
              </a:ext>
            </a:extLst>
          </p:cNvPr>
          <p:cNvSpPr>
            <a:spLocks noGrp="1"/>
          </p:cNvSpPr>
          <p:nvPr>
            <p:ph type="chart" sz="quarter" idx="22"/>
          </p:nvPr>
        </p:nvSpPr>
        <p:spPr>
          <a:xfrm>
            <a:off x="439736" y="2147956"/>
            <a:ext cx="5360400" cy="3836917"/>
          </a:xfrm>
        </p:spPr>
        <p:txBody>
          <a:bodyPr vert="horz" lIns="0" tIns="0" rIns="0" bIns="0" rtlCol="0" anchor="t">
            <a:normAutofit/>
          </a:bodyPr>
          <a:lstStyle>
            <a:lvl1pPr algn="l">
              <a:defRPr lang="en-GB" sz="1400" b="1">
                <a:solidFill>
                  <a:schemeClr val="bg1">
                    <a:lumMod val="50000"/>
                  </a:schemeClr>
                </a:solidFill>
              </a:defRPr>
            </a:lvl1pPr>
          </a:lstStyle>
          <a:p>
            <a:pPr lvl="0" algn="ctr"/>
            <a:endParaRPr lang="en-GB" dirty="0"/>
          </a:p>
        </p:txBody>
      </p:sp>
      <p:sp>
        <p:nvSpPr>
          <p:cNvPr id="12" name="Chart Placeholder 4">
            <a:extLst>
              <a:ext uri="{FF2B5EF4-FFF2-40B4-BE49-F238E27FC236}">
                <a16:creationId xmlns:a16="http://schemas.microsoft.com/office/drawing/2014/main" id="{12CF0179-6876-48C9-A151-3DDC33DB2757}"/>
              </a:ext>
            </a:extLst>
          </p:cNvPr>
          <p:cNvSpPr>
            <a:spLocks noGrp="1"/>
          </p:cNvSpPr>
          <p:nvPr>
            <p:ph type="chart" sz="quarter" idx="23"/>
          </p:nvPr>
        </p:nvSpPr>
        <p:spPr>
          <a:xfrm>
            <a:off x="6307282" y="2147956"/>
            <a:ext cx="5361708" cy="3836917"/>
          </a:xfrm>
        </p:spPr>
        <p:txBody>
          <a:bodyPr vert="horz" lIns="0" tIns="0" rIns="0" bIns="0" rtlCol="0" anchor="t">
            <a:normAutofit/>
          </a:bodyPr>
          <a:lstStyle>
            <a:lvl1pPr algn="l">
              <a:defRPr lang="en-GB" sz="1400" b="1">
                <a:solidFill>
                  <a:schemeClr val="bg1">
                    <a:lumMod val="50000"/>
                  </a:schemeClr>
                </a:solidFill>
              </a:defRPr>
            </a:lvl1pPr>
          </a:lstStyle>
          <a:p>
            <a:pPr lvl="0" algn="ctr"/>
            <a:endParaRPr lang="en-GB" dirty="0"/>
          </a:p>
        </p:txBody>
      </p:sp>
    </p:spTree>
    <p:extLst>
      <p:ext uri="{BB962C8B-B14F-4D97-AF65-F5344CB8AC3E}">
        <p14:creationId xmlns:p14="http://schemas.microsoft.com/office/powerpoint/2010/main" val="2068073987"/>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279" userDrawn="1">
          <p15:clr>
            <a:srgbClr val="FBAE40"/>
          </p15:clr>
        </p15:guide>
        <p15:guide id="3" orient="horz" pos="3770" userDrawn="1">
          <p15:clr>
            <a:srgbClr val="FBAE40"/>
          </p15:clr>
        </p15:guide>
        <p15:guide id="4" pos="735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S TITRE SEUL">
    <p:spTree>
      <p:nvGrpSpPr>
        <p:cNvPr id="1" name=""/>
        <p:cNvGrpSpPr/>
        <p:nvPr/>
      </p:nvGrpSpPr>
      <p:grpSpPr>
        <a:xfrm>
          <a:off x="0" y="0"/>
          <a:ext cx="0" cy="0"/>
          <a:chOff x="0" y="0"/>
          <a:chExt cx="0" cy="0"/>
        </a:xfrm>
      </p:grpSpPr>
      <p:pic>
        <p:nvPicPr>
          <p:cNvPr id="8" name="Image 2">
            <a:extLst>
              <a:ext uri="{FF2B5EF4-FFF2-40B4-BE49-F238E27FC236}">
                <a16:creationId xmlns:a16="http://schemas.microsoft.com/office/drawing/2014/main" id="{C33E795D-DB54-9246-85DB-AD286751C2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9365" y="6326322"/>
            <a:ext cx="1118335" cy="422920"/>
          </a:xfrm>
          <a:prstGeom prst="rect">
            <a:avLst/>
          </a:prstGeom>
        </p:spPr>
      </p:pic>
      <p:sp>
        <p:nvSpPr>
          <p:cNvPr id="9" name="Title 3"/>
          <p:cNvSpPr>
            <a:spLocks noGrp="1"/>
          </p:cNvSpPr>
          <p:nvPr>
            <p:ph type="title" hasCustomPrompt="1"/>
          </p:nvPr>
        </p:nvSpPr>
        <p:spPr>
          <a:xfrm>
            <a:off x="422887" y="244702"/>
            <a:ext cx="11246103" cy="671807"/>
          </a:xfrm>
        </p:spPr>
        <p:txBody>
          <a:bodyPr>
            <a:noAutofit/>
          </a:bodyPr>
          <a:lstStyle>
            <a:lvl1pPr algn="l">
              <a:defRPr lang="en-US" sz="2400" b="1" i="0" kern="1200" dirty="0" smtClean="0">
                <a:solidFill>
                  <a:schemeClr val="accent3"/>
                </a:solidFill>
                <a:latin typeface="Calibri" panose="020F0502020204030204" pitchFamily="34" charset="0"/>
                <a:ea typeface="Calibri" panose="020F0502020204030204" pitchFamily="34" charset="0"/>
                <a:cs typeface="Calibri" panose="020F0502020204030204" pitchFamily="34" charset="0"/>
              </a:defRPr>
            </a:lvl1pPr>
          </a:lstStyle>
          <a:p>
            <a:r>
              <a:rPr lang="en-GB" noProof="0" dirty="0"/>
              <a:t>Title</a:t>
            </a:r>
          </a:p>
        </p:txBody>
      </p:sp>
      <p:sp>
        <p:nvSpPr>
          <p:cNvPr id="10" name="Rectangle 9"/>
          <p:cNvSpPr/>
          <p:nvPr userDrawn="1"/>
        </p:nvSpPr>
        <p:spPr>
          <a:xfrm>
            <a:off x="0" y="1190625"/>
            <a:ext cx="12192000"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bg1">
                  <a:lumMod val="50000"/>
                </a:schemeClr>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3" name="Text Placeholder 2"/>
          <p:cNvSpPr>
            <a:spLocks noGrp="1"/>
          </p:cNvSpPr>
          <p:nvPr>
            <p:ph type="body" sz="quarter" idx="19" hasCustomPrompt="1"/>
          </p:nvPr>
        </p:nvSpPr>
        <p:spPr>
          <a:xfrm>
            <a:off x="438149" y="1190625"/>
            <a:ext cx="9661525" cy="390525"/>
          </a:xfrm>
        </p:spPr>
        <p:txBody>
          <a:bodyPr anchor="ctr">
            <a:normAutofit/>
          </a:bodyPr>
          <a:lstStyle>
            <a:lvl1pPr>
              <a:defRPr sz="15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Question</a:t>
            </a:r>
            <a:endParaRPr lang="en-GB" dirty="0"/>
          </a:p>
        </p:txBody>
      </p:sp>
      <p:sp>
        <p:nvSpPr>
          <p:cNvPr id="12" name="Espace réservé du texte 23">
            <a:extLst>
              <a:ext uri="{FF2B5EF4-FFF2-40B4-BE49-F238E27FC236}">
                <a16:creationId xmlns:a16="http://schemas.microsoft.com/office/drawing/2014/main" id="{239B6D69-3AD6-48A3-8C60-52781C94D430}"/>
              </a:ext>
            </a:extLst>
          </p:cNvPr>
          <p:cNvSpPr>
            <a:spLocks noGrp="1"/>
          </p:cNvSpPr>
          <p:nvPr>
            <p:ph type="body" sz="quarter" idx="18" hasCustomPrompt="1"/>
          </p:nvPr>
        </p:nvSpPr>
        <p:spPr>
          <a:xfrm>
            <a:off x="668337" y="6189797"/>
            <a:ext cx="9417050" cy="273050"/>
          </a:xfrm>
        </p:spPr>
        <p:txBody>
          <a:bodyPr vert="horz" lIns="0" tIns="0" rIns="0" bIns="0" rtlCol="0" anchor="ctr">
            <a:noAutofit/>
          </a:bodyPr>
          <a:lstStyle>
            <a:lvl1pPr>
              <a:spcBef>
                <a:spcPts val="0"/>
              </a:spcBef>
              <a:defRPr lang="en-GB" sz="900" b="0" noProof="0" dirty="0">
                <a:solidFill>
                  <a:schemeClr val="bg1">
                    <a:lumMod val="50000"/>
                  </a:schemeClr>
                </a:solidFill>
              </a:defRPr>
            </a:lvl1pPr>
          </a:lstStyle>
          <a:p>
            <a:pPr lvl="0"/>
            <a:r>
              <a:rPr lang="en-GB" noProof="0" dirty="0"/>
              <a:t>Title</a:t>
            </a:r>
          </a:p>
        </p:txBody>
      </p:sp>
      <p:sp>
        <p:nvSpPr>
          <p:cNvPr id="7" name="Chart Placeholder 4">
            <a:extLst>
              <a:ext uri="{FF2B5EF4-FFF2-40B4-BE49-F238E27FC236}">
                <a16:creationId xmlns:a16="http://schemas.microsoft.com/office/drawing/2014/main" id="{E9A08ED5-EF35-485F-94D4-0765BCC32936}"/>
              </a:ext>
            </a:extLst>
          </p:cNvPr>
          <p:cNvSpPr>
            <a:spLocks noGrp="1"/>
          </p:cNvSpPr>
          <p:nvPr>
            <p:ph type="chart" sz="quarter" idx="22"/>
          </p:nvPr>
        </p:nvSpPr>
        <p:spPr>
          <a:xfrm>
            <a:off x="439736" y="1855266"/>
            <a:ext cx="11229254" cy="4129607"/>
          </a:xfrm>
        </p:spPr>
        <p:txBody>
          <a:bodyPr vert="horz" lIns="0" tIns="0" rIns="0" bIns="0" rtlCol="0" anchor="t">
            <a:normAutofit/>
          </a:bodyPr>
          <a:lstStyle>
            <a:lvl1pPr algn="l">
              <a:defRPr lang="en-GB" sz="1400" b="1">
                <a:solidFill>
                  <a:schemeClr val="bg1">
                    <a:lumMod val="50000"/>
                  </a:schemeClr>
                </a:solidFill>
              </a:defRPr>
            </a:lvl1pPr>
          </a:lstStyle>
          <a:p>
            <a:pPr lvl="0" algn="ctr"/>
            <a:endParaRPr lang="en-GB" dirty="0"/>
          </a:p>
        </p:txBody>
      </p:sp>
    </p:spTree>
    <p:extLst>
      <p:ext uri="{BB962C8B-B14F-4D97-AF65-F5344CB8AC3E}">
        <p14:creationId xmlns:p14="http://schemas.microsoft.com/office/powerpoint/2010/main" val="427241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US TITRE SEUL">
    <p:spTree>
      <p:nvGrpSpPr>
        <p:cNvPr id="1" name=""/>
        <p:cNvGrpSpPr/>
        <p:nvPr/>
      </p:nvGrpSpPr>
      <p:grpSpPr>
        <a:xfrm>
          <a:off x="0" y="0"/>
          <a:ext cx="0" cy="0"/>
          <a:chOff x="0" y="0"/>
          <a:chExt cx="0" cy="0"/>
        </a:xfrm>
      </p:grpSpPr>
      <p:pic>
        <p:nvPicPr>
          <p:cNvPr id="8" name="Image 2">
            <a:extLst>
              <a:ext uri="{FF2B5EF4-FFF2-40B4-BE49-F238E27FC236}">
                <a16:creationId xmlns:a16="http://schemas.microsoft.com/office/drawing/2014/main" id="{C33E795D-DB54-9246-85DB-AD286751C2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9365" y="6326322"/>
            <a:ext cx="1118335" cy="422920"/>
          </a:xfrm>
          <a:prstGeom prst="rect">
            <a:avLst/>
          </a:prstGeom>
        </p:spPr>
      </p:pic>
      <p:sp>
        <p:nvSpPr>
          <p:cNvPr id="5" name="Title 3">
            <a:extLst>
              <a:ext uri="{FF2B5EF4-FFF2-40B4-BE49-F238E27FC236}">
                <a16:creationId xmlns:a16="http://schemas.microsoft.com/office/drawing/2014/main" id="{F2DD9F99-6403-4DA4-9E32-6F422C2C94B2}"/>
              </a:ext>
            </a:extLst>
          </p:cNvPr>
          <p:cNvSpPr>
            <a:spLocks noGrp="1"/>
          </p:cNvSpPr>
          <p:nvPr>
            <p:ph type="title" hasCustomPrompt="1"/>
          </p:nvPr>
        </p:nvSpPr>
        <p:spPr>
          <a:xfrm>
            <a:off x="422887" y="244702"/>
            <a:ext cx="11246103" cy="671807"/>
          </a:xfrm>
        </p:spPr>
        <p:txBody>
          <a:bodyPr>
            <a:noAutofit/>
          </a:bodyPr>
          <a:lstStyle>
            <a:lvl1pPr algn="l">
              <a:defRPr lang="en-US" sz="2400" b="1" i="0" kern="1200" dirty="0" smtClean="0">
                <a:solidFill>
                  <a:schemeClr val="accent3"/>
                </a:solidFill>
                <a:latin typeface="Calibri" panose="020F0502020204030204" pitchFamily="34" charset="0"/>
                <a:ea typeface="Calibri" panose="020F0502020204030204" pitchFamily="34" charset="0"/>
                <a:cs typeface="Calibri" panose="020F0502020204030204" pitchFamily="34" charset="0"/>
              </a:defRPr>
            </a:lvl1pPr>
          </a:lstStyle>
          <a:p>
            <a:r>
              <a:rPr lang="en-GB" noProof="0" dirty="0"/>
              <a:t>Title</a:t>
            </a:r>
          </a:p>
        </p:txBody>
      </p:sp>
      <p:sp>
        <p:nvSpPr>
          <p:cNvPr id="6" name="Espace réservé du texte 23">
            <a:extLst>
              <a:ext uri="{FF2B5EF4-FFF2-40B4-BE49-F238E27FC236}">
                <a16:creationId xmlns:a16="http://schemas.microsoft.com/office/drawing/2014/main" id="{741415FB-B449-4681-B7ED-4F2FCBD25445}"/>
              </a:ext>
            </a:extLst>
          </p:cNvPr>
          <p:cNvSpPr>
            <a:spLocks noGrp="1"/>
          </p:cNvSpPr>
          <p:nvPr>
            <p:ph type="body" sz="quarter" idx="18" hasCustomPrompt="1"/>
          </p:nvPr>
        </p:nvSpPr>
        <p:spPr>
          <a:xfrm>
            <a:off x="668337" y="6189797"/>
            <a:ext cx="9417050" cy="273050"/>
          </a:xfrm>
        </p:spPr>
        <p:txBody>
          <a:bodyPr vert="horz" lIns="0" tIns="0" rIns="0" bIns="0" rtlCol="0" anchor="ctr">
            <a:noAutofit/>
          </a:bodyPr>
          <a:lstStyle>
            <a:lvl1pPr>
              <a:spcBef>
                <a:spcPts val="0"/>
              </a:spcBef>
              <a:defRPr lang="en-GB" sz="900" b="0" noProof="0" dirty="0">
                <a:solidFill>
                  <a:schemeClr val="bg1">
                    <a:lumMod val="50000"/>
                  </a:schemeClr>
                </a:solidFill>
              </a:defRPr>
            </a:lvl1pPr>
          </a:lstStyle>
          <a:p>
            <a:pPr lvl="0"/>
            <a:r>
              <a:rPr lang="en-GB" noProof="0" dirty="0"/>
              <a:t>Title</a:t>
            </a:r>
          </a:p>
        </p:txBody>
      </p:sp>
      <p:sp>
        <p:nvSpPr>
          <p:cNvPr id="7" name="Chart Placeholder 4">
            <a:extLst>
              <a:ext uri="{FF2B5EF4-FFF2-40B4-BE49-F238E27FC236}">
                <a16:creationId xmlns:a16="http://schemas.microsoft.com/office/drawing/2014/main" id="{D46897F6-C45B-40E9-9A02-6DEB140F3301}"/>
              </a:ext>
            </a:extLst>
          </p:cNvPr>
          <p:cNvSpPr>
            <a:spLocks noGrp="1"/>
          </p:cNvSpPr>
          <p:nvPr>
            <p:ph type="chart" sz="quarter" idx="22"/>
          </p:nvPr>
        </p:nvSpPr>
        <p:spPr>
          <a:xfrm>
            <a:off x="439736" y="1855266"/>
            <a:ext cx="11229254" cy="4129607"/>
          </a:xfrm>
        </p:spPr>
        <p:txBody>
          <a:bodyPr vert="horz" lIns="0" tIns="0" rIns="0" bIns="0" rtlCol="0" anchor="t">
            <a:normAutofit/>
          </a:bodyPr>
          <a:lstStyle>
            <a:lvl1pPr algn="l">
              <a:defRPr lang="en-GB" sz="1400" b="1">
                <a:solidFill>
                  <a:schemeClr val="bg1">
                    <a:lumMod val="50000"/>
                  </a:schemeClr>
                </a:solidFill>
              </a:defRPr>
            </a:lvl1pPr>
          </a:lstStyle>
          <a:p>
            <a:pPr lvl="0" algn="ctr"/>
            <a:endParaRPr lang="en-GB" dirty="0"/>
          </a:p>
        </p:txBody>
      </p:sp>
    </p:spTree>
    <p:extLst>
      <p:ext uri="{BB962C8B-B14F-4D97-AF65-F5344CB8AC3E}">
        <p14:creationId xmlns:p14="http://schemas.microsoft.com/office/powerpoint/2010/main" val="11731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133684" y="6410572"/>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100" b="1" i="0" smtClean="0">
                <a:solidFill>
                  <a:schemeClr val="tx1">
                    <a:alpha val="50000"/>
                  </a:schemeClr>
                </a:solidFill>
                <a:latin typeface="Calibri" panose="020F0502020204030204" pitchFamily="34" charset="0"/>
                <a:ea typeface="Roboto Condensed Light" charset="0"/>
                <a:cs typeface="Calibri" panose="020F0502020204030204" pitchFamily="34" charset="0"/>
              </a:rPr>
              <a:pPr algn="l"/>
              <a:t>‹#›</a:t>
            </a:fld>
            <a:endParaRPr lang="en-US" sz="1100" b="1" i="0" dirty="0">
              <a:solidFill>
                <a:schemeClr val="tx1">
                  <a:alpha val="50000"/>
                </a:schemeClr>
              </a:solidFill>
              <a:latin typeface="Calibri" panose="020F0502020204030204" pitchFamily="34" charset="0"/>
              <a:ea typeface="Roboto Condensed Light" charset="0"/>
              <a:cs typeface="Calibri" panose="020F0502020204030204" pitchFamily="34" charset="0"/>
            </a:endParaRPr>
          </a:p>
        </p:txBody>
      </p:sp>
      <p:sp>
        <p:nvSpPr>
          <p:cNvPr id="9" name="Text Placeholder 5"/>
          <p:cNvSpPr txBox="1">
            <a:spLocks/>
          </p:cNvSpPr>
          <p:nvPr userDrawn="1"/>
        </p:nvSpPr>
        <p:spPr>
          <a:xfrm>
            <a:off x="573506" y="6479134"/>
            <a:ext cx="10363200" cy="218395"/>
          </a:xfrm>
          <a:prstGeom prst="rect">
            <a:avLst/>
          </a:prstGeom>
        </p:spPr>
        <p:txBody>
          <a:bodyPr>
            <a:noAutofit/>
          </a:bodyPr>
          <a:lstStyle>
            <a:lvl1pPr marL="0" indent="0" algn="l" defTabSz="914377" rtl="0" eaLnBrk="1" latinLnBrk="0" hangingPunct="1">
              <a:lnSpc>
                <a:spcPct val="90000"/>
              </a:lnSpc>
              <a:spcBef>
                <a:spcPts val="1000"/>
              </a:spcBef>
              <a:buFont typeface="Arial" panose="020B0604020202020204" pitchFamily="34" charset="0"/>
              <a:buNone/>
              <a:defRPr lang="en-US" sz="1500" kern="1200" dirty="0" smtClean="0">
                <a:solidFill>
                  <a:schemeClr val="bg1">
                    <a:lumMod val="50000"/>
                  </a:schemeClr>
                </a:solidFill>
                <a:latin typeface="Helvetica Neue"/>
                <a:ea typeface="Roboto Condensed bold" panose="02000000000000000000" pitchFamily="2" charset="0"/>
                <a:cs typeface="Helvetica Neue"/>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kern="1200" dirty="0">
                <a:solidFill>
                  <a:schemeClr val="bg1">
                    <a:lumMod val="75000"/>
                  </a:schemeClr>
                </a:solidFill>
                <a:latin typeface="Calibri" panose="020F0502020204030204" pitchFamily="34" charset="0"/>
                <a:ea typeface="Roboto Condensed bold" panose="02000000000000000000" pitchFamily="2" charset="0"/>
                <a:cs typeface="Calibri" panose="020F0502020204030204" pitchFamily="34" charset="0"/>
              </a:rPr>
              <a:t>Confidential &amp; Proprietary – Copyright BVA Group / BDRC  ®</a:t>
            </a:r>
            <a:r>
              <a:rPr lang="en-US" sz="1000" kern="1200" baseline="0" dirty="0">
                <a:solidFill>
                  <a:schemeClr val="bg1">
                    <a:lumMod val="75000"/>
                  </a:schemeClr>
                </a:solidFill>
                <a:latin typeface="Calibri" panose="020F0502020204030204" pitchFamily="34" charset="0"/>
                <a:ea typeface="Roboto Condensed bold" panose="02000000000000000000" pitchFamily="2" charset="0"/>
                <a:cs typeface="Calibri" panose="020F0502020204030204" pitchFamily="34" charset="0"/>
              </a:rPr>
              <a:t>  </a:t>
            </a:r>
            <a:r>
              <a:rPr lang="en-US" sz="1000" kern="1200" dirty="0">
                <a:solidFill>
                  <a:schemeClr val="bg1">
                    <a:lumMod val="75000"/>
                  </a:schemeClr>
                </a:solidFill>
                <a:latin typeface="Calibri" panose="020F0502020204030204" pitchFamily="34" charset="0"/>
                <a:ea typeface="Roboto Condensed bold" panose="02000000000000000000" pitchFamily="2" charset="0"/>
                <a:cs typeface="Calibri" panose="020F0502020204030204" pitchFamily="34" charset="0"/>
              </a:rPr>
              <a:t>2018</a:t>
            </a:r>
          </a:p>
        </p:txBody>
      </p:sp>
      <p:sp>
        <p:nvSpPr>
          <p:cNvPr id="14" name="Title Placeholder 1"/>
          <p:cNvSpPr>
            <a:spLocks noGrp="1"/>
          </p:cNvSpPr>
          <p:nvPr>
            <p:ph type="title"/>
          </p:nvPr>
        </p:nvSpPr>
        <p:spPr>
          <a:xfrm>
            <a:off x="914400" y="588175"/>
            <a:ext cx="10363200" cy="817561"/>
          </a:xfrm>
          <a:prstGeom prst="rect">
            <a:avLst/>
          </a:prstGeom>
        </p:spPr>
        <p:txBody>
          <a:bodyPr vert="horz" lIns="0" tIns="0" rIns="0" bIns="0" rtlCol="0" anchor="ctr">
            <a:normAutofit/>
          </a:bodyPr>
          <a:lstStyle/>
          <a:p>
            <a:r>
              <a:rPr lang="en-US" dirty="0"/>
              <a:t>Click to edit Master title style</a:t>
            </a:r>
          </a:p>
        </p:txBody>
      </p:sp>
      <p:sp>
        <p:nvSpPr>
          <p:cNvPr id="15" name="Text Placeholder 2"/>
          <p:cNvSpPr>
            <a:spLocks noGrp="1"/>
          </p:cNvSpPr>
          <p:nvPr>
            <p:ph type="body" idx="1"/>
          </p:nvPr>
        </p:nvSpPr>
        <p:spPr>
          <a:xfrm>
            <a:off x="914400" y="1527415"/>
            <a:ext cx="10363200" cy="42431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483213"/>
      </p:ext>
    </p:extLst>
  </p:cSld>
  <p:clrMap bg1="dk1" tx1="lt1" bg2="dk2" tx2="lt2" accent1="accent1" accent2="accent2" accent3="accent3" accent4="accent4" accent5="accent5" accent6="accent6" hlink="hlink" folHlink="folHlink"/>
  <p:sldLayoutIdLst>
    <p:sldLayoutId id="2147483775" r:id="rId1"/>
    <p:sldLayoutId id="2147483785" r:id="rId2"/>
    <p:sldLayoutId id="2147483781" r:id="rId3"/>
    <p:sldLayoutId id="2147483776" r:id="rId4"/>
    <p:sldLayoutId id="2147483777" r:id="rId5"/>
    <p:sldLayoutId id="2147483694" r:id="rId6"/>
    <p:sldLayoutId id="2147483800" r:id="rId7"/>
    <p:sldLayoutId id="2147483761" r:id="rId8"/>
    <p:sldLayoutId id="2147483786" r:id="rId9"/>
    <p:sldLayoutId id="2147483782" r:id="rId10"/>
    <p:sldLayoutId id="2147483802" r:id="rId11"/>
    <p:sldLayoutId id="2147483803" r:id="rId12"/>
  </p:sldLayoutIdLst>
  <p:txStyles>
    <p:titleStyle>
      <a:lvl1pPr algn="l" defTabSz="914377" rtl="0" eaLnBrk="1" latinLnBrk="0" hangingPunct="1">
        <a:lnSpc>
          <a:spcPct val="90000"/>
        </a:lnSpc>
        <a:spcBef>
          <a:spcPct val="0"/>
        </a:spcBef>
        <a:buNone/>
        <a:defRPr sz="3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7.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6.xml"/><Relationship Id="rId4" Type="http://schemas.openxmlformats.org/officeDocument/2006/relationships/chart" Target="../charts/char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5.xml"/><Relationship Id="rId7" Type="http://schemas.openxmlformats.org/officeDocument/2006/relationships/chart" Target="../charts/chart39.xml"/><Relationship Id="rId2" Type="http://schemas.openxmlformats.org/officeDocument/2006/relationships/chart" Target="../charts/chart34.xml"/><Relationship Id="rId1" Type="http://schemas.openxmlformats.org/officeDocument/2006/relationships/slideLayout" Target="../slideLayouts/slideLayout7.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57.xml"/><Relationship Id="rId1" Type="http://schemas.openxmlformats.org/officeDocument/2006/relationships/slideLayout" Target="../slideLayouts/slideLayout12.xml"/><Relationship Id="rId4" Type="http://schemas.openxmlformats.org/officeDocument/2006/relationships/chart" Target="../charts/char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6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6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chart" Target="../charts/chart71.xml"/><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s>
</file>

<file path=ppt/slides/_rels/slide77.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30.png"/><Relationship Id="rId18" Type="http://schemas.openxmlformats.org/officeDocument/2006/relationships/image" Target="../media/image39.png"/><Relationship Id="rId3" Type="http://schemas.openxmlformats.org/officeDocument/2006/relationships/chart" Target="../charts/chart73.xml"/><Relationship Id="rId7" Type="http://schemas.openxmlformats.org/officeDocument/2006/relationships/image" Target="../media/image42.png"/><Relationship Id="rId12" Type="http://schemas.openxmlformats.org/officeDocument/2006/relationships/image" Target="../media/image34.png"/><Relationship Id="rId17" Type="http://schemas.openxmlformats.org/officeDocument/2006/relationships/image" Target="../media/image46.jpeg"/><Relationship Id="rId2" Type="http://schemas.openxmlformats.org/officeDocument/2006/relationships/chart" Target="../charts/chart72.xml"/><Relationship Id="rId16"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41.jpeg"/><Relationship Id="rId11" Type="http://schemas.openxmlformats.org/officeDocument/2006/relationships/image" Target="../media/image29.png"/><Relationship Id="rId5" Type="http://schemas.openxmlformats.org/officeDocument/2006/relationships/image" Target="../media/image26.jpeg"/><Relationship Id="rId15" Type="http://schemas.openxmlformats.org/officeDocument/2006/relationships/image" Target="../media/image44.png"/><Relationship Id="rId10" Type="http://schemas.openxmlformats.org/officeDocument/2006/relationships/image" Target="../media/image38.png"/><Relationship Id="rId4" Type="http://schemas.openxmlformats.org/officeDocument/2006/relationships/chart" Target="../charts/chart74.xml"/><Relationship Id="rId9" Type="http://schemas.openxmlformats.org/officeDocument/2006/relationships/image" Target="../media/image28.png"/><Relationship Id="rId14" Type="http://schemas.openxmlformats.org/officeDocument/2006/relationships/image" Target="../media/image31.png"/></Relationships>
</file>

<file path=ppt/slides/_rels/slide78.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8.xml"/><Relationship Id="rId4" Type="http://schemas.openxmlformats.org/officeDocument/2006/relationships/chart" Target="../charts/chart80.xml"/></Relationships>
</file>

<file path=ppt/slides/_rels/slide86.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0" Type="http://schemas.microsoft.com/office/2007/relationships/hdphoto" Target="../media/hdphoto2.wdp"/><Relationship Id="rId4" Type="http://schemas.openxmlformats.org/officeDocument/2006/relationships/image" Target="../media/image51.png"/><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7328" y="4233403"/>
            <a:ext cx="1819275" cy="247650"/>
          </a:xfrm>
          <a:prstGeom prst="rect">
            <a:avLst/>
          </a:prstGeom>
        </p:spPr>
        <p:txBody>
          <a:bodyPr vert="horz"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bg1"/>
                </a:solidFill>
                <a:latin typeface="Calibri" panose="020F0502020204030204" pitchFamily="34" charset="0"/>
                <a:cs typeface="Calibri" panose="020F0502020204030204" pitchFamily="34" charset="0"/>
              </a:rPr>
              <a:t>August 2023</a:t>
            </a:r>
          </a:p>
          <a:p>
            <a:endParaRPr lang="en-GB" sz="1500" b="1" dirty="0">
              <a:solidFill>
                <a:schemeClr val="bg1"/>
              </a:solidFill>
              <a:latin typeface="Calibri" panose="020F0502020204030204" pitchFamily="34" charset="0"/>
              <a:cs typeface="Calibri" panose="020F0502020204030204" pitchFamily="34" charset="0"/>
            </a:endParaRPr>
          </a:p>
        </p:txBody>
      </p:sp>
      <p:sp>
        <p:nvSpPr>
          <p:cNvPr id="3" name="TextBox 2"/>
          <p:cNvSpPr txBox="1"/>
          <p:nvPr/>
        </p:nvSpPr>
        <p:spPr>
          <a:xfrm>
            <a:off x="4476854" y="3411220"/>
            <a:ext cx="5843588" cy="775759"/>
          </a:xfrm>
          <a:prstGeom prst="rect">
            <a:avLst/>
          </a:prstGeom>
        </p:spPr>
        <p:txBody>
          <a:bodyPr vert="horz" wrap="square" lIns="0" tIns="0" rIns="0" bIns="0" rtlCol="0" anchor="ctr">
            <a:noAutofit/>
          </a:bodyPr>
          <a:lstStyle/>
          <a:p>
            <a:pPr lvl="0"/>
            <a:r>
              <a:rPr lang="en-GB" sz="1700" b="1" noProof="0" dirty="0">
                <a:solidFill>
                  <a:schemeClr val="bg1"/>
                </a:solidFill>
                <a:latin typeface="Calibri" panose="020F0502020204030204" pitchFamily="34" charset="0"/>
                <a:cs typeface="Calibri" panose="020F0502020204030204" pitchFamily="34" charset="0"/>
              </a:rPr>
              <a:t>Syndicated</a:t>
            </a:r>
            <a:r>
              <a:rPr lang="en-GB" sz="1700" b="1" dirty="0">
                <a:solidFill>
                  <a:schemeClr val="bg1"/>
                </a:solidFill>
                <a:latin typeface="Calibri" panose="020F0502020204030204" pitchFamily="34" charset="0"/>
                <a:cs typeface="Calibri" panose="020F0502020204030204" pitchFamily="34" charset="0"/>
              </a:rPr>
              <a:t> Research Report</a:t>
            </a:r>
          </a:p>
          <a:p>
            <a:pPr lvl="0"/>
            <a:r>
              <a:rPr lang="en-GB" sz="1700" b="1" dirty="0">
                <a:solidFill>
                  <a:schemeClr val="bg1"/>
                </a:solidFill>
                <a:latin typeface="Calibri" panose="020F0502020204030204" pitchFamily="34" charset="0"/>
                <a:cs typeface="Calibri" panose="020F0502020204030204" pitchFamily="34" charset="0"/>
              </a:rPr>
              <a:t>Q2 2023</a:t>
            </a:r>
          </a:p>
          <a:p>
            <a:pPr lvl="0"/>
            <a:r>
              <a:rPr lang="en-GB" sz="1700" b="1" dirty="0">
                <a:solidFill>
                  <a:schemeClr val="bg1"/>
                </a:solidFill>
                <a:latin typeface="Calibri" panose="020F0502020204030204" pitchFamily="34" charset="0"/>
                <a:cs typeface="Calibri" panose="020F0502020204030204" pitchFamily="34" charset="0"/>
              </a:rPr>
              <a:t>Prepared for: OSB</a:t>
            </a:r>
          </a:p>
        </p:txBody>
      </p:sp>
    </p:spTree>
    <p:extLst>
      <p:ext uri="{BB962C8B-B14F-4D97-AF65-F5344CB8AC3E}">
        <p14:creationId xmlns:p14="http://schemas.microsoft.com/office/powerpoint/2010/main" val="350910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5"/>
          <p:cNvGraphicFramePr>
            <a:graphicFrameLocks noChangeAspect="1"/>
          </p:cNvGraphicFramePr>
          <p:nvPr>
            <p:extLst>
              <p:ext uri="{D42A27DB-BD31-4B8C-83A1-F6EECF244321}">
                <p14:modId xmlns:p14="http://schemas.microsoft.com/office/powerpoint/2010/main" val="3952794051"/>
              </p:ext>
            </p:extLst>
          </p:nvPr>
        </p:nvGraphicFramePr>
        <p:xfrm>
          <a:off x="301336" y="942092"/>
          <a:ext cx="11544355" cy="521929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22887" y="244702"/>
            <a:ext cx="11246103" cy="622073"/>
          </a:xfrm>
        </p:spPr>
        <p:txBody>
          <a:bodyPr>
            <a:noAutofit/>
          </a:bodyPr>
          <a:lstStyle/>
          <a:p>
            <a:r>
              <a:rPr lang="en-US" dirty="0"/>
              <a:t>Following a sharp downwards trend since the start of 2022, landlords’ outlook for their ‘Own Lettings Business’ is almost on par with the historic low of Q1 2020</a:t>
            </a:r>
            <a:endParaRPr lang="en-GB" dirty="0"/>
          </a:p>
        </p:txBody>
      </p:sp>
      <p:sp>
        <p:nvSpPr>
          <p:cNvPr id="5" name="Text Placeholder 4"/>
          <p:cNvSpPr>
            <a:spLocks noGrp="1"/>
          </p:cNvSpPr>
          <p:nvPr>
            <p:ph type="body" sz="quarter" idx="18"/>
          </p:nvPr>
        </p:nvSpPr>
        <p:spPr>
          <a:xfrm>
            <a:off x="668337" y="6189797"/>
            <a:ext cx="9417050" cy="273050"/>
          </a:xfrm>
        </p:spPr>
        <p:txBody>
          <a:bodyPr/>
          <a:lstStyle/>
          <a:p>
            <a:r>
              <a:rPr lang="en-GB" altLang="en-US" dirty="0"/>
              <a:t>Q10. How would you rate each of these aspects of around your own letting business for the next 3 months? </a:t>
            </a:r>
            <a:r>
              <a:rPr lang="en-US" altLang="en-US" dirty="0"/>
              <a:t>Base: All answering (983)</a:t>
            </a:r>
            <a:endParaRPr lang="en-GB" altLang="en-US" dirty="0"/>
          </a:p>
        </p:txBody>
      </p:sp>
      <p:sp>
        <p:nvSpPr>
          <p:cNvPr id="6" name="Text Placeholder 5"/>
          <p:cNvSpPr>
            <a:spLocks noGrp="1"/>
          </p:cNvSpPr>
          <p:nvPr>
            <p:ph type="body" sz="quarter" idx="19"/>
          </p:nvPr>
        </p:nvSpPr>
        <p:spPr>
          <a:xfrm>
            <a:off x="439737" y="1007919"/>
            <a:ext cx="11405953" cy="581025"/>
          </a:xfrm>
        </p:spPr>
        <p:txBody>
          <a:bodyPr>
            <a:normAutofit/>
          </a:bodyPr>
          <a:lstStyle/>
          <a:p>
            <a:r>
              <a:rPr lang="en-GB" dirty="0"/>
              <a:t>Portfolio landlords (11+ properties) remain slightly more bullish, but confidence has fallen across the board.  Regionally those in the South West remain more confident about their lettings business than average at 27%. </a:t>
            </a:r>
          </a:p>
        </p:txBody>
      </p:sp>
      <p:sp>
        <p:nvSpPr>
          <p:cNvPr id="7" name="Text Placeholder 6"/>
          <p:cNvSpPr>
            <a:spLocks noGrp="1"/>
          </p:cNvSpPr>
          <p:nvPr>
            <p:ph type="body" sz="quarter" idx="20"/>
          </p:nvPr>
        </p:nvSpPr>
        <p:spPr>
          <a:xfrm>
            <a:off x="439738" y="1674669"/>
            <a:ext cx="10952162" cy="390525"/>
          </a:xfrm>
        </p:spPr>
        <p:txBody>
          <a:bodyPr>
            <a:normAutofit/>
          </a:bodyPr>
          <a:lstStyle/>
          <a:p>
            <a:r>
              <a:rPr lang="en-GB" dirty="0"/>
              <a:t>Business expectations for the next 3 months % rated ‘GOOD/VERY GOOD’: ‘Own letting business'</a:t>
            </a:r>
          </a:p>
        </p:txBody>
      </p:sp>
      <p:cxnSp>
        <p:nvCxnSpPr>
          <p:cNvPr id="11" name="Straight Connector 10"/>
          <p:cNvCxnSpPr/>
          <p:nvPr/>
        </p:nvCxnSpPr>
        <p:spPr bwMode="auto">
          <a:xfrm flipH="1" flipV="1">
            <a:off x="2374217" y="2427695"/>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2" name="Straight Connector 11"/>
          <p:cNvCxnSpPr/>
          <p:nvPr/>
        </p:nvCxnSpPr>
        <p:spPr bwMode="auto">
          <a:xfrm flipH="1" flipV="1">
            <a:off x="2902704" y="2436084"/>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3" name="Straight Connector 12"/>
          <p:cNvCxnSpPr/>
          <p:nvPr/>
        </p:nvCxnSpPr>
        <p:spPr bwMode="auto">
          <a:xfrm flipH="1" flipV="1">
            <a:off x="3608598" y="2436084"/>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4" name="Straight Connector 13"/>
          <p:cNvCxnSpPr>
            <a:cxnSpLocks/>
          </p:cNvCxnSpPr>
          <p:nvPr/>
        </p:nvCxnSpPr>
        <p:spPr bwMode="auto">
          <a:xfrm flipH="1" flipV="1">
            <a:off x="4317620" y="2436084"/>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6" name="Straight Connector 15"/>
          <p:cNvCxnSpPr>
            <a:cxnSpLocks/>
          </p:cNvCxnSpPr>
          <p:nvPr/>
        </p:nvCxnSpPr>
        <p:spPr bwMode="auto">
          <a:xfrm flipH="1" flipV="1">
            <a:off x="6442315" y="2436084"/>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7" name="Straight Connector 16"/>
          <p:cNvCxnSpPr>
            <a:cxnSpLocks/>
          </p:cNvCxnSpPr>
          <p:nvPr/>
        </p:nvCxnSpPr>
        <p:spPr bwMode="auto">
          <a:xfrm flipH="1" flipV="1">
            <a:off x="7855933" y="2436084"/>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9" name="Straight Connector 18"/>
          <p:cNvCxnSpPr>
            <a:cxnSpLocks/>
          </p:cNvCxnSpPr>
          <p:nvPr/>
        </p:nvCxnSpPr>
        <p:spPr bwMode="auto">
          <a:xfrm flipH="1" flipV="1">
            <a:off x="8560530" y="2436084"/>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0" name="Straight Connector 19"/>
          <p:cNvCxnSpPr>
            <a:cxnSpLocks/>
          </p:cNvCxnSpPr>
          <p:nvPr/>
        </p:nvCxnSpPr>
        <p:spPr bwMode="auto">
          <a:xfrm flipH="1" flipV="1">
            <a:off x="9273969" y="2436084"/>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2" name="Straight Connector 21"/>
          <p:cNvCxnSpPr>
            <a:cxnSpLocks/>
          </p:cNvCxnSpPr>
          <p:nvPr/>
        </p:nvCxnSpPr>
        <p:spPr bwMode="auto">
          <a:xfrm flipH="1" flipV="1">
            <a:off x="9978573" y="2426559"/>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4" name="Straight Connector 23"/>
          <p:cNvCxnSpPr>
            <a:cxnSpLocks/>
          </p:cNvCxnSpPr>
          <p:nvPr/>
        </p:nvCxnSpPr>
        <p:spPr bwMode="auto">
          <a:xfrm flipH="1" flipV="1">
            <a:off x="10687592" y="2436084"/>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3" name="Straight Connector 22"/>
          <p:cNvCxnSpPr>
            <a:cxnSpLocks/>
          </p:cNvCxnSpPr>
          <p:nvPr/>
        </p:nvCxnSpPr>
        <p:spPr bwMode="auto">
          <a:xfrm flipH="1" flipV="1">
            <a:off x="5733290" y="2436084"/>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1" name="Straight Connector 20">
            <a:extLst>
              <a:ext uri="{FF2B5EF4-FFF2-40B4-BE49-F238E27FC236}">
                <a16:creationId xmlns:a16="http://schemas.microsoft.com/office/drawing/2014/main" id="{5DFB0B90-3480-4074-A1CC-F9BBBFFC6B37}"/>
              </a:ext>
            </a:extLst>
          </p:cNvPr>
          <p:cNvCxnSpPr>
            <a:cxnSpLocks/>
          </p:cNvCxnSpPr>
          <p:nvPr/>
        </p:nvCxnSpPr>
        <p:spPr bwMode="auto">
          <a:xfrm flipH="1" flipV="1">
            <a:off x="11397159" y="2445609"/>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5" name="Straight Connector 24">
            <a:extLst>
              <a:ext uri="{FF2B5EF4-FFF2-40B4-BE49-F238E27FC236}">
                <a16:creationId xmlns:a16="http://schemas.microsoft.com/office/drawing/2014/main" id="{469FF03E-33AB-4629-9B7B-E3D9FB7A4CFD}"/>
              </a:ext>
            </a:extLst>
          </p:cNvPr>
          <p:cNvCxnSpPr/>
          <p:nvPr/>
        </p:nvCxnSpPr>
        <p:spPr bwMode="auto">
          <a:xfrm flipH="1" flipV="1">
            <a:off x="1667884" y="2436084"/>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6" name="Straight Connector 25">
            <a:extLst>
              <a:ext uri="{FF2B5EF4-FFF2-40B4-BE49-F238E27FC236}">
                <a16:creationId xmlns:a16="http://schemas.microsoft.com/office/drawing/2014/main" id="{A7CD944A-A3BD-4622-B7CD-D2540697FDB1}"/>
              </a:ext>
            </a:extLst>
          </p:cNvPr>
          <p:cNvCxnSpPr>
            <a:cxnSpLocks/>
          </p:cNvCxnSpPr>
          <p:nvPr/>
        </p:nvCxnSpPr>
        <p:spPr bwMode="auto">
          <a:xfrm flipH="1" flipV="1">
            <a:off x="5029244" y="2436084"/>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8" name="Straight Connector 27">
            <a:extLst>
              <a:ext uri="{FF2B5EF4-FFF2-40B4-BE49-F238E27FC236}">
                <a16:creationId xmlns:a16="http://schemas.microsoft.com/office/drawing/2014/main" id="{E82BB571-4A50-43BB-8505-44866ECDCFF5}"/>
              </a:ext>
            </a:extLst>
          </p:cNvPr>
          <p:cNvCxnSpPr>
            <a:cxnSpLocks/>
          </p:cNvCxnSpPr>
          <p:nvPr/>
        </p:nvCxnSpPr>
        <p:spPr bwMode="auto">
          <a:xfrm flipH="1" flipV="1">
            <a:off x="7146908" y="2426559"/>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3" name="Straight Connector 2">
            <a:extLst>
              <a:ext uri="{FF2B5EF4-FFF2-40B4-BE49-F238E27FC236}">
                <a16:creationId xmlns:a16="http://schemas.microsoft.com/office/drawing/2014/main" id="{54D6E70A-27D6-36D9-6966-B3836B73F00E}"/>
              </a:ext>
            </a:extLst>
          </p:cNvPr>
          <p:cNvCxnSpPr/>
          <p:nvPr/>
        </p:nvCxnSpPr>
        <p:spPr bwMode="auto">
          <a:xfrm flipH="1" flipV="1">
            <a:off x="958260" y="2426559"/>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4" name="TextBox 3">
            <a:extLst>
              <a:ext uri="{FF2B5EF4-FFF2-40B4-BE49-F238E27FC236}">
                <a16:creationId xmlns:a16="http://schemas.microsoft.com/office/drawing/2014/main" id="{1C84AD6C-3498-2EB8-DB37-D301E9AE8586}"/>
              </a:ext>
            </a:extLst>
          </p:cNvPr>
          <p:cNvSpPr txBox="1"/>
          <p:nvPr/>
        </p:nvSpPr>
        <p:spPr>
          <a:xfrm>
            <a:off x="10430501" y="2720954"/>
            <a:ext cx="1187056" cy="461665"/>
          </a:xfrm>
          <a:prstGeom prst="rect">
            <a:avLst/>
          </a:prstGeom>
          <a:solidFill>
            <a:schemeClr val="bg1"/>
          </a:solidFill>
        </p:spPr>
        <p:txBody>
          <a:bodyPr wrap="none" rtlCol="0">
            <a:spAutoFit/>
          </a:bodyPr>
          <a:lstStyle/>
          <a:p>
            <a:pPr algn="ctr"/>
            <a:r>
              <a:rPr lang="en-GB" sz="1200" b="1" dirty="0">
                <a:solidFill>
                  <a:schemeClr val="accent3"/>
                </a:solidFill>
                <a:latin typeface="Calibri" panose="020F0502020204030204" pitchFamily="34" charset="0"/>
                <a:cs typeface="Calibri" panose="020F0502020204030204" pitchFamily="34" charset="0"/>
              </a:rPr>
              <a:t>UK Mini budget</a:t>
            </a:r>
          </a:p>
          <a:p>
            <a:pPr algn="ctr"/>
            <a:r>
              <a:rPr lang="en-GB" sz="1200" b="1" dirty="0">
                <a:solidFill>
                  <a:schemeClr val="accent3"/>
                </a:solidFill>
                <a:latin typeface="Calibri" panose="020F0502020204030204" pitchFamily="34" charset="0"/>
                <a:cs typeface="Calibri" panose="020F0502020204030204" pitchFamily="34" charset="0"/>
              </a:rPr>
              <a:t>23</a:t>
            </a:r>
            <a:r>
              <a:rPr lang="en-GB" sz="1200" b="1" baseline="30000" dirty="0">
                <a:solidFill>
                  <a:schemeClr val="accent3"/>
                </a:solidFill>
                <a:latin typeface="Calibri" panose="020F0502020204030204" pitchFamily="34" charset="0"/>
                <a:cs typeface="Calibri" panose="020F0502020204030204" pitchFamily="34" charset="0"/>
              </a:rPr>
              <a:t>rd</a:t>
            </a:r>
            <a:r>
              <a:rPr lang="en-GB" sz="1200" b="1" dirty="0">
                <a:solidFill>
                  <a:schemeClr val="accent3"/>
                </a:solidFill>
                <a:latin typeface="Calibri" panose="020F0502020204030204" pitchFamily="34" charset="0"/>
                <a:cs typeface="Calibri" panose="020F0502020204030204" pitchFamily="34" charset="0"/>
              </a:rPr>
              <a:t> September</a:t>
            </a:r>
          </a:p>
        </p:txBody>
      </p:sp>
      <p:cxnSp>
        <p:nvCxnSpPr>
          <p:cNvPr id="9" name="Straight Connector 8">
            <a:extLst>
              <a:ext uri="{FF2B5EF4-FFF2-40B4-BE49-F238E27FC236}">
                <a16:creationId xmlns:a16="http://schemas.microsoft.com/office/drawing/2014/main" id="{5BDF3463-E2FF-73FB-38D8-3BFAF1454B85}"/>
              </a:ext>
            </a:extLst>
          </p:cNvPr>
          <p:cNvCxnSpPr/>
          <p:nvPr/>
        </p:nvCxnSpPr>
        <p:spPr>
          <a:xfrm>
            <a:off x="11146220" y="3216167"/>
            <a:ext cx="0" cy="777765"/>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AC4D79B-EBB0-F4B4-4F7B-B1C4B3963004}"/>
              </a:ext>
            </a:extLst>
          </p:cNvPr>
          <p:cNvSpPr txBox="1"/>
          <p:nvPr/>
        </p:nvSpPr>
        <p:spPr>
          <a:xfrm>
            <a:off x="6038949" y="2190182"/>
            <a:ext cx="705642" cy="461665"/>
          </a:xfrm>
          <a:prstGeom prst="rect">
            <a:avLst/>
          </a:prstGeom>
          <a:solidFill>
            <a:schemeClr val="bg1"/>
          </a:solidFill>
        </p:spPr>
        <p:txBody>
          <a:bodyPr wrap="none" rtlCol="0">
            <a:spAutoFit/>
          </a:bodyPr>
          <a:lstStyle/>
          <a:p>
            <a:pPr algn="ctr"/>
            <a:r>
              <a:rPr lang="en-GB" sz="1200" b="1" dirty="0">
                <a:solidFill>
                  <a:schemeClr val="accent3"/>
                </a:solidFill>
                <a:latin typeface="Calibri" panose="020F0502020204030204" pitchFamily="34" charset="0"/>
                <a:cs typeface="Calibri" panose="020F0502020204030204" pitchFamily="34" charset="0"/>
              </a:rPr>
              <a:t>Autumn</a:t>
            </a:r>
          </a:p>
          <a:p>
            <a:pPr algn="ctr"/>
            <a:r>
              <a:rPr lang="en-GB" sz="1200" b="1" dirty="0" err="1">
                <a:solidFill>
                  <a:schemeClr val="accent3"/>
                </a:solidFill>
                <a:latin typeface="Calibri" panose="020F0502020204030204" pitchFamily="34" charset="0"/>
                <a:cs typeface="Calibri" panose="020F0502020204030204" pitchFamily="34" charset="0"/>
              </a:rPr>
              <a:t>S’ment</a:t>
            </a:r>
            <a:endParaRPr lang="en-GB" sz="1200" b="1" dirty="0">
              <a:solidFill>
                <a:schemeClr val="accent3"/>
              </a:solidFill>
              <a:latin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2C240739-24BE-0843-ABF7-1BFA90B561D0}"/>
              </a:ext>
            </a:extLst>
          </p:cNvPr>
          <p:cNvCxnSpPr/>
          <p:nvPr/>
        </p:nvCxnSpPr>
        <p:spPr>
          <a:xfrm>
            <a:off x="6387837" y="2685395"/>
            <a:ext cx="0" cy="777765"/>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ECFA044C-FAEB-6DA7-37AF-02D96C003821}"/>
              </a:ext>
            </a:extLst>
          </p:cNvPr>
          <p:cNvSpPr txBox="1"/>
          <p:nvPr/>
        </p:nvSpPr>
        <p:spPr>
          <a:xfrm>
            <a:off x="8802797" y="3094066"/>
            <a:ext cx="1149931" cy="461665"/>
          </a:xfrm>
          <a:prstGeom prst="rect">
            <a:avLst/>
          </a:prstGeom>
          <a:solidFill>
            <a:schemeClr val="bg1"/>
          </a:solidFill>
        </p:spPr>
        <p:txBody>
          <a:bodyPr wrap="none" rtlCol="0">
            <a:spAutoFit/>
          </a:bodyPr>
          <a:lstStyle/>
          <a:p>
            <a:pPr algn="ctr"/>
            <a:r>
              <a:rPr lang="en-GB" sz="1200" b="1" dirty="0">
                <a:solidFill>
                  <a:schemeClr val="accent3"/>
                </a:solidFill>
                <a:latin typeface="Calibri" panose="020F0502020204030204" pitchFamily="34" charset="0"/>
                <a:cs typeface="Calibri" panose="020F0502020204030204" pitchFamily="34" charset="0"/>
              </a:rPr>
              <a:t>COVID19</a:t>
            </a:r>
            <a:br>
              <a:rPr lang="en-GB" sz="1200" b="1" dirty="0">
                <a:solidFill>
                  <a:schemeClr val="accent3"/>
                </a:solidFill>
                <a:latin typeface="Calibri" panose="020F0502020204030204" pitchFamily="34" charset="0"/>
                <a:cs typeface="Calibri" panose="020F0502020204030204" pitchFamily="34" charset="0"/>
              </a:rPr>
            </a:br>
            <a:r>
              <a:rPr lang="en-GB" sz="1200" b="1" dirty="0">
                <a:solidFill>
                  <a:schemeClr val="accent3"/>
                </a:solidFill>
                <a:latin typeface="Calibri" panose="020F0502020204030204" pitchFamily="34" charset="0"/>
                <a:cs typeface="Calibri" panose="020F0502020204030204" pitchFamily="34" charset="0"/>
              </a:rPr>
              <a:t>LOCKDOWN #1</a:t>
            </a:r>
          </a:p>
        </p:txBody>
      </p:sp>
      <p:cxnSp>
        <p:nvCxnSpPr>
          <p:cNvPr id="27" name="Straight Connector 26">
            <a:extLst>
              <a:ext uri="{FF2B5EF4-FFF2-40B4-BE49-F238E27FC236}">
                <a16:creationId xmlns:a16="http://schemas.microsoft.com/office/drawing/2014/main" id="{0625EA43-CA1E-24E1-4368-6C703F46F666}"/>
              </a:ext>
            </a:extLst>
          </p:cNvPr>
          <p:cNvCxnSpPr/>
          <p:nvPr/>
        </p:nvCxnSpPr>
        <p:spPr>
          <a:xfrm>
            <a:off x="9363315" y="3589279"/>
            <a:ext cx="0" cy="777765"/>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5FF2018-A6B7-C1EB-5E76-32C349F771E6}"/>
              </a:ext>
            </a:extLst>
          </p:cNvPr>
          <p:cNvSpPr txBox="1"/>
          <p:nvPr/>
        </p:nvSpPr>
        <p:spPr>
          <a:xfrm>
            <a:off x="990456" y="4423629"/>
            <a:ext cx="722506" cy="646331"/>
          </a:xfrm>
          <a:prstGeom prst="rect">
            <a:avLst/>
          </a:prstGeom>
          <a:solidFill>
            <a:schemeClr val="bg1"/>
          </a:solidFill>
        </p:spPr>
        <p:txBody>
          <a:bodyPr wrap="none" rtlCol="0">
            <a:spAutoFit/>
          </a:bodyPr>
          <a:lstStyle/>
          <a:p>
            <a:pPr algn="ctr"/>
            <a:r>
              <a:rPr lang="en-GB" sz="1200" b="1" dirty="0">
                <a:solidFill>
                  <a:schemeClr val="accent3"/>
                </a:solidFill>
                <a:latin typeface="Calibri" panose="020F0502020204030204" pitchFamily="34" charset="0"/>
                <a:cs typeface="Calibri" panose="020F0502020204030204" pitchFamily="34" charset="0"/>
              </a:rPr>
              <a:t>Lehman</a:t>
            </a:r>
            <a:br>
              <a:rPr lang="en-GB" sz="1200" b="1" dirty="0">
                <a:solidFill>
                  <a:schemeClr val="accent3"/>
                </a:solidFill>
                <a:latin typeface="Calibri" panose="020F0502020204030204" pitchFamily="34" charset="0"/>
                <a:cs typeface="Calibri" panose="020F0502020204030204" pitchFamily="34" charset="0"/>
              </a:rPr>
            </a:br>
            <a:r>
              <a:rPr lang="en-GB" sz="1200" b="1" dirty="0">
                <a:solidFill>
                  <a:schemeClr val="accent3"/>
                </a:solidFill>
                <a:latin typeface="Calibri" panose="020F0502020204030204" pitchFamily="34" charset="0"/>
                <a:cs typeface="Calibri" panose="020F0502020204030204" pitchFamily="34" charset="0"/>
              </a:rPr>
              <a:t>Bros</a:t>
            </a:r>
          </a:p>
          <a:p>
            <a:pPr algn="ctr"/>
            <a:r>
              <a:rPr lang="en-GB" sz="1200" b="1" dirty="0">
                <a:solidFill>
                  <a:schemeClr val="accent3"/>
                </a:solidFill>
                <a:latin typeface="Calibri" panose="020F0502020204030204" pitchFamily="34" charset="0"/>
                <a:cs typeface="Calibri" panose="020F0502020204030204" pitchFamily="34" charset="0"/>
              </a:rPr>
              <a:t>Collapse</a:t>
            </a:r>
          </a:p>
        </p:txBody>
      </p:sp>
      <p:cxnSp>
        <p:nvCxnSpPr>
          <p:cNvPr id="30" name="Straight Connector 29">
            <a:extLst>
              <a:ext uri="{FF2B5EF4-FFF2-40B4-BE49-F238E27FC236}">
                <a16:creationId xmlns:a16="http://schemas.microsoft.com/office/drawing/2014/main" id="{A0D19F8D-087E-8F3F-74BB-B2DEA7698522}"/>
              </a:ext>
            </a:extLst>
          </p:cNvPr>
          <p:cNvCxnSpPr/>
          <p:nvPr/>
        </p:nvCxnSpPr>
        <p:spPr>
          <a:xfrm>
            <a:off x="1389816" y="3636577"/>
            <a:ext cx="0" cy="777765"/>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0188E193-37FC-15A0-F6D2-F2B101AF7389}"/>
              </a:ext>
            </a:extLst>
          </p:cNvPr>
          <p:cNvSpPr txBox="1"/>
          <p:nvPr/>
        </p:nvSpPr>
        <p:spPr>
          <a:xfrm>
            <a:off x="688704" y="2037778"/>
            <a:ext cx="774571" cy="461665"/>
          </a:xfrm>
          <a:prstGeom prst="rect">
            <a:avLst/>
          </a:prstGeom>
          <a:solidFill>
            <a:schemeClr val="bg1"/>
          </a:solidFill>
        </p:spPr>
        <p:txBody>
          <a:bodyPr wrap="none" rtlCol="0">
            <a:spAutoFit/>
          </a:bodyPr>
          <a:lstStyle/>
          <a:p>
            <a:pPr algn="ctr"/>
            <a:r>
              <a:rPr lang="en-GB" sz="1200" b="1" dirty="0">
                <a:solidFill>
                  <a:schemeClr val="accent3"/>
                </a:solidFill>
                <a:latin typeface="Calibri" panose="020F0502020204030204" pitchFamily="34" charset="0"/>
                <a:cs typeface="Calibri" panose="020F0502020204030204" pitchFamily="34" charset="0"/>
              </a:rPr>
              <a:t>Northern</a:t>
            </a:r>
            <a:br>
              <a:rPr lang="en-GB" sz="1200" b="1" dirty="0">
                <a:solidFill>
                  <a:schemeClr val="accent3"/>
                </a:solidFill>
                <a:latin typeface="Calibri" panose="020F0502020204030204" pitchFamily="34" charset="0"/>
                <a:cs typeface="Calibri" panose="020F0502020204030204" pitchFamily="34" charset="0"/>
              </a:rPr>
            </a:br>
            <a:r>
              <a:rPr lang="en-GB" sz="1200" b="1" dirty="0">
                <a:solidFill>
                  <a:schemeClr val="accent3"/>
                </a:solidFill>
                <a:latin typeface="Calibri" panose="020F0502020204030204" pitchFamily="34" charset="0"/>
                <a:cs typeface="Calibri" panose="020F0502020204030204" pitchFamily="34" charset="0"/>
              </a:rPr>
              <a:t>Rock</a:t>
            </a:r>
          </a:p>
        </p:txBody>
      </p:sp>
      <p:cxnSp>
        <p:nvCxnSpPr>
          <p:cNvPr id="32" name="Straight Connector 31">
            <a:extLst>
              <a:ext uri="{FF2B5EF4-FFF2-40B4-BE49-F238E27FC236}">
                <a16:creationId xmlns:a16="http://schemas.microsoft.com/office/drawing/2014/main" id="{61EA7547-7B13-7247-1D7B-780CFC01740C}"/>
              </a:ext>
            </a:extLst>
          </p:cNvPr>
          <p:cNvCxnSpPr/>
          <p:nvPr/>
        </p:nvCxnSpPr>
        <p:spPr>
          <a:xfrm>
            <a:off x="1072054" y="2438401"/>
            <a:ext cx="0" cy="777765"/>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BE88F936-19E1-B5B8-F4CC-A5F473FF1A50}"/>
              </a:ext>
            </a:extLst>
          </p:cNvPr>
          <p:cNvSpPr txBox="1"/>
          <p:nvPr/>
        </p:nvSpPr>
        <p:spPr>
          <a:xfrm>
            <a:off x="5806444" y="4507709"/>
            <a:ext cx="638829" cy="461665"/>
          </a:xfrm>
          <a:prstGeom prst="rect">
            <a:avLst/>
          </a:prstGeom>
          <a:solidFill>
            <a:schemeClr val="bg1"/>
          </a:solidFill>
        </p:spPr>
        <p:txBody>
          <a:bodyPr wrap="none" rtlCol="0">
            <a:spAutoFit/>
          </a:bodyPr>
          <a:lstStyle/>
          <a:p>
            <a:pPr algn="ctr"/>
            <a:r>
              <a:rPr lang="en-GB" sz="1200" b="1" dirty="0">
                <a:solidFill>
                  <a:schemeClr val="accent3"/>
                </a:solidFill>
                <a:latin typeface="Calibri" panose="020F0502020204030204" pitchFamily="34" charset="0"/>
                <a:cs typeface="Calibri" panose="020F0502020204030204" pitchFamily="34" charset="0"/>
              </a:rPr>
              <a:t>July</a:t>
            </a:r>
            <a:br>
              <a:rPr lang="en-GB" sz="1200" b="1" dirty="0">
                <a:solidFill>
                  <a:schemeClr val="accent3"/>
                </a:solidFill>
                <a:latin typeface="Calibri" panose="020F0502020204030204" pitchFamily="34" charset="0"/>
                <a:cs typeface="Calibri" panose="020F0502020204030204" pitchFamily="34" charset="0"/>
              </a:rPr>
            </a:br>
            <a:r>
              <a:rPr lang="en-GB" sz="1200" b="1" dirty="0">
                <a:solidFill>
                  <a:schemeClr val="accent3"/>
                </a:solidFill>
                <a:latin typeface="Calibri" panose="020F0502020204030204" pitchFamily="34" charset="0"/>
                <a:cs typeface="Calibri" panose="020F0502020204030204" pitchFamily="34" charset="0"/>
              </a:rPr>
              <a:t>Budget</a:t>
            </a:r>
          </a:p>
        </p:txBody>
      </p:sp>
      <p:cxnSp>
        <p:nvCxnSpPr>
          <p:cNvPr id="34" name="Straight Connector 33">
            <a:extLst>
              <a:ext uri="{FF2B5EF4-FFF2-40B4-BE49-F238E27FC236}">
                <a16:creationId xmlns:a16="http://schemas.microsoft.com/office/drawing/2014/main" id="{4C7B376A-727D-4164-B4BE-C80DAE7A865E}"/>
              </a:ext>
            </a:extLst>
          </p:cNvPr>
          <p:cNvCxnSpPr/>
          <p:nvPr/>
        </p:nvCxnSpPr>
        <p:spPr>
          <a:xfrm>
            <a:off x="6121925" y="3783722"/>
            <a:ext cx="0" cy="777765"/>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96B54AB8-FBF4-54F3-1EC7-1EC961AF3FCD}"/>
              </a:ext>
            </a:extLst>
          </p:cNvPr>
          <p:cNvSpPr txBox="1"/>
          <p:nvPr/>
        </p:nvSpPr>
        <p:spPr>
          <a:xfrm>
            <a:off x="10851604" y="2258491"/>
            <a:ext cx="1007007" cy="276999"/>
          </a:xfrm>
          <a:prstGeom prst="rect">
            <a:avLst/>
          </a:prstGeom>
          <a:solidFill>
            <a:schemeClr val="bg1"/>
          </a:solidFill>
        </p:spPr>
        <p:txBody>
          <a:bodyPr wrap="none" rtlCol="0">
            <a:spAutoFit/>
          </a:bodyPr>
          <a:lstStyle/>
          <a:p>
            <a:pPr algn="ctr"/>
            <a:r>
              <a:rPr lang="en-GB" sz="1200" b="1" dirty="0">
                <a:solidFill>
                  <a:schemeClr val="accent3"/>
                </a:solidFill>
                <a:latin typeface="Calibri" panose="020F0502020204030204" pitchFamily="34" charset="0"/>
                <a:cs typeface="Calibri" panose="020F0502020204030204" pitchFamily="34" charset="0"/>
              </a:rPr>
              <a:t>UK </a:t>
            </a:r>
            <a:r>
              <a:rPr lang="en-GB" sz="1200" b="1" dirty="0" err="1">
                <a:solidFill>
                  <a:schemeClr val="accent3"/>
                </a:solidFill>
                <a:latin typeface="Calibri" panose="020F0502020204030204" pitchFamily="34" charset="0"/>
                <a:cs typeface="Calibri" panose="020F0502020204030204" pitchFamily="34" charset="0"/>
              </a:rPr>
              <a:t>CoL</a:t>
            </a:r>
            <a:r>
              <a:rPr lang="en-GB" sz="1200" b="1" dirty="0">
                <a:solidFill>
                  <a:schemeClr val="accent3"/>
                </a:solidFill>
                <a:latin typeface="Calibri" panose="020F0502020204030204" pitchFamily="34" charset="0"/>
                <a:cs typeface="Calibri" panose="020F0502020204030204" pitchFamily="34" charset="0"/>
              </a:rPr>
              <a:t> Crisis</a:t>
            </a:r>
          </a:p>
        </p:txBody>
      </p:sp>
      <p:cxnSp>
        <p:nvCxnSpPr>
          <p:cNvPr id="36" name="Straight Connector 35">
            <a:extLst>
              <a:ext uri="{FF2B5EF4-FFF2-40B4-BE49-F238E27FC236}">
                <a16:creationId xmlns:a16="http://schemas.microsoft.com/office/drawing/2014/main" id="{DF60EDD7-B7C6-3AC3-95E3-96EE8BE95D9F}"/>
              </a:ext>
            </a:extLst>
          </p:cNvPr>
          <p:cNvCxnSpPr>
            <a:cxnSpLocks/>
          </p:cNvCxnSpPr>
          <p:nvPr/>
        </p:nvCxnSpPr>
        <p:spPr>
          <a:xfrm>
            <a:off x="10731062" y="2532990"/>
            <a:ext cx="1145628" cy="0"/>
          </a:xfrm>
          <a:prstGeom prst="line">
            <a:avLst/>
          </a:prstGeom>
          <a:ln w="9525" cmpd="sng">
            <a:solidFill>
              <a:schemeClr val="accent3"/>
            </a:solidFill>
            <a:prstDash val="soli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40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8" grpId="0" animBg="1"/>
      <p:bldP spid="29" grpId="0" animBg="1"/>
      <p:bldP spid="31" grpId="0" animBg="1"/>
      <p:bldP spid="33"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887" y="325982"/>
            <a:ext cx="11464313" cy="671807"/>
          </a:xfrm>
        </p:spPr>
        <p:txBody>
          <a:bodyPr>
            <a:noAutofit/>
          </a:bodyPr>
          <a:lstStyle/>
          <a:p>
            <a:r>
              <a:rPr lang="en-GB" dirty="0"/>
              <a:t>Regionally, landlords in Central London and Wales were </a:t>
            </a:r>
            <a:r>
              <a:rPr lang="en-GB" i="1" dirty="0"/>
              <a:t>least</a:t>
            </a:r>
            <a:r>
              <a:rPr lang="en-GB" dirty="0"/>
              <a:t> confident in their business prospects</a:t>
            </a:r>
          </a:p>
        </p:txBody>
      </p:sp>
      <p:sp>
        <p:nvSpPr>
          <p:cNvPr id="8" name="Text Placeholder 7"/>
          <p:cNvSpPr>
            <a:spLocks noGrp="1"/>
          </p:cNvSpPr>
          <p:nvPr>
            <p:ph type="body" sz="quarter" idx="19"/>
          </p:nvPr>
        </p:nvSpPr>
        <p:spPr>
          <a:xfrm>
            <a:off x="438149" y="1190625"/>
            <a:ext cx="9661525" cy="390525"/>
          </a:xfrm>
        </p:spPr>
        <p:txBody>
          <a:bodyPr>
            <a:normAutofit/>
          </a:bodyPr>
          <a:lstStyle/>
          <a:p>
            <a:r>
              <a:rPr lang="en-GB" dirty="0"/>
              <a:t>Business expectations for the next 3 months % rated ‘GOOD/VERY GOOD’: By Region</a:t>
            </a:r>
          </a:p>
        </p:txBody>
      </p:sp>
      <p:sp>
        <p:nvSpPr>
          <p:cNvPr id="7" name="Text Placeholder 6"/>
          <p:cNvSpPr>
            <a:spLocks noGrp="1"/>
          </p:cNvSpPr>
          <p:nvPr>
            <p:ph type="body" sz="quarter" idx="18"/>
          </p:nvPr>
        </p:nvSpPr>
        <p:spPr>
          <a:xfrm>
            <a:off x="668338" y="6189663"/>
            <a:ext cx="9417050" cy="273050"/>
          </a:xfrm>
        </p:spPr>
        <p:txBody>
          <a:bodyPr/>
          <a:lstStyle/>
          <a:p>
            <a:r>
              <a:rPr lang="en-US" altLang="en-US" dirty="0"/>
              <a:t>Q10. How would you rate each of these aspects of your own letting business for the next 3 months? Base: All answering (983)</a:t>
            </a:r>
            <a:endParaRPr lang="en-GB" altLang="en-US" dirty="0"/>
          </a:p>
        </p:txBody>
      </p:sp>
      <p:sp>
        <p:nvSpPr>
          <p:cNvPr id="10" name="TextBox 9"/>
          <p:cNvSpPr txBox="1"/>
          <p:nvPr/>
        </p:nvSpPr>
        <p:spPr>
          <a:xfrm>
            <a:off x="9172707" y="6343927"/>
            <a:ext cx="1873636" cy="230832"/>
          </a:xfrm>
          <a:prstGeom prst="rect">
            <a:avLst/>
          </a:prstGeom>
          <a:noFill/>
        </p:spPr>
        <p:txBody>
          <a:bodyPr wrap="square" rtlCol="0">
            <a:spAutoFit/>
          </a:bodyPr>
          <a:lstStyle/>
          <a:p>
            <a:pPr algn="r"/>
            <a:r>
              <a:rPr lang="en-GB" sz="900" dirty="0">
                <a:solidFill>
                  <a:schemeClr val="bg1">
                    <a:lumMod val="50000"/>
                  </a:schemeClr>
                </a:solidFill>
                <a:latin typeface="Segoe UI" panose="020B0502040204020203" pitchFamily="34" charset="0"/>
                <a:cs typeface="Segoe UI" panose="020B0502040204020203" pitchFamily="34" charset="0"/>
              </a:rPr>
              <a:t>*Caution: Small Base</a:t>
            </a:r>
          </a:p>
        </p:txBody>
      </p:sp>
      <p:graphicFrame>
        <p:nvGraphicFramePr>
          <p:cNvPr id="31" name="Table 30">
            <a:extLst>
              <a:ext uri="{FF2B5EF4-FFF2-40B4-BE49-F238E27FC236}">
                <a16:creationId xmlns:a16="http://schemas.microsoft.com/office/drawing/2014/main" id="{3171BBD6-BFFA-4E09-88BF-D22AAF9FEC06}"/>
              </a:ext>
            </a:extLst>
          </p:cNvPr>
          <p:cNvGraphicFramePr>
            <a:graphicFrameLocks noGrp="1"/>
          </p:cNvGraphicFramePr>
          <p:nvPr>
            <p:extLst>
              <p:ext uri="{D42A27DB-BD31-4B8C-83A1-F6EECF244321}">
                <p14:modId xmlns:p14="http://schemas.microsoft.com/office/powerpoint/2010/main" val="573921713"/>
              </p:ext>
            </p:extLst>
          </p:nvPr>
        </p:nvGraphicFramePr>
        <p:xfrm>
          <a:off x="479529" y="1825279"/>
          <a:ext cx="11055249" cy="3895436"/>
        </p:xfrm>
        <a:graphic>
          <a:graphicData uri="http://schemas.openxmlformats.org/drawingml/2006/table">
            <a:tbl>
              <a:tblPr firstRow="1" bandRow="1">
                <a:tableStyleId>{C083E6E3-FA7D-4D7B-A595-EF9225AFEA82}</a:tableStyleId>
              </a:tblPr>
              <a:tblGrid>
                <a:gridCol w="1388493">
                  <a:extLst>
                    <a:ext uri="{9D8B030D-6E8A-4147-A177-3AD203B41FA5}">
                      <a16:colId xmlns:a16="http://schemas.microsoft.com/office/drawing/2014/main" val="20000"/>
                    </a:ext>
                  </a:extLst>
                </a:gridCol>
                <a:gridCol w="878796">
                  <a:extLst>
                    <a:ext uri="{9D8B030D-6E8A-4147-A177-3AD203B41FA5}">
                      <a16:colId xmlns:a16="http://schemas.microsoft.com/office/drawing/2014/main" val="20001"/>
                    </a:ext>
                  </a:extLst>
                </a:gridCol>
                <a:gridCol w="878796">
                  <a:extLst>
                    <a:ext uri="{9D8B030D-6E8A-4147-A177-3AD203B41FA5}">
                      <a16:colId xmlns:a16="http://schemas.microsoft.com/office/drawing/2014/main" val="1708436535"/>
                    </a:ext>
                  </a:extLst>
                </a:gridCol>
                <a:gridCol w="878796">
                  <a:extLst>
                    <a:ext uri="{9D8B030D-6E8A-4147-A177-3AD203B41FA5}">
                      <a16:colId xmlns:a16="http://schemas.microsoft.com/office/drawing/2014/main" val="20002"/>
                    </a:ext>
                  </a:extLst>
                </a:gridCol>
                <a:gridCol w="878796">
                  <a:extLst>
                    <a:ext uri="{9D8B030D-6E8A-4147-A177-3AD203B41FA5}">
                      <a16:colId xmlns:a16="http://schemas.microsoft.com/office/drawing/2014/main" val="2733107363"/>
                    </a:ext>
                  </a:extLst>
                </a:gridCol>
                <a:gridCol w="878796">
                  <a:extLst>
                    <a:ext uri="{9D8B030D-6E8A-4147-A177-3AD203B41FA5}">
                      <a16:colId xmlns:a16="http://schemas.microsoft.com/office/drawing/2014/main" val="20003"/>
                    </a:ext>
                  </a:extLst>
                </a:gridCol>
                <a:gridCol w="878796">
                  <a:extLst>
                    <a:ext uri="{9D8B030D-6E8A-4147-A177-3AD203B41FA5}">
                      <a16:colId xmlns:a16="http://schemas.microsoft.com/office/drawing/2014/main" val="3815559321"/>
                    </a:ext>
                  </a:extLst>
                </a:gridCol>
                <a:gridCol w="878796">
                  <a:extLst>
                    <a:ext uri="{9D8B030D-6E8A-4147-A177-3AD203B41FA5}">
                      <a16:colId xmlns:a16="http://schemas.microsoft.com/office/drawing/2014/main" val="20004"/>
                    </a:ext>
                  </a:extLst>
                </a:gridCol>
                <a:gridCol w="878796">
                  <a:extLst>
                    <a:ext uri="{9D8B030D-6E8A-4147-A177-3AD203B41FA5}">
                      <a16:colId xmlns:a16="http://schemas.microsoft.com/office/drawing/2014/main" val="20005"/>
                    </a:ext>
                  </a:extLst>
                </a:gridCol>
                <a:gridCol w="878796">
                  <a:extLst>
                    <a:ext uri="{9D8B030D-6E8A-4147-A177-3AD203B41FA5}">
                      <a16:colId xmlns:a16="http://schemas.microsoft.com/office/drawing/2014/main" val="20006"/>
                    </a:ext>
                  </a:extLst>
                </a:gridCol>
                <a:gridCol w="878796">
                  <a:extLst>
                    <a:ext uri="{9D8B030D-6E8A-4147-A177-3AD203B41FA5}">
                      <a16:colId xmlns:a16="http://schemas.microsoft.com/office/drawing/2014/main" val="20007"/>
                    </a:ext>
                  </a:extLst>
                </a:gridCol>
                <a:gridCol w="878796">
                  <a:extLst>
                    <a:ext uri="{9D8B030D-6E8A-4147-A177-3AD203B41FA5}">
                      <a16:colId xmlns:a16="http://schemas.microsoft.com/office/drawing/2014/main" val="20008"/>
                    </a:ext>
                  </a:extLst>
                </a:gridCol>
              </a:tblGrid>
              <a:tr h="682496">
                <a:tc>
                  <a:txBody>
                    <a:bodyPr/>
                    <a:lstStyle/>
                    <a:p>
                      <a:pPr algn="ctr" fontAlgn="b"/>
                      <a:r>
                        <a:rPr lang="en-GB" sz="1100" u="none" strike="noStrike" dirty="0">
                          <a:solidFill>
                            <a:schemeClr val="bg1">
                              <a:lumMod val="50000"/>
                            </a:schemeClr>
                          </a:solidFill>
                          <a:effectLst/>
                          <a:latin typeface="Segoe UI" panose="020B0502040204020203" pitchFamily="34" charset="0"/>
                          <a:cs typeface="Segoe UI" panose="020B0502040204020203" pitchFamily="34" charset="0"/>
                        </a:rPr>
                        <a:t> </a:t>
                      </a:r>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rtl="0" fontAlgn="b"/>
                      <a:r>
                        <a:rPr lang="en-GB" sz="1100" u="none" strike="noStrike" dirty="0">
                          <a:solidFill>
                            <a:schemeClr val="bg1"/>
                          </a:solidFill>
                          <a:effectLst/>
                          <a:latin typeface="Segoe UI" panose="020B0502040204020203" pitchFamily="34" charset="0"/>
                          <a:cs typeface="Segoe UI" panose="020B0502040204020203" pitchFamily="34" charset="0"/>
                        </a:rPr>
                        <a:t>East of England</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900" u="none" strike="noStrike" dirty="0">
                          <a:solidFill>
                            <a:schemeClr val="bg1"/>
                          </a:solidFill>
                          <a:effectLst/>
                          <a:latin typeface="Segoe UI" panose="020B0502040204020203" pitchFamily="34" charset="0"/>
                          <a:cs typeface="Segoe UI" panose="020B0502040204020203" pitchFamily="34" charset="0"/>
                        </a:rPr>
                        <a:t>(n=84)</a:t>
                      </a:r>
                      <a:endParaRPr lang="en-GB" sz="11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rtl="0" fontAlgn="b"/>
                      <a:r>
                        <a:rPr lang="en-GB" sz="1100" u="none" strike="noStrike" dirty="0">
                          <a:solidFill>
                            <a:schemeClr val="bg1"/>
                          </a:solidFill>
                          <a:effectLst/>
                          <a:latin typeface="Segoe UI" panose="020B0502040204020203" pitchFamily="34" charset="0"/>
                          <a:cs typeface="Segoe UI" panose="020B0502040204020203" pitchFamily="34" charset="0"/>
                        </a:rPr>
                        <a:t>East Midlands</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900" u="none" strike="noStrike" dirty="0">
                          <a:solidFill>
                            <a:schemeClr val="bg1"/>
                          </a:solidFill>
                          <a:effectLst/>
                          <a:latin typeface="Segoe UI" panose="020B0502040204020203" pitchFamily="34" charset="0"/>
                          <a:cs typeface="Segoe UI" panose="020B0502040204020203" pitchFamily="34" charset="0"/>
                        </a:rPr>
                        <a:t>(n=92)</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rtl="0" fontAlgn="b"/>
                      <a:r>
                        <a:rPr lang="en-GB" sz="1100" u="none" strike="noStrike" dirty="0">
                          <a:solidFill>
                            <a:schemeClr val="bg1"/>
                          </a:solidFill>
                          <a:effectLst/>
                          <a:latin typeface="Segoe UI" panose="020B0502040204020203" pitchFamily="34" charset="0"/>
                          <a:cs typeface="Segoe UI" panose="020B0502040204020203" pitchFamily="34" charset="0"/>
                        </a:rPr>
                        <a:t>London (Central)</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900" u="none" strike="noStrike" dirty="0">
                          <a:solidFill>
                            <a:schemeClr val="bg1"/>
                          </a:solidFill>
                          <a:effectLst/>
                          <a:latin typeface="Segoe UI" panose="020B0502040204020203" pitchFamily="34" charset="0"/>
                          <a:cs typeface="Segoe UI" panose="020B0502040204020203" pitchFamily="34" charset="0"/>
                        </a:rPr>
                        <a:t>(n=86)</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rtl="0" fontAlgn="b"/>
                      <a:r>
                        <a:rPr lang="en-GB" sz="1100" u="none" strike="noStrike" dirty="0">
                          <a:solidFill>
                            <a:schemeClr val="bg1"/>
                          </a:solidFill>
                          <a:effectLst/>
                          <a:latin typeface="Segoe UI" panose="020B0502040204020203" pitchFamily="34" charset="0"/>
                          <a:cs typeface="Segoe UI" panose="020B0502040204020203" pitchFamily="34" charset="0"/>
                        </a:rPr>
                        <a:t>London (Outer)</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900" u="none" strike="noStrike" dirty="0">
                          <a:solidFill>
                            <a:schemeClr val="bg1"/>
                          </a:solidFill>
                          <a:effectLst/>
                          <a:latin typeface="Segoe UI" panose="020B0502040204020203" pitchFamily="34" charset="0"/>
                          <a:cs typeface="Segoe UI" panose="020B0502040204020203" pitchFamily="34" charset="0"/>
                        </a:rPr>
                        <a:t>(n=170)</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rtl="0" fontAlgn="b"/>
                      <a:r>
                        <a:rPr lang="en-GB" sz="1100" u="none" strike="noStrike" dirty="0">
                          <a:solidFill>
                            <a:schemeClr val="bg1"/>
                          </a:solidFill>
                          <a:effectLst/>
                          <a:latin typeface="Segoe UI" panose="020B0502040204020203" pitchFamily="34" charset="0"/>
                          <a:cs typeface="Segoe UI" panose="020B0502040204020203" pitchFamily="34" charset="0"/>
                        </a:rPr>
                        <a:t>North East*</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900" u="none" strike="noStrike" dirty="0">
                          <a:solidFill>
                            <a:schemeClr val="bg1"/>
                          </a:solidFill>
                          <a:effectLst/>
                          <a:latin typeface="Segoe UI" panose="020B0502040204020203" pitchFamily="34" charset="0"/>
                          <a:cs typeface="Segoe UI" panose="020B0502040204020203" pitchFamily="34" charset="0"/>
                        </a:rPr>
                        <a:t>(n=39)</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rtl="0" fontAlgn="b"/>
                      <a:r>
                        <a:rPr lang="en-GB" sz="1100" u="none" strike="noStrike" dirty="0">
                          <a:solidFill>
                            <a:schemeClr val="bg1"/>
                          </a:solidFill>
                          <a:effectLst/>
                          <a:latin typeface="Segoe UI" panose="020B0502040204020203" pitchFamily="34" charset="0"/>
                          <a:cs typeface="Segoe UI" panose="020B0502040204020203" pitchFamily="34" charset="0"/>
                        </a:rPr>
                        <a:t>North West</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900" u="none" strike="noStrike" dirty="0">
                          <a:solidFill>
                            <a:schemeClr val="bg1"/>
                          </a:solidFill>
                          <a:effectLst/>
                          <a:latin typeface="Segoe UI" panose="020B0502040204020203" pitchFamily="34" charset="0"/>
                          <a:cs typeface="Segoe UI" panose="020B0502040204020203" pitchFamily="34" charset="0"/>
                        </a:rPr>
                        <a:t>(n=139)</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rtl="0" fontAlgn="b"/>
                      <a:r>
                        <a:rPr lang="en-GB" sz="1100" u="none" strike="noStrike" dirty="0">
                          <a:solidFill>
                            <a:schemeClr val="bg1"/>
                          </a:solidFill>
                          <a:effectLst/>
                          <a:latin typeface="Segoe UI" panose="020B0502040204020203" pitchFamily="34" charset="0"/>
                          <a:cs typeface="Segoe UI" panose="020B0502040204020203" pitchFamily="34" charset="0"/>
                        </a:rPr>
                        <a:t>South East</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900" u="none" strike="noStrike" dirty="0">
                          <a:solidFill>
                            <a:schemeClr val="bg1"/>
                          </a:solidFill>
                          <a:effectLst/>
                          <a:latin typeface="Segoe UI" panose="020B0502040204020203" pitchFamily="34" charset="0"/>
                          <a:cs typeface="Segoe UI" panose="020B0502040204020203" pitchFamily="34" charset="0"/>
                        </a:rPr>
                        <a:t>(n=239)</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rtl="0" fontAlgn="b"/>
                      <a:r>
                        <a:rPr lang="en-GB" sz="1100" u="none" strike="noStrike" dirty="0">
                          <a:solidFill>
                            <a:schemeClr val="bg1"/>
                          </a:solidFill>
                          <a:effectLst/>
                          <a:latin typeface="Segoe UI" panose="020B0502040204020203" pitchFamily="34" charset="0"/>
                          <a:cs typeface="Segoe UI" panose="020B0502040204020203" pitchFamily="34" charset="0"/>
                        </a:rPr>
                        <a:t>South West</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900" u="none" strike="noStrike" dirty="0">
                          <a:solidFill>
                            <a:schemeClr val="bg1"/>
                          </a:solidFill>
                          <a:effectLst/>
                          <a:latin typeface="Segoe UI" panose="020B0502040204020203" pitchFamily="34" charset="0"/>
                          <a:cs typeface="Segoe UI" panose="020B0502040204020203" pitchFamily="34" charset="0"/>
                        </a:rPr>
                        <a:t>(n=</a:t>
                      </a:r>
                      <a:r>
                        <a:rPr lang="en-GB" sz="900" u="none" strike="noStrike" baseline="0" dirty="0">
                          <a:solidFill>
                            <a:schemeClr val="bg1"/>
                          </a:solidFill>
                          <a:effectLst/>
                          <a:latin typeface="Segoe UI" panose="020B0502040204020203" pitchFamily="34" charset="0"/>
                          <a:cs typeface="Segoe UI" panose="020B0502040204020203" pitchFamily="34" charset="0"/>
                        </a:rPr>
                        <a:t>144</a:t>
                      </a:r>
                      <a:r>
                        <a:rPr lang="en-GB" sz="900" u="none" strike="noStrike" dirty="0">
                          <a:solidFill>
                            <a:schemeClr val="bg1"/>
                          </a:solidFill>
                          <a:effectLst/>
                          <a:latin typeface="Segoe UI" panose="020B0502040204020203" pitchFamily="34" charset="0"/>
                          <a:cs typeface="Segoe UI" panose="020B0502040204020203" pitchFamily="34" charset="0"/>
                        </a:rPr>
                        <a:t>)</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rtl="0" fontAlgn="b"/>
                      <a:r>
                        <a:rPr lang="en-GB" sz="1100" u="none" strike="noStrike" dirty="0">
                          <a:solidFill>
                            <a:schemeClr val="bg1"/>
                          </a:solidFill>
                          <a:effectLst/>
                          <a:latin typeface="Segoe UI" panose="020B0502040204020203" pitchFamily="34" charset="0"/>
                          <a:cs typeface="Segoe UI" panose="020B0502040204020203" pitchFamily="34" charset="0"/>
                        </a:rPr>
                        <a:t>Wales</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900" u="none" strike="noStrike" dirty="0">
                          <a:solidFill>
                            <a:schemeClr val="bg1"/>
                          </a:solidFill>
                          <a:effectLst/>
                          <a:latin typeface="Segoe UI" panose="020B0502040204020203" pitchFamily="34" charset="0"/>
                          <a:cs typeface="Segoe UI" panose="020B0502040204020203" pitchFamily="34" charset="0"/>
                        </a:rPr>
                        <a:t>(n=83) </a:t>
                      </a:r>
                      <a:endParaRPr lang="en-GB" sz="11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rtl="0" fontAlgn="b"/>
                      <a:r>
                        <a:rPr lang="en-GB" sz="1100" u="none" strike="noStrike" dirty="0">
                          <a:solidFill>
                            <a:schemeClr val="bg1"/>
                          </a:solidFill>
                          <a:effectLst/>
                          <a:latin typeface="Segoe UI" panose="020B0502040204020203" pitchFamily="34" charset="0"/>
                          <a:cs typeface="Segoe UI" panose="020B0502040204020203" pitchFamily="34" charset="0"/>
                        </a:rPr>
                        <a:t>West Midlands</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900" u="none" strike="noStrike" dirty="0">
                          <a:solidFill>
                            <a:schemeClr val="bg1"/>
                          </a:solidFill>
                          <a:effectLst/>
                          <a:latin typeface="Segoe UI" panose="020B0502040204020203" pitchFamily="34" charset="0"/>
                          <a:cs typeface="Segoe UI" panose="020B0502040204020203" pitchFamily="34" charset="0"/>
                        </a:rPr>
                        <a:t>(n=86)</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rtl="0" fontAlgn="b"/>
                      <a:r>
                        <a:rPr lang="en-GB" sz="1100" u="none" strike="noStrike" dirty="0">
                          <a:solidFill>
                            <a:schemeClr val="bg1"/>
                          </a:solidFill>
                          <a:effectLst/>
                          <a:latin typeface="Segoe UI" panose="020B0502040204020203" pitchFamily="34" charset="0"/>
                          <a:cs typeface="Segoe UI" panose="020B0502040204020203" pitchFamily="34" charset="0"/>
                        </a:rPr>
                        <a:t>Yorkshire and Humber</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900" u="none" strike="noStrike" dirty="0">
                          <a:solidFill>
                            <a:schemeClr val="bg1"/>
                          </a:solidFill>
                          <a:effectLst/>
                          <a:latin typeface="Segoe UI" panose="020B0502040204020203" pitchFamily="34" charset="0"/>
                          <a:cs typeface="Segoe UI" panose="020B0502040204020203" pitchFamily="34" charset="0"/>
                        </a:rPr>
                        <a:t>(n=98)</a:t>
                      </a:r>
                      <a:endParaRPr lang="en-GB" sz="11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42588">
                <a:tc>
                  <a:txBody>
                    <a:bodyPr/>
                    <a:lstStyle/>
                    <a:p>
                      <a:pPr algn="ctr" fontAlgn="b"/>
                      <a:r>
                        <a:rPr lang="en-GB" sz="1100" b="1" u="none" strike="noStrike" dirty="0">
                          <a:solidFill>
                            <a:schemeClr val="bg1">
                              <a:lumMod val="50000"/>
                            </a:schemeClr>
                          </a:solidFill>
                          <a:effectLst/>
                          <a:latin typeface="Segoe UI" panose="020B0502040204020203" pitchFamily="34" charset="0"/>
                          <a:cs typeface="Segoe UI" panose="020B0502040204020203" pitchFamily="34" charset="0"/>
                        </a:rPr>
                        <a:t>Capital</a:t>
                      </a:r>
                      <a:r>
                        <a:rPr lang="en-GB" sz="1100" b="1" u="none" strike="noStrike" baseline="0" dirty="0">
                          <a:solidFill>
                            <a:schemeClr val="bg1">
                              <a:lumMod val="50000"/>
                            </a:schemeClr>
                          </a:solidFill>
                          <a:effectLst/>
                          <a:latin typeface="Segoe UI" panose="020B0502040204020203" pitchFamily="34" charset="0"/>
                          <a:cs typeface="Segoe UI" panose="020B0502040204020203" pitchFamily="34" charset="0"/>
                        </a:rPr>
                        <a:t> Gains</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15%</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15%</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20%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21%</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15%</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15%</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18%</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17%</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14%</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14%</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extLst>
                  <a:ext uri="{0D108BD9-81ED-4DB2-BD59-A6C34878D82A}">
                    <a16:rowId xmlns:a16="http://schemas.microsoft.com/office/drawing/2014/main" val="10001"/>
                  </a:ext>
                </a:extLst>
              </a:tr>
              <a:tr h="642588">
                <a:tc>
                  <a:txBody>
                    <a:bodyPr/>
                    <a:lstStyle/>
                    <a:p>
                      <a:pPr algn="ctr" fontAlgn="b"/>
                      <a:r>
                        <a:rPr lang="en-GB" sz="1100" b="1" u="none" strike="noStrike" dirty="0">
                          <a:solidFill>
                            <a:schemeClr val="bg1">
                              <a:lumMod val="50000"/>
                            </a:schemeClr>
                          </a:solidFill>
                          <a:effectLst/>
                          <a:latin typeface="Segoe UI" panose="020B0502040204020203" pitchFamily="34" charset="0"/>
                          <a:cs typeface="Segoe UI" panose="020B0502040204020203" pitchFamily="34" charset="0"/>
                        </a:rPr>
                        <a:t>Rental</a:t>
                      </a:r>
                      <a:r>
                        <a:rPr lang="en-GB" sz="1100" b="1" u="none" strike="noStrike" baseline="0" dirty="0">
                          <a:solidFill>
                            <a:schemeClr val="bg1">
                              <a:lumMod val="50000"/>
                            </a:schemeClr>
                          </a:solidFill>
                          <a:effectLst/>
                          <a:latin typeface="Segoe UI" panose="020B0502040204020203" pitchFamily="34" charset="0"/>
                          <a:cs typeface="Segoe UI" panose="020B0502040204020203" pitchFamily="34" charset="0"/>
                        </a:rPr>
                        <a:t> Yields</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37%</a:t>
                      </a:r>
                    </a:p>
                  </a:txBody>
                  <a:tcPr marL="6350" marR="6350" marT="6350"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33%</a:t>
                      </a:r>
                    </a:p>
                  </a:txBody>
                  <a:tcPr marL="6350" marR="6350" marT="6350"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33%</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35%</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36%</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27%</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35%</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35%</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27%</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27%</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33%</a:t>
                      </a:r>
                    </a:p>
                  </a:txBody>
                  <a:tcPr marL="6350" marR="6350" marT="6350" marB="0" anchor="ctr"/>
                </a:tc>
                <a:extLst>
                  <a:ext uri="{0D108BD9-81ED-4DB2-BD59-A6C34878D82A}">
                    <a16:rowId xmlns:a16="http://schemas.microsoft.com/office/drawing/2014/main" val="10002"/>
                  </a:ext>
                </a:extLst>
              </a:tr>
              <a:tr h="642588">
                <a:tc>
                  <a:txBody>
                    <a:bodyPr/>
                    <a:lstStyle/>
                    <a:p>
                      <a:pPr algn="ctr" fontAlgn="b"/>
                      <a:r>
                        <a:rPr lang="en-GB" sz="1100" b="1" u="none" strike="noStrike" dirty="0">
                          <a:solidFill>
                            <a:schemeClr val="bg1">
                              <a:lumMod val="50000"/>
                            </a:schemeClr>
                          </a:solidFill>
                          <a:effectLst/>
                          <a:latin typeface="Segoe UI" panose="020B0502040204020203" pitchFamily="34" charset="0"/>
                          <a:cs typeface="Segoe UI" panose="020B0502040204020203" pitchFamily="34" charset="0"/>
                        </a:rPr>
                        <a:t>UK Financial</a:t>
                      </a:r>
                      <a:r>
                        <a:rPr lang="en-GB" sz="1100" b="1" u="none" strike="noStrike" baseline="0" dirty="0">
                          <a:solidFill>
                            <a:schemeClr val="bg1">
                              <a:lumMod val="50000"/>
                            </a:schemeClr>
                          </a:solidFill>
                          <a:effectLst/>
                          <a:latin typeface="Segoe UI" panose="020B0502040204020203" pitchFamily="34" charset="0"/>
                          <a:cs typeface="Segoe UI" panose="020B0502040204020203" pitchFamily="34" charset="0"/>
                        </a:rPr>
                        <a:t> Market</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2%</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2%</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8%</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4%</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 0%</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2%</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 6%</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 6%</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5%</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5%</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a:t>
                      </a:r>
                    </a:p>
                  </a:txBody>
                  <a:tcPr marL="6350" marR="6350" marT="6350" marB="0" anchor="ctr">
                    <a:solidFill>
                      <a:schemeClr val="bg1">
                        <a:lumMod val="85000"/>
                        <a:alpha val="20000"/>
                      </a:schemeClr>
                    </a:solidFill>
                  </a:tcPr>
                </a:tc>
                <a:extLst>
                  <a:ext uri="{0D108BD9-81ED-4DB2-BD59-A6C34878D82A}">
                    <a16:rowId xmlns:a16="http://schemas.microsoft.com/office/drawing/2014/main" val="10003"/>
                  </a:ext>
                </a:extLst>
              </a:tr>
              <a:tr h="642588">
                <a:tc>
                  <a:txBody>
                    <a:bodyPr/>
                    <a:lstStyle/>
                    <a:p>
                      <a:pPr algn="ctr" fontAlgn="b"/>
                      <a:r>
                        <a:rPr lang="en-GB" sz="1100" b="1" u="none" strike="noStrike" dirty="0">
                          <a:solidFill>
                            <a:schemeClr val="bg1">
                              <a:lumMod val="50000"/>
                            </a:schemeClr>
                          </a:solidFill>
                          <a:effectLst/>
                          <a:latin typeface="Segoe UI" panose="020B0502040204020203" pitchFamily="34" charset="0"/>
                          <a:cs typeface="Segoe UI" panose="020B0502040204020203" pitchFamily="34" charset="0"/>
                        </a:rPr>
                        <a:t>Private</a:t>
                      </a:r>
                      <a:r>
                        <a:rPr lang="en-GB" sz="1100" b="1" u="none" strike="noStrike" baseline="0" dirty="0">
                          <a:solidFill>
                            <a:schemeClr val="bg1">
                              <a:lumMod val="50000"/>
                            </a:schemeClr>
                          </a:solidFill>
                          <a:effectLst/>
                          <a:latin typeface="Segoe UI" panose="020B0502040204020203" pitchFamily="34" charset="0"/>
                          <a:cs typeface="Segoe UI" panose="020B0502040204020203" pitchFamily="34" charset="0"/>
                        </a:rPr>
                        <a:t> Rental Sector</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13%</a:t>
                      </a:r>
                    </a:p>
                  </a:txBody>
                  <a:tcPr marL="6350" marR="6350" marT="6350"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10%</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7%</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10%</a:t>
                      </a:r>
                    </a:p>
                  </a:txBody>
                  <a:tcPr marL="6350" marR="6350" marT="6350"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8%</a:t>
                      </a:r>
                    </a:p>
                  </a:txBody>
                  <a:tcPr marL="6350" marR="6350" marT="6350"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9%</a:t>
                      </a:r>
                    </a:p>
                  </a:txBody>
                  <a:tcPr marL="6350" marR="6350" marT="6350"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12%</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13%</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7%</a:t>
                      </a:r>
                    </a:p>
                  </a:txBody>
                  <a:tcPr marL="6350" marR="6350" marT="6350"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13%</a:t>
                      </a:r>
                    </a:p>
                  </a:txBody>
                  <a:tcPr marL="6350" marR="6350" marT="6350"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7%</a:t>
                      </a:r>
                    </a:p>
                  </a:txBody>
                  <a:tcPr marL="6350" marR="6350" marT="6350" marB="0" anchor="ctr"/>
                </a:tc>
                <a:extLst>
                  <a:ext uri="{0D108BD9-81ED-4DB2-BD59-A6C34878D82A}">
                    <a16:rowId xmlns:a16="http://schemas.microsoft.com/office/drawing/2014/main" val="10004"/>
                  </a:ext>
                </a:extLst>
              </a:tr>
              <a:tr h="642588">
                <a:tc>
                  <a:txBody>
                    <a:bodyPr/>
                    <a:lstStyle/>
                    <a:p>
                      <a:pPr algn="ctr" fontAlgn="b"/>
                      <a:r>
                        <a:rPr lang="en-GB" sz="1100" b="1" u="none" strike="noStrike" dirty="0">
                          <a:solidFill>
                            <a:schemeClr val="bg1">
                              <a:lumMod val="50000"/>
                            </a:schemeClr>
                          </a:solidFill>
                          <a:effectLst/>
                          <a:latin typeface="Segoe UI" panose="020B0502040204020203" pitchFamily="34" charset="0"/>
                          <a:cs typeface="Segoe UI" panose="020B0502040204020203" pitchFamily="34" charset="0"/>
                        </a:rPr>
                        <a:t>Own Lettings Business</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25%</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25%</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14%</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21%</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23%</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22%</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21%</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27%</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13%</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17%</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19%</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CD67AE57-274E-A059-3F4E-3E97E1ACF349}"/>
              </a:ext>
            </a:extLst>
          </p:cNvPr>
          <p:cNvSpPr/>
          <p:nvPr/>
        </p:nvSpPr>
        <p:spPr>
          <a:xfrm>
            <a:off x="4712075" y="2638867"/>
            <a:ext cx="461766" cy="394769"/>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4" name="Rectangle 13">
            <a:extLst>
              <a:ext uri="{FF2B5EF4-FFF2-40B4-BE49-F238E27FC236}">
                <a16:creationId xmlns:a16="http://schemas.microsoft.com/office/drawing/2014/main" id="{C291160C-8F24-D97C-33AE-B8D649FD00BB}"/>
              </a:ext>
            </a:extLst>
          </p:cNvPr>
          <p:cNvSpPr/>
          <p:nvPr/>
        </p:nvSpPr>
        <p:spPr>
          <a:xfrm>
            <a:off x="3830572" y="5199250"/>
            <a:ext cx="460629" cy="384879"/>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0" name="Rectangle 19">
            <a:extLst>
              <a:ext uri="{FF2B5EF4-FFF2-40B4-BE49-F238E27FC236}">
                <a16:creationId xmlns:a16="http://schemas.microsoft.com/office/drawing/2014/main" id="{CD67AE57-274E-A059-3F4E-3E97E1ACF349}"/>
              </a:ext>
            </a:extLst>
          </p:cNvPr>
          <p:cNvSpPr/>
          <p:nvPr/>
        </p:nvSpPr>
        <p:spPr>
          <a:xfrm>
            <a:off x="3830003" y="3908868"/>
            <a:ext cx="461766" cy="394769"/>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3" name="Rectangle 22">
            <a:extLst>
              <a:ext uri="{FF2B5EF4-FFF2-40B4-BE49-F238E27FC236}">
                <a16:creationId xmlns:a16="http://schemas.microsoft.com/office/drawing/2014/main" id="{C291160C-8F24-D97C-33AE-B8D649FD00BB}"/>
              </a:ext>
            </a:extLst>
          </p:cNvPr>
          <p:cNvSpPr/>
          <p:nvPr/>
        </p:nvSpPr>
        <p:spPr>
          <a:xfrm>
            <a:off x="6476220" y="3913813"/>
            <a:ext cx="460629" cy="384879"/>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4" name="Rectangle 23">
            <a:extLst>
              <a:ext uri="{FF2B5EF4-FFF2-40B4-BE49-F238E27FC236}">
                <a16:creationId xmlns:a16="http://schemas.microsoft.com/office/drawing/2014/main" id="{CD67AE57-274E-A059-3F4E-3E97E1ACF349}"/>
              </a:ext>
            </a:extLst>
          </p:cNvPr>
          <p:cNvSpPr/>
          <p:nvPr/>
        </p:nvSpPr>
        <p:spPr>
          <a:xfrm>
            <a:off x="8226510" y="5194305"/>
            <a:ext cx="461766" cy="394769"/>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5" name="Rectangle 24">
            <a:extLst>
              <a:ext uri="{FF2B5EF4-FFF2-40B4-BE49-F238E27FC236}">
                <a16:creationId xmlns:a16="http://schemas.microsoft.com/office/drawing/2014/main" id="{C291160C-8F24-D97C-33AE-B8D649FD00BB}"/>
              </a:ext>
            </a:extLst>
          </p:cNvPr>
          <p:cNvSpPr/>
          <p:nvPr/>
        </p:nvSpPr>
        <p:spPr>
          <a:xfrm>
            <a:off x="9122439" y="5199250"/>
            <a:ext cx="460629" cy="384879"/>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7" name="Rectangle 26">
            <a:extLst>
              <a:ext uri="{FF2B5EF4-FFF2-40B4-BE49-F238E27FC236}">
                <a16:creationId xmlns:a16="http://schemas.microsoft.com/office/drawing/2014/main" id="{C291160C-8F24-D97C-33AE-B8D649FD00BB}"/>
              </a:ext>
            </a:extLst>
          </p:cNvPr>
          <p:cNvSpPr/>
          <p:nvPr/>
        </p:nvSpPr>
        <p:spPr>
          <a:xfrm>
            <a:off x="10004511" y="2643812"/>
            <a:ext cx="460629" cy="384879"/>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8" name="Rectangle 27">
            <a:extLst>
              <a:ext uri="{FF2B5EF4-FFF2-40B4-BE49-F238E27FC236}">
                <a16:creationId xmlns:a16="http://schemas.microsoft.com/office/drawing/2014/main" id="{C291160C-8F24-D97C-33AE-B8D649FD00BB}"/>
              </a:ext>
            </a:extLst>
          </p:cNvPr>
          <p:cNvSpPr/>
          <p:nvPr/>
        </p:nvSpPr>
        <p:spPr>
          <a:xfrm>
            <a:off x="10852972" y="3913813"/>
            <a:ext cx="460629" cy="384879"/>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Tree>
    <p:extLst>
      <p:ext uri="{BB962C8B-B14F-4D97-AF65-F5344CB8AC3E}">
        <p14:creationId xmlns:p14="http://schemas.microsoft.com/office/powerpoint/2010/main" val="3002885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49" y="245445"/>
            <a:ext cx="11055243" cy="945180"/>
          </a:xfrm>
        </p:spPr>
        <p:txBody>
          <a:bodyPr>
            <a:noAutofit/>
          </a:bodyPr>
          <a:lstStyle/>
          <a:p>
            <a:r>
              <a:rPr lang="en-GB" dirty="0"/>
              <a:t>Landlords with the largest portfolios (20+ properties) now have the least confidence in the PRS – driven by concern for the economy overall, rental yields and capital gains</a:t>
            </a:r>
          </a:p>
        </p:txBody>
      </p:sp>
      <p:sp>
        <p:nvSpPr>
          <p:cNvPr id="4" name="Text Placeholder 3"/>
          <p:cNvSpPr>
            <a:spLocks noGrp="1"/>
          </p:cNvSpPr>
          <p:nvPr>
            <p:ph type="body" sz="quarter" idx="19"/>
          </p:nvPr>
        </p:nvSpPr>
        <p:spPr>
          <a:xfrm>
            <a:off x="438149" y="1190625"/>
            <a:ext cx="9661525" cy="390525"/>
          </a:xfrm>
        </p:spPr>
        <p:txBody>
          <a:bodyPr>
            <a:normAutofit/>
          </a:bodyPr>
          <a:lstStyle/>
          <a:p>
            <a:r>
              <a:rPr lang="en-GB" dirty="0"/>
              <a:t>Business expectations for the next 3 months % rated ‘GOOD/VERY GOOD’: By portfolio size/no. of BTL loans</a:t>
            </a:r>
          </a:p>
        </p:txBody>
      </p:sp>
      <p:sp>
        <p:nvSpPr>
          <p:cNvPr id="3" name="Text Placeholder 2"/>
          <p:cNvSpPr>
            <a:spLocks noGrp="1"/>
          </p:cNvSpPr>
          <p:nvPr>
            <p:ph type="body" sz="quarter" idx="18"/>
          </p:nvPr>
        </p:nvSpPr>
        <p:spPr>
          <a:xfrm>
            <a:off x="668338" y="6189663"/>
            <a:ext cx="9417050" cy="273050"/>
          </a:xfrm>
        </p:spPr>
        <p:txBody>
          <a:bodyPr/>
          <a:lstStyle/>
          <a:p>
            <a:r>
              <a:rPr lang="en-US" altLang="en-US" dirty="0"/>
              <a:t>Q10. How would you rate each of these aspects of your own letting business for the next 3 months? Base: All answering (983)</a:t>
            </a:r>
            <a:endParaRPr lang="en-GB" altLang="en-US" dirty="0"/>
          </a:p>
        </p:txBody>
      </p:sp>
      <p:graphicFrame>
        <p:nvGraphicFramePr>
          <p:cNvPr id="5" name="Table 4"/>
          <p:cNvGraphicFramePr>
            <a:graphicFrameLocks noGrp="1"/>
          </p:cNvGraphicFramePr>
          <p:nvPr>
            <p:extLst>
              <p:ext uri="{D42A27DB-BD31-4B8C-83A1-F6EECF244321}">
                <p14:modId xmlns:p14="http://schemas.microsoft.com/office/powerpoint/2010/main" val="4288866400"/>
              </p:ext>
            </p:extLst>
          </p:nvPr>
        </p:nvGraphicFramePr>
        <p:xfrm>
          <a:off x="479529" y="2089439"/>
          <a:ext cx="11055243" cy="3895436"/>
        </p:xfrm>
        <a:graphic>
          <a:graphicData uri="http://schemas.openxmlformats.org/drawingml/2006/table">
            <a:tbl>
              <a:tblPr firstRow="1" bandRow="1">
                <a:tableStyleId>{C083E6E3-FA7D-4D7B-A595-EF9225AFEA82}</a:tableStyleId>
              </a:tblPr>
              <a:tblGrid>
                <a:gridCol w="1388493">
                  <a:extLst>
                    <a:ext uri="{9D8B030D-6E8A-4147-A177-3AD203B41FA5}">
                      <a16:colId xmlns:a16="http://schemas.microsoft.com/office/drawing/2014/main" val="20000"/>
                    </a:ext>
                  </a:extLst>
                </a:gridCol>
                <a:gridCol w="1094916">
                  <a:extLst>
                    <a:ext uri="{9D8B030D-6E8A-4147-A177-3AD203B41FA5}">
                      <a16:colId xmlns:a16="http://schemas.microsoft.com/office/drawing/2014/main" val="20001"/>
                    </a:ext>
                  </a:extLst>
                </a:gridCol>
                <a:gridCol w="1200276">
                  <a:extLst>
                    <a:ext uri="{9D8B030D-6E8A-4147-A177-3AD203B41FA5}">
                      <a16:colId xmlns:a16="http://schemas.microsoft.com/office/drawing/2014/main" val="20002"/>
                    </a:ext>
                  </a:extLst>
                </a:gridCol>
                <a:gridCol w="1228593">
                  <a:extLst>
                    <a:ext uri="{9D8B030D-6E8A-4147-A177-3AD203B41FA5}">
                      <a16:colId xmlns:a16="http://schemas.microsoft.com/office/drawing/2014/main" val="20003"/>
                    </a:ext>
                  </a:extLst>
                </a:gridCol>
                <a:gridCol w="1228593">
                  <a:extLst>
                    <a:ext uri="{9D8B030D-6E8A-4147-A177-3AD203B41FA5}">
                      <a16:colId xmlns:a16="http://schemas.microsoft.com/office/drawing/2014/main" val="20004"/>
                    </a:ext>
                  </a:extLst>
                </a:gridCol>
                <a:gridCol w="1228593">
                  <a:extLst>
                    <a:ext uri="{9D8B030D-6E8A-4147-A177-3AD203B41FA5}">
                      <a16:colId xmlns:a16="http://schemas.microsoft.com/office/drawing/2014/main" val="20005"/>
                    </a:ext>
                  </a:extLst>
                </a:gridCol>
                <a:gridCol w="1228593">
                  <a:extLst>
                    <a:ext uri="{9D8B030D-6E8A-4147-A177-3AD203B41FA5}">
                      <a16:colId xmlns:a16="http://schemas.microsoft.com/office/drawing/2014/main" val="20006"/>
                    </a:ext>
                  </a:extLst>
                </a:gridCol>
                <a:gridCol w="1228593">
                  <a:extLst>
                    <a:ext uri="{9D8B030D-6E8A-4147-A177-3AD203B41FA5}">
                      <a16:colId xmlns:a16="http://schemas.microsoft.com/office/drawing/2014/main" val="20007"/>
                    </a:ext>
                  </a:extLst>
                </a:gridCol>
                <a:gridCol w="1228593">
                  <a:extLst>
                    <a:ext uri="{9D8B030D-6E8A-4147-A177-3AD203B41FA5}">
                      <a16:colId xmlns:a16="http://schemas.microsoft.com/office/drawing/2014/main" val="20008"/>
                    </a:ext>
                  </a:extLst>
                </a:gridCol>
              </a:tblGrid>
              <a:tr h="682496">
                <a:tc>
                  <a:txBody>
                    <a:bodyPr/>
                    <a:lstStyle/>
                    <a:p>
                      <a:pPr algn="ctr" fontAlgn="b"/>
                      <a:r>
                        <a:rPr lang="en-GB" sz="1100" u="none" strike="noStrike" dirty="0">
                          <a:solidFill>
                            <a:schemeClr val="bg1">
                              <a:lumMod val="50000"/>
                            </a:schemeClr>
                          </a:solidFill>
                          <a:effectLst/>
                          <a:latin typeface="Segoe UI" panose="020B0502040204020203" pitchFamily="34" charset="0"/>
                          <a:cs typeface="Segoe UI" panose="020B0502040204020203" pitchFamily="34" charset="0"/>
                        </a:rPr>
                        <a:t> </a:t>
                      </a:r>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1 </a:t>
                      </a:r>
                    </a:p>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property</a:t>
                      </a:r>
                      <a:endParaRPr lang="en-GB" sz="1100" u="none" strike="noStrike" baseline="0" dirty="0">
                        <a:solidFill>
                          <a:schemeClr val="bg1"/>
                        </a:solidFill>
                        <a:effectLst/>
                        <a:latin typeface="Segoe UI" panose="020B0502040204020203" pitchFamily="34" charset="0"/>
                        <a:cs typeface="Segoe UI" panose="020B0502040204020203" pitchFamily="34" charset="0"/>
                      </a:endParaRPr>
                    </a:p>
                    <a:p>
                      <a:pPr algn="ctr" fontAlgn="b"/>
                      <a:r>
                        <a:rPr lang="en-GB" sz="900" u="none" strike="noStrike" baseline="0" dirty="0">
                          <a:solidFill>
                            <a:schemeClr val="bg1"/>
                          </a:solidFill>
                          <a:effectLst/>
                          <a:latin typeface="Segoe UI" panose="020B0502040204020203" pitchFamily="34" charset="0"/>
                          <a:cs typeface="Segoe UI" panose="020B0502040204020203" pitchFamily="34" charset="0"/>
                        </a:rPr>
                        <a:t>(n=120)</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2</a:t>
                      </a:r>
                      <a:r>
                        <a:rPr lang="en-GB" sz="1100" u="none" strike="noStrike" baseline="0" dirty="0">
                          <a:solidFill>
                            <a:schemeClr val="bg1"/>
                          </a:solidFill>
                          <a:effectLst/>
                          <a:latin typeface="Segoe UI" panose="020B0502040204020203" pitchFamily="34" charset="0"/>
                          <a:cs typeface="Segoe UI" panose="020B0502040204020203" pitchFamily="34" charset="0"/>
                        </a:rPr>
                        <a:t>-3</a:t>
                      </a:r>
                    </a:p>
                    <a:p>
                      <a:pPr algn="ctr" fontAlgn="b"/>
                      <a:r>
                        <a:rPr lang="en-GB" sz="1100" u="none" strike="noStrike" baseline="0" dirty="0">
                          <a:solidFill>
                            <a:schemeClr val="bg1"/>
                          </a:solidFill>
                          <a:effectLst/>
                          <a:latin typeface="Segoe UI" panose="020B0502040204020203" pitchFamily="34" charset="0"/>
                          <a:cs typeface="Segoe UI" panose="020B0502040204020203" pitchFamily="34" charset="0"/>
                        </a:rPr>
                        <a:t>Properties</a:t>
                      </a:r>
                      <a:endParaRPr lang="en-GB" sz="1100" u="none" strike="noStrike" dirty="0">
                        <a:solidFill>
                          <a:schemeClr val="bg1"/>
                        </a:solidFill>
                        <a:effectLst/>
                        <a:latin typeface="Segoe UI" panose="020B0502040204020203" pitchFamily="34" charset="0"/>
                        <a:cs typeface="Segoe UI" panose="020B0502040204020203" pitchFamily="34" charset="0"/>
                      </a:endParaRPr>
                    </a:p>
                    <a:p>
                      <a:pPr algn="ctr" fontAlgn="b"/>
                      <a:r>
                        <a:rPr lang="en-GB" sz="900" u="none" strike="noStrike" dirty="0">
                          <a:solidFill>
                            <a:schemeClr val="bg1"/>
                          </a:solidFill>
                          <a:effectLst/>
                          <a:latin typeface="Segoe UI" panose="020B0502040204020203" pitchFamily="34" charset="0"/>
                          <a:cs typeface="Segoe UI" panose="020B0502040204020203" pitchFamily="34" charset="0"/>
                        </a:rPr>
                        <a:t>(n=265)</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4-5</a:t>
                      </a:r>
                    </a:p>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Properties</a:t>
                      </a:r>
                    </a:p>
                    <a:p>
                      <a:pPr algn="ctr" fontAlgn="b"/>
                      <a:r>
                        <a:rPr lang="en-GB" sz="900" u="none" strike="noStrike" dirty="0">
                          <a:solidFill>
                            <a:schemeClr val="bg1"/>
                          </a:solidFill>
                          <a:effectLst/>
                          <a:latin typeface="Segoe UI" panose="020B0502040204020203" pitchFamily="34" charset="0"/>
                          <a:cs typeface="Segoe UI" panose="020B0502040204020203" pitchFamily="34" charset="0"/>
                        </a:rPr>
                        <a:t>(n=174)</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6-10</a:t>
                      </a:r>
                    </a:p>
                    <a:p>
                      <a:pPr algn="ctr" fontAlgn="b"/>
                      <a:r>
                        <a:rPr lang="en-GB" sz="1100" u="none" strike="noStrike" baseline="0" dirty="0">
                          <a:solidFill>
                            <a:schemeClr val="bg1"/>
                          </a:solidFill>
                          <a:effectLst/>
                          <a:latin typeface="Segoe UI" panose="020B0502040204020203" pitchFamily="34" charset="0"/>
                          <a:cs typeface="Segoe UI" panose="020B0502040204020203" pitchFamily="34" charset="0"/>
                        </a:rPr>
                        <a:t>Properties</a:t>
                      </a:r>
                    </a:p>
                    <a:p>
                      <a:pPr algn="ctr" fontAlgn="b"/>
                      <a:r>
                        <a:rPr lang="en-GB" sz="900" u="none" strike="noStrike" baseline="0" dirty="0">
                          <a:solidFill>
                            <a:schemeClr val="bg1"/>
                          </a:solidFill>
                          <a:effectLst/>
                          <a:latin typeface="Segoe UI" panose="020B0502040204020203" pitchFamily="34" charset="0"/>
                          <a:cs typeface="Segoe UI" panose="020B0502040204020203" pitchFamily="34" charset="0"/>
                        </a:rPr>
                        <a:t>(n=223)</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11-19</a:t>
                      </a:r>
                    </a:p>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Properties</a:t>
                      </a:r>
                    </a:p>
                    <a:p>
                      <a:pPr algn="ctr" fontAlgn="b"/>
                      <a:r>
                        <a:rPr lang="en-GB" sz="900" u="none" strike="noStrike" dirty="0">
                          <a:solidFill>
                            <a:schemeClr val="bg1"/>
                          </a:solidFill>
                          <a:effectLst/>
                          <a:latin typeface="Segoe UI" panose="020B0502040204020203" pitchFamily="34" charset="0"/>
                          <a:cs typeface="Segoe UI" panose="020B0502040204020203" pitchFamily="34" charset="0"/>
                        </a:rPr>
                        <a:t>(n=118)</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20+</a:t>
                      </a:r>
                    </a:p>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Properties</a:t>
                      </a:r>
                    </a:p>
                    <a:p>
                      <a:pPr algn="ctr" fontAlgn="b"/>
                      <a:r>
                        <a:rPr lang="en-GB" sz="900" u="none" strike="noStrike" dirty="0">
                          <a:solidFill>
                            <a:schemeClr val="bg1"/>
                          </a:solidFill>
                          <a:effectLst/>
                          <a:latin typeface="Segoe UI" panose="020B0502040204020203" pitchFamily="34" charset="0"/>
                          <a:cs typeface="Segoe UI" panose="020B0502040204020203" pitchFamily="34" charset="0"/>
                        </a:rPr>
                        <a:t>(n=83)</a:t>
                      </a:r>
                      <a:endParaRPr lang="en-GB" sz="900" b="0"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marL="0" algn="ctr" defTabSz="914400" rtl="0" eaLnBrk="1" fontAlgn="b" latinLnBrk="0" hangingPunct="1"/>
                      <a:r>
                        <a:rPr lang="en-GB" sz="1100" u="none" strike="noStrike" kern="1200" dirty="0">
                          <a:solidFill>
                            <a:schemeClr val="bg1"/>
                          </a:solidFill>
                          <a:effectLst/>
                          <a:latin typeface="Segoe UI" panose="020B0502040204020203" pitchFamily="34" charset="0"/>
                          <a:cs typeface="Segoe UI" panose="020B0502040204020203" pitchFamily="34" charset="0"/>
                        </a:rPr>
                        <a:t>1-3 </a:t>
                      </a:r>
                    </a:p>
                    <a:p>
                      <a:pPr marL="0" algn="ctr" defTabSz="914400" rtl="0" eaLnBrk="1" fontAlgn="b" latinLnBrk="0" hangingPunct="1"/>
                      <a:r>
                        <a:rPr lang="en-GB" sz="1100" u="none" strike="noStrike" kern="1200" dirty="0">
                          <a:solidFill>
                            <a:schemeClr val="bg1"/>
                          </a:solidFill>
                          <a:effectLst/>
                          <a:latin typeface="Segoe UI" panose="020B0502040204020203" pitchFamily="34" charset="0"/>
                          <a:cs typeface="Segoe UI" panose="020B0502040204020203" pitchFamily="34" charset="0"/>
                        </a:rPr>
                        <a:t>BTL Mortgages</a:t>
                      </a:r>
                    </a:p>
                    <a:p>
                      <a:pPr marL="0" algn="ctr" defTabSz="914400" rtl="0" eaLnBrk="1" fontAlgn="b" latinLnBrk="0" hangingPunct="1"/>
                      <a:r>
                        <a:rPr lang="en-GB" sz="900" u="none" strike="noStrike" kern="1200" dirty="0">
                          <a:solidFill>
                            <a:schemeClr val="bg1"/>
                          </a:solidFill>
                          <a:effectLst/>
                          <a:latin typeface="Segoe UI" panose="020B0502040204020203" pitchFamily="34" charset="0"/>
                          <a:cs typeface="Segoe UI" panose="020B0502040204020203" pitchFamily="34" charset="0"/>
                        </a:rPr>
                        <a:t>(n=290)</a:t>
                      </a:r>
                      <a:endParaRPr lang="en-GB" sz="900" b="0" i="0" u="none" strike="noStrike" kern="1200" dirty="0">
                        <a:solidFill>
                          <a:schemeClr val="bg1"/>
                        </a:solidFill>
                        <a:effectLst/>
                        <a:latin typeface="Segoe UI" panose="020B0502040204020203" pitchFamily="34" charset="0"/>
                        <a:ea typeface="+mn-ea"/>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marL="0" algn="ctr" defTabSz="914400" rtl="0" eaLnBrk="1" fontAlgn="b" latinLnBrk="0" hangingPunct="1"/>
                      <a:r>
                        <a:rPr lang="en-GB" sz="1100" u="none" strike="noStrike" kern="1200" dirty="0">
                          <a:solidFill>
                            <a:schemeClr val="bg1"/>
                          </a:solidFill>
                          <a:effectLst/>
                          <a:latin typeface="Segoe UI" panose="020B0502040204020203" pitchFamily="34" charset="0"/>
                          <a:cs typeface="Segoe UI" panose="020B0502040204020203" pitchFamily="34" charset="0"/>
                        </a:rPr>
                        <a:t>4+</a:t>
                      </a:r>
                    </a:p>
                    <a:p>
                      <a:pPr marL="0" algn="ctr" defTabSz="914400" rtl="0" eaLnBrk="1" fontAlgn="b" latinLnBrk="0" hangingPunct="1"/>
                      <a:r>
                        <a:rPr lang="en-GB" sz="1100" u="none" strike="noStrike" kern="1200" baseline="0" dirty="0">
                          <a:solidFill>
                            <a:schemeClr val="bg1"/>
                          </a:solidFill>
                          <a:effectLst/>
                          <a:latin typeface="Segoe UI" panose="020B0502040204020203" pitchFamily="34" charset="0"/>
                          <a:cs typeface="Segoe UI" panose="020B0502040204020203" pitchFamily="34" charset="0"/>
                        </a:rPr>
                        <a:t>BTL Mortgages</a:t>
                      </a:r>
                    </a:p>
                    <a:p>
                      <a:pPr marL="0" algn="ctr" defTabSz="914400" rtl="0" eaLnBrk="1" fontAlgn="b" latinLnBrk="0" hangingPunct="1"/>
                      <a:r>
                        <a:rPr lang="en-GB" sz="900" u="none" strike="noStrike" kern="1200" baseline="0" dirty="0">
                          <a:solidFill>
                            <a:schemeClr val="bg1"/>
                          </a:solidFill>
                          <a:effectLst/>
                          <a:latin typeface="Segoe UI" panose="020B0502040204020203" pitchFamily="34" charset="0"/>
                          <a:cs typeface="Segoe UI" panose="020B0502040204020203" pitchFamily="34" charset="0"/>
                        </a:rPr>
                        <a:t>(n=312)</a:t>
                      </a:r>
                      <a:endParaRPr lang="en-GB" sz="900" b="0" i="0" u="none" strike="noStrike" kern="1200" dirty="0">
                        <a:solidFill>
                          <a:schemeClr val="bg1"/>
                        </a:solidFill>
                        <a:effectLst/>
                        <a:latin typeface="Segoe UI" panose="020B0502040204020203" pitchFamily="34" charset="0"/>
                        <a:ea typeface="+mn-ea"/>
                        <a:cs typeface="Segoe UI" panose="020B0502040204020203" pitchFamily="34" charset="0"/>
                      </a:endParaRPr>
                    </a:p>
                  </a:txBody>
                  <a:tcPr marL="9525" marR="9525" marT="9525" marB="0" anchor="ctr">
                    <a:lnT w="38100" cap="flat" cmpd="sng" algn="ctr">
                      <a:solidFill>
                        <a:srgbClr val="002060"/>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42588">
                <a:tc>
                  <a:txBody>
                    <a:bodyPr/>
                    <a:lstStyle/>
                    <a:p>
                      <a:pPr algn="ctr" fontAlgn="b"/>
                      <a:r>
                        <a:rPr lang="en-GB" sz="1100" b="1" u="none" strike="noStrike" dirty="0">
                          <a:solidFill>
                            <a:schemeClr val="bg1">
                              <a:lumMod val="50000"/>
                            </a:schemeClr>
                          </a:solidFill>
                          <a:effectLst/>
                          <a:latin typeface="Segoe UI" panose="020B0502040204020203" pitchFamily="34" charset="0"/>
                          <a:cs typeface="Segoe UI" panose="020B0502040204020203" pitchFamily="34" charset="0"/>
                        </a:rPr>
                        <a:t>Capital</a:t>
                      </a:r>
                      <a:r>
                        <a:rPr lang="en-GB" sz="1100" b="1" u="none" strike="noStrike" baseline="0" dirty="0">
                          <a:solidFill>
                            <a:schemeClr val="bg1">
                              <a:lumMod val="50000"/>
                            </a:schemeClr>
                          </a:solidFill>
                          <a:effectLst/>
                          <a:latin typeface="Segoe UI" panose="020B0502040204020203" pitchFamily="34" charset="0"/>
                          <a:cs typeface="Segoe UI" panose="020B0502040204020203" pitchFamily="34" charset="0"/>
                        </a:rPr>
                        <a:t> Gains</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20%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17%</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18%</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19%</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22%</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16%</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16%</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extLst>
                  <a:ext uri="{0D108BD9-81ED-4DB2-BD59-A6C34878D82A}">
                    <a16:rowId xmlns:a16="http://schemas.microsoft.com/office/drawing/2014/main" val="10001"/>
                  </a:ext>
                </a:extLst>
              </a:tr>
              <a:tr h="642588">
                <a:tc>
                  <a:txBody>
                    <a:bodyPr/>
                    <a:lstStyle/>
                    <a:p>
                      <a:pPr algn="ctr" fontAlgn="b"/>
                      <a:r>
                        <a:rPr lang="en-GB" sz="1100" b="1" u="none" strike="noStrike" dirty="0">
                          <a:solidFill>
                            <a:schemeClr val="bg1">
                              <a:lumMod val="50000"/>
                            </a:schemeClr>
                          </a:solidFill>
                          <a:effectLst/>
                          <a:latin typeface="Segoe UI" panose="020B0502040204020203" pitchFamily="34" charset="0"/>
                          <a:cs typeface="Segoe UI" panose="020B0502040204020203" pitchFamily="34" charset="0"/>
                        </a:rPr>
                        <a:t>Rental</a:t>
                      </a:r>
                      <a:r>
                        <a:rPr lang="en-GB" sz="1100" b="1" u="none" strike="noStrike" baseline="0" dirty="0">
                          <a:solidFill>
                            <a:schemeClr val="bg1">
                              <a:lumMod val="50000"/>
                            </a:schemeClr>
                          </a:solidFill>
                          <a:effectLst/>
                          <a:latin typeface="Segoe UI" panose="020B0502040204020203" pitchFamily="34" charset="0"/>
                          <a:cs typeface="Segoe UI" panose="020B0502040204020203" pitchFamily="34" charset="0"/>
                        </a:rPr>
                        <a:t> Yields</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31%</a:t>
                      </a:r>
                    </a:p>
                  </a:txBody>
                  <a:tcPr marL="6350" marR="6350" marT="6350"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34%</a:t>
                      </a:r>
                    </a:p>
                  </a:txBody>
                  <a:tcPr marL="6350" marR="6350" marT="6350"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35%</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35%</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34%</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27%</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32%</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29%</a:t>
                      </a:r>
                    </a:p>
                  </a:txBody>
                  <a:tcPr marL="6350" marR="6350" marT="6350" marB="0" anchor="ctr"/>
                </a:tc>
                <a:extLst>
                  <a:ext uri="{0D108BD9-81ED-4DB2-BD59-A6C34878D82A}">
                    <a16:rowId xmlns:a16="http://schemas.microsoft.com/office/drawing/2014/main" val="10002"/>
                  </a:ext>
                </a:extLst>
              </a:tr>
              <a:tr h="642588">
                <a:tc>
                  <a:txBody>
                    <a:bodyPr/>
                    <a:lstStyle/>
                    <a:p>
                      <a:pPr algn="ctr" fontAlgn="b"/>
                      <a:r>
                        <a:rPr lang="en-GB" sz="1100" b="1" u="none" strike="noStrike" dirty="0">
                          <a:solidFill>
                            <a:schemeClr val="bg1">
                              <a:lumMod val="50000"/>
                            </a:schemeClr>
                          </a:solidFill>
                          <a:effectLst/>
                          <a:latin typeface="Segoe UI" panose="020B0502040204020203" pitchFamily="34" charset="0"/>
                          <a:cs typeface="Segoe UI" panose="020B0502040204020203" pitchFamily="34" charset="0"/>
                        </a:rPr>
                        <a:t>Financial</a:t>
                      </a:r>
                      <a:r>
                        <a:rPr lang="en-GB" sz="1100" b="1" u="none" strike="noStrike" baseline="0" dirty="0">
                          <a:solidFill>
                            <a:schemeClr val="bg1">
                              <a:lumMod val="50000"/>
                            </a:schemeClr>
                          </a:solidFill>
                          <a:effectLst/>
                          <a:latin typeface="Segoe UI" panose="020B0502040204020203" pitchFamily="34" charset="0"/>
                          <a:cs typeface="Segoe UI" panose="020B0502040204020203" pitchFamily="34" charset="0"/>
                        </a:rPr>
                        <a:t> Market</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8%</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3%</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5%</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4%</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4%</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3%</a:t>
                      </a:r>
                    </a:p>
                  </a:txBody>
                  <a:tcPr marL="6350" marR="6350" marT="6350" marB="0" anchor="ctr">
                    <a:solidFill>
                      <a:schemeClr val="bg1">
                        <a:lumMod val="85000"/>
                        <a:alpha val="20000"/>
                      </a:schemeClr>
                    </a:solidFill>
                  </a:tcP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4%</a:t>
                      </a:r>
                    </a:p>
                  </a:txBody>
                  <a:tcPr marL="6350" marR="6350" marT="6350" marB="0" anchor="ctr">
                    <a:solidFill>
                      <a:schemeClr val="bg1">
                        <a:lumMod val="85000"/>
                        <a:alpha val="20000"/>
                      </a:schemeClr>
                    </a:solidFill>
                  </a:tcPr>
                </a:tc>
                <a:extLst>
                  <a:ext uri="{0D108BD9-81ED-4DB2-BD59-A6C34878D82A}">
                    <a16:rowId xmlns:a16="http://schemas.microsoft.com/office/drawing/2014/main" val="10003"/>
                  </a:ext>
                </a:extLst>
              </a:tr>
              <a:tr h="642588">
                <a:tc>
                  <a:txBody>
                    <a:bodyPr/>
                    <a:lstStyle/>
                    <a:p>
                      <a:pPr algn="ctr" fontAlgn="b"/>
                      <a:r>
                        <a:rPr lang="en-GB" sz="1100" b="1" u="none" strike="noStrike" dirty="0">
                          <a:solidFill>
                            <a:schemeClr val="bg1">
                              <a:lumMod val="50000"/>
                            </a:schemeClr>
                          </a:solidFill>
                          <a:effectLst/>
                          <a:latin typeface="Segoe UI" panose="020B0502040204020203" pitchFamily="34" charset="0"/>
                          <a:cs typeface="Segoe UI" panose="020B0502040204020203" pitchFamily="34" charset="0"/>
                        </a:rPr>
                        <a:t>UK Private</a:t>
                      </a:r>
                      <a:r>
                        <a:rPr lang="en-GB" sz="1100" b="1" u="none" strike="noStrike" baseline="0" dirty="0">
                          <a:solidFill>
                            <a:schemeClr val="bg1">
                              <a:lumMod val="50000"/>
                            </a:schemeClr>
                          </a:solidFill>
                          <a:effectLst/>
                          <a:latin typeface="Segoe UI" panose="020B0502040204020203" pitchFamily="34" charset="0"/>
                          <a:cs typeface="Segoe UI" panose="020B0502040204020203" pitchFamily="34" charset="0"/>
                        </a:rPr>
                        <a:t> Rental Sector</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12%</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9%</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9%</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14%</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16%</a:t>
                      </a:r>
                    </a:p>
                  </a:txBody>
                  <a:tcPr marL="6350" marR="6350" marT="6350" marB="0" anchor="ctr"/>
                </a:tc>
                <a:tc>
                  <a:txBody>
                    <a:bodyPr/>
                    <a:lstStyle/>
                    <a:p>
                      <a:pPr marL="0" algn="ctr" defTabSz="914377" rtl="0" eaLnBrk="1" fontAlgn="b" latinLnBrk="0" hangingPunct="1"/>
                      <a:r>
                        <a:rPr lang="en-US" sz="1100" b="0" i="0" u="none" strike="noStrike" kern="1200">
                          <a:solidFill>
                            <a:schemeClr val="bg1">
                              <a:lumMod val="50000"/>
                            </a:schemeClr>
                          </a:solidFill>
                          <a:effectLst/>
                          <a:latin typeface="Segoe UI" panose="020B0502040204020203" pitchFamily="34" charset="0"/>
                          <a:ea typeface="+mn-ea"/>
                          <a:cs typeface="Segoe UI" panose="020B0502040204020203" pitchFamily="34" charset="0"/>
                        </a:rPr>
                        <a:t>8%</a:t>
                      </a:r>
                    </a:p>
                  </a:txBody>
                  <a:tcPr marL="6350" marR="6350" marT="6350"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11%</a:t>
                      </a:r>
                    </a:p>
                  </a:txBody>
                  <a:tcPr marL="6350" marR="6350" marT="6350" marB="0" anchor="ct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10%</a:t>
                      </a:r>
                    </a:p>
                  </a:txBody>
                  <a:tcPr marL="6350" marR="6350" marT="6350" marB="0" anchor="ctr"/>
                </a:tc>
                <a:extLst>
                  <a:ext uri="{0D108BD9-81ED-4DB2-BD59-A6C34878D82A}">
                    <a16:rowId xmlns:a16="http://schemas.microsoft.com/office/drawing/2014/main" val="10004"/>
                  </a:ext>
                </a:extLst>
              </a:tr>
              <a:tr h="642588">
                <a:tc>
                  <a:txBody>
                    <a:bodyPr/>
                    <a:lstStyle/>
                    <a:p>
                      <a:pPr algn="ctr" fontAlgn="b"/>
                      <a:r>
                        <a:rPr lang="en-GB" sz="1100" b="1" u="none" strike="noStrike" dirty="0">
                          <a:solidFill>
                            <a:schemeClr val="bg1">
                              <a:lumMod val="50000"/>
                            </a:schemeClr>
                          </a:solidFill>
                          <a:effectLst/>
                          <a:latin typeface="Segoe UI" panose="020B0502040204020203" pitchFamily="34" charset="0"/>
                          <a:cs typeface="Segoe UI" panose="020B0502040204020203" pitchFamily="34" charset="0"/>
                        </a:rPr>
                        <a:t>Own Lettings Business</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21%</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23%</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18%</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22%</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30%</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20%</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17%</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b" latinLnBrk="0" hangingPunct="1"/>
                      <a:r>
                        <a:rPr lang="en-US" sz="11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18%</a:t>
                      </a:r>
                    </a:p>
                  </a:txBody>
                  <a:tcPr marL="6350" marR="6350" marT="6350" marB="0" anchor="ctr">
                    <a:lnB w="6350" cap="flat" cmpd="sng" algn="ctr">
                      <a:solidFill>
                        <a:schemeClr val="bg1"/>
                      </a:solidFill>
                      <a:prstDash val="solid"/>
                      <a:round/>
                      <a:headEnd type="none" w="med" len="med"/>
                      <a:tailEnd type="none" w="med" len="med"/>
                    </a:lnB>
                    <a:solidFill>
                      <a:schemeClr val="bg1">
                        <a:lumMod val="85000"/>
                        <a:alpha val="20000"/>
                      </a:schemeClr>
                    </a:solidFill>
                  </a:tcPr>
                </a:tc>
                <a:extLst>
                  <a:ext uri="{0D108BD9-81ED-4DB2-BD59-A6C34878D82A}">
                    <a16:rowId xmlns:a16="http://schemas.microsoft.com/office/drawing/2014/main" val="10005"/>
                  </a:ext>
                </a:extLst>
              </a:tr>
            </a:tbl>
          </a:graphicData>
        </a:graphic>
      </p:graphicFrame>
      <p:cxnSp>
        <p:nvCxnSpPr>
          <p:cNvPr id="18" name="Straight Connector 17">
            <a:extLst>
              <a:ext uri="{FF2B5EF4-FFF2-40B4-BE49-F238E27FC236}">
                <a16:creationId xmlns:a16="http://schemas.microsoft.com/office/drawing/2014/main" id="{E791BB9A-4741-4BFB-9C02-E74ED5031AB6}"/>
              </a:ext>
            </a:extLst>
          </p:cNvPr>
          <p:cNvCxnSpPr/>
          <p:nvPr/>
        </p:nvCxnSpPr>
        <p:spPr bwMode="auto">
          <a:xfrm flipH="1" flipV="1">
            <a:off x="9060981" y="2110689"/>
            <a:ext cx="0" cy="3852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12" name="Rectangle 11">
            <a:extLst>
              <a:ext uri="{FF2B5EF4-FFF2-40B4-BE49-F238E27FC236}">
                <a16:creationId xmlns:a16="http://schemas.microsoft.com/office/drawing/2014/main" id="{CD67AE57-274E-A059-3F4E-3E97E1ACF349}"/>
              </a:ext>
            </a:extLst>
          </p:cNvPr>
          <p:cNvSpPr/>
          <p:nvPr/>
        </p:nvSpPr>
        <p:spPr>
          <a:xfrm>
            <a:off x="2188238" y="2893822"/>
            <a:ext cx="461766" cy="394769"/>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3" name="Rectangle 12">
            <a:extLst>
              <a:ext uri="{FF2B5EF4-FFF2-40B4-BE49-F238E27FC236}">
                <a16:creationId xmlns:a16="http://schemas.microsoft.com/office/drawing/2014/main" id="{CD67AE57-274E-A059-3F4E-3E97E1ACF349}"/>
              </a:ext>
            </a:extLst>
          </p:cNvPr>
          <p:cNvSpPr/>
          <p:nvPr/>
        </p:nvSpPr>
        <p:spPr>
          <a:xfrm>
            <a:off x="2188238" y="4176714"/>
            <a:ext cx="461766" cy="394769"/>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4" name="Rectangle 13">
            <a:extLst>
              <a:ext uri="{FF2B5EF4-FFF2-40B4-BE49-F238E27FC236}">
                <a16:creationId xmlns:a16="http://schemas.microsoft.com/office/drawing/2014/main" id="{C291160C-8F24-D97C-33AE-B8D649FD00BB}"/>
              </a:ext>
            </a:extLst>
          </p:cNvPr>
          <p:cNvSpPr/>
          <p:nvPr/>
        </p:nvSpPr>
        <p:spPr>
          <a:xfrm>
            <a:off x="3350285" y="4181659"/>
            <a:ext cx="460629" cy="384879"/>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5" name="Rectangle 14">
            <a:extLst>
              <a:ext uri="{FF2B5EF4-FFF2-40B4-BE49-F238E27FC236}">
                <a16:creationId xmlns:a16="http://schemas.microsoft.com/office/drawing/2014/main" id="{C291160C-8F24-D97C-33AE-B8D649FD00BB}"/>
              </a:ext>
            </a:extLst>
          </p:cNvPr>
          <p:cNvSpPr/>
          <p:nvPr/>
        </p:nvSpPr>
        <p:spPr>
          <a:xfrm>
            <a:off x="4555629" y="5473076"/>
            <a:ext cx="460629" cy="384879"/>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6" name="Rectangle 15">
            <a:extLst>
              <a:ext uri="{FF2B5EF4-FFF2-40B4-BE49-F238E27FC236}">
                <a16:creationId xmlns:a16="http://schemas.microsoft.com/office/drawing/2014/main" id="{CD67AE57-274E-A059-3F4E-3E97E1ACF349}"/>
              </a:ext>
            </a:extLst>
          </p:cNvPr>
          <p:cNvSpPr/>
          <p:nvPr/>
        </p:nvSpPr>
        <p:spPr>
          <a:xfrm>
            <a:off x="7000392" y="2893822"/>
            <a:ext cx="461766" cy="394769"/>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7" name="Rectangle 16">
            <a:extLst>
              <a:ext uri="{FF2B5EF4-FFF2-40B4-BE49-F238E27FC236}">
                <a16:creationId xmlns:a16="http://schemas.microsoft.com/office/drawing/2014/main" id="{CD67AE57-274E-A059-3F4E-3E97E1ACF349}"/>
              </a:ext>
            </a:extLst>
          </p:cNvPr>
          <p:cNvSpPr/>
          <p:nvPr/>
        </p:nvSpPr>
        <p:spPr>
          <a:xfrm>
            <a:off x="7000392" y="5468131"/>
            <a:ext cx="461766" cy="394769"/>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9" name="Rectangle 18">
            <a:extLst>
              <a:ext uri="{FF2B5EF4-FFF2-40B4-BE49-F238E27FC236}">
                <a16:creationId xmlns:a16="http://schemas.microsoft.com/office/drawing/2014/main" id="{C291160C-8F24-D97C-33AE-B8D649FD00BB}"/>
              </a:ext>
            </a:extLst>
          </p:cNvPr>
          <p:cNvSpPr/>
          <p:nvPr/>
        </p:nvSpPr>
        <p:spPr>
          <a:xfrm>
            <a:off x="8252499" y="4181659"/>
            <a:ext cx="460629" cy="384879"/>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0" name="Rectangle 19">
            <a:extLst>
              <a:ext uri="{FF2B5EF4-FFF2-40B4-BE49-F238E27FC236}">
                <a16:creationId xmlns:a16="http://schemas.microsoft.com/office/drawing/2014/main" id="{C291160C-8F24-D97C-33AE-B8D649FD00BB}"/>
              </a:ext>
            </a:extLst>
          </p:cNvPr>
          <p:cNvSpPr/>
          <p:nvPr/>
        </p:nvSpPr>
        <p:spPr>
          <a:xfrm>
            <a:off x="8252499" y="2898767"/>
            <a:ext cx="460629" cy="384879"/>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Tree>
    <p:extLst>
      <p:ext uri="{BB962C8B-B14F-4D97-AF65-F5344CB8AC3E}">
        <p14:creationId xmlns:p14="http://schemas.microsoft.com/office/powerpoint/2010/main" val="249380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8" y="244702"/>
            <a:ext cx="10952162" cy="671807"/>
          </a:xfrm>
        </p:spPr>
        <p:txBody>
          <a:bodyPr>
            <a:normAutofit/>
          </a:bodyPr>
          <a:lstStyle/>
          <a:p>
            <a:r>
              <a:rPr lang="en-GB" dirty="0"/>
              <a:t>Tenant demand remains high and stable, with two thirds continuing to report increased demand over the last quarter </a:t>
            </a:r>
          </a:p>
        </p:txBody>
      </p:sp>
      <p:sp>
        <p:nvSpPr>
          <p:cNvPr id="3" name="Text Placeholder 2"/>
          <p:cNvSpPr>
            <a:spLocks noGrp="1"/>
          </p:cNvSpPr>
          <p:nvPr>
            <p:ph type="body" sz="quarter" idx="18"/>
          </p:nvPr>
        </p:nvSpPr>
        <p:spPr>
          <a:xfrm>
            <a:off x="668337" y="6189797"/>
            <a:ext cx="9417050" cy="273050"/>
          </a:xfrm>
        </p:spPr>
        <p:txBody>
          <a:bodyPr/>
          <a:lstStyle/>
          <a:p>
            <a:r>
              <a:rPr lang="en-GB" altLang="en-US" dirty="0"/>
              <a:t>Q14. In your opinion what has happened to tenant demand in the last 3 months? Base: All answering (983)</a:t>
            </a:r>
          </a:p>
        </p:txBody>
      </p:sp>
      <p:sp>
        <p:nvSpPr>
          <p:cNvPr id="4" name="Text Placeholder 3"/>
          <p:cNvSpPr>
            <a:spLocks noGrp="1"/>
          </p:cNvSpPr>
          <p:nvPr>
            <p:ph type="body" sz="quarter" idx="19"/>
          </p:nvPr>
        </p:nvSpPr>
        <p:spPr>
          <a:xfrm>
            <a:off x="439738" y="1007919"/>
            <a:ext cx="11078794" cy="581025"/>
          </a:xfrm>
        </p:spPr>
        <p:txBody>
          <a:bodyPr>
            <a:normAutofit/>
          </a:bodyPr>
          <a:lstStyle/>
          <a:p>
            <a:r>
              <a:rPr lang="en-GB" dirty="0"/>
              <a:t>Just 2% of landlords have seen a decrease in demand over the last 3 months – with an increasing proportion of landlords selling rental properties, there is no sign of a let up in demand (with it currently at an historic high).</a:t>
            </a:r>
          </a:p>
        </p:txBody>
      </p:sp>
      <p:sp>
        <p:nvSpPr>
          <p:cNvPr id="5" name="Text Placeholder 4"/>
          <p:cNvSpPr>
            <a:spLocks noGrp="1"/>
          </p:cNvSpPr>
          <p:nvPr>
            <p:ph type="body" sz="quarter" idx="20"/>
          </p:nvPr>
        </p:nvSpPr>
        <p:spPr>
          <a:xfrm>
            <a:off x="439738" y="1674669"/>
            <a:ext cx="10952162" cy="390525"/>
          </a:xfrm>
        </p:spPr>
        <p:txBody>
          <a:bodyPr/>
          <a:lstStyle/>
          <a:p>
            <a:r>
              <a:rPr lang="en-GB" dirty="0"/>
              <a:t>Tenant demand in LAST 3 months (%)</a:t>
            </a:r>
          </a:p>
        </p:txBody>
      </p:sp>
      <p:graphicFrame>
        <p:nvGraphicFramePr>
          <p:cNvPr id="6" name="Table 5"/>
          <p:cNvGraphicFramePr>
            <a:graphicFrameLocks noGrp="1"/>
          </p:cNvGraphicFramePr>
          <p:nvPr/>
        </p:nvGraphicFramePr>
        <p:xfrm>
          <a:off x="287576" y="2667804"/>
          <a:ext cx="896580" cy="3104400"/>
        </p:xfrm>
        <a:graphic>
          <a:graphicData uri="http://schemas.openxmlformats.org/drawingml/2006/table">
            <a:tbl>
              <a:tblPr firstRow="1" bandRow="1">
                <a:tableStyleId>{C083E6E3-FA7D-4D7B-A595-EF9225AFEA82}</a:tableStyleId>
              </a:tblPr>
              <a:tblGrid>
                <a:gridCol w="896580">
                  <a:extLst>
                    <a:ext uri="{9D8B030D-6E8A-4147-A177-3AD203B41FA5}">
                      <a16:colId xmlns:a16="http://schemas.microsoft.com/office/drawing/2014/main" val="20000"/>
                    </a:ext>
                  </a:extLst>
                </a:gridCol>
              </a:tblGrid>
              <a:tr h="517400">
                <a:tc>
                  <a:txBody>
                    <a:bodyPr/>
                    <a:lstStyle/>
                    <a:p>
                      <a:pPr marL="0" algn="r" defTabSz="914400" rtl="0" eaLnBrk="1" fontAlgn="b" latinLnBrk="0" hangingPunct="1"/>
                      <a:r>
                        <a:rPr lang="en-GB" sz="1000" b="1" i="0" u="none" strike="noStrike" kern="1200" dirty="0">
                          <a:solidFill>
                            <a:schemeClr val="bg1">
                              <a:lumMod val="50000"/>
                            </a:schemeClr>
                          </a:solidFill>
                          <a:effectLst/>
                          <a:latin typeface="Segoe UI" pitchFamily="34" charset="0"/>
                          <a:ea typeface="Segoe UI" pitchFamily="34" charset="0"/>
                          <a:cs typeface="Segoe UI" pitchFamily="34" charset="0"/>
                        </a:rPr>
                        <a:t>Increased significantly</a:t>
                      </a:r>
                    </a:p>
                  </a:txBody>
                  <a:tcPr marL="9525" marR="9525" marT="9525" marB="0"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7400">
                <a:tc>
                  <a:txBody>
                    <a:bodyPr/>
                    <a:lstStyle/>
                    <a:p>
                      <a:pPr marL="0" algn="r" defTabSz="914400" rtl="0" eaLnBrk="1" fontAlgn="b" latinLnBrk="0" hangingPunct="1"/>
                      <a:r>
                        <a:rPr lang="en-GB" sz="1000" b="1" i="0" u="none" strike="noStrike" kern="1200" dirty="0">
                          <a:solidFill>
                            <a:schemeClr val="bg1">
                              <a:lumMod val="50000"/>
                            </a:schemeClr>
                          </a:solidFill>
                          <a:effectLst/>
                          <a:latin typeface="Segoe UI" pitchFamily="34" charset="0"/>
                          <a:ea typeface="Segoe UI" pitchFamily="34" charset="0"/>
                          <a:cs typeface="Segoe UI" pitchFamily="34" charset="0"/>
                        </a:rPr>
                        <a:t>Increased slightly</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7400">
                <a:tc>
                  <a:txBody>
                    <a:bodyPr/>
                    <a:lstStyle/>
                    <a:p>
                      <a:pPr marL="0" algn="r" defTabSz="914400" rtl="0" eaLnBrk="1" fontAlgn="b" latinLnBrk="0" hangingPunct="1"/>
                      <a:r>
                        <a:rPr lang="en-GB" sz="1000" b="1" i="0" u="none" strike="noStrike" kern="1200" dirty="0">
                          <a:solidFill>
                            <a:schemeClr val="bg1">
                              <a:lumMod val="50000"/>
                            </a:schemeClr>
                          </a:solidFill>
                          <a:effectLst/>
                          <a:latin typeface="Segoe UI" pitchFamily="34" charset="0"/>
                          <a:ea typeface="Segoe UI" pitchFamily="34" charset="0"/>
                          <a:cs typeface="Segoe UI" pitchFamily="34" charset="0"/>
                        </a:rPr>
                        <a:t>No change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7400">
                <a:tc>
                  <a:txBody>
                    <a:bodyPr/>
                    <a:lstStyle/>
                    <a:p>
                      <a:pPr marL="0" algn="r" defTabSz="914400" rtl="0" eaLnBrk="1" fontAlgn="b" latinLnBrk="0" hangingPunct="1"/>
                      <a:r>
                        <a:rPr lang="en-GB" sz="1000" b="1" i="0" u="none" strike="noStrike" kern="1200" dirty="0">
                          <a:solidFill>
                            <a:schemeClr val="bg1">
                              <a:lumMod val="50000"/>
                            </a:schemeClr>
                          </a:solidFill>
                          <a:effectLst/>
                          <a:latin typeface="Segoe UI" pitchFamily="34" charset="0"/>
                          <a:ea typeface="Segoe UI" pitchFamily="34" charset="0"/>
                          <a:cs typeface="Segoe UI" pitchFamily="34" charset="0"/>
                        </a:rPr>
                        <a:t>Decreased slightly</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17400">
                <a:tc>
                  <a:txBody>
                    <a:bodyPr/>
                    <a:lstStyle/>
                    <a:p>
                      <a:pPr marL="0" algn="r" defTabSz="914400" rtl="0" eaLnBrk="1" fontAlgn="b" latinLnBrk="0" hangingPunct="1"/>
                      <a:r>
                        <a:rPr lang="en-GB" sz="1000" b="1" i="0" u="none" strike="noStrike" kern="1200" dirty="0">
                          <a:solidFill>
                            <a:schemeClr val="bg1">
                              <a:lumMod val="50000"/>
                            </a:schemeClr>
                          </a:solidFill>
                          <a:effectLst/>
                          <a:latin typeface="Segoe UI" pitchFamily="34" charset="0"/>
                          <a:ea typeface="Segoe UI" pitchFamily="34" charset="0"/>
                          <a:cs typeface="Segoe UI" pitchFamily="34" charset="0"/>
                        </a:rPr>
                        <a:t>Decreased significantly</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7400">
                <a:tc>
                  <a:txBody>
                    <a:bodyPr/>
                    <a:lstStyle/>
                    <a:p>
                      <a:pPr marL="0" algn="r" defTabSz="914400" rtl="0" eaLnBrk="1" fontAlgn="b" latinLnBrk="0" hangingPunct="1"/>
                      <a:r>
                        <a:rPr lang="en-GB" sz="1000" b="1" i="0" u="none" strike="noStrike" kern="1200" dirty="0">
                          <a:solidFill>
                            <a:schemeClr val="bg1">
                              <a:lumMod val="50000"/>
                            </a:schemeClr>
                          </a:solidFill>
                          <a:effectLst/>
                          <a:latin typeface="Segoe UI" pitchFamily="34" charset="0"/>
                          <a:ea typeface="Segoe UI" pitchFamily="34" charset="0"/>
                          <a:cs typeface="Segoe UI" pitchFamily="34" charset="0"/>
                        </a:rPr>
                        <a:t>Unsure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pSp>
        <p:nvGrpSpPr>
          <p:cNvPr id="13" name="Group 12"/>
          <p:cNvGrpSpPr/>
          <p:nvPr/>
        </p:nvGrpSpPr>
        <p:grpSpPr>
          <a:xfrm>
            <a:off x="1236543" y="2868111"/>
            <a:ext cx="144000" cy="2719950"/>
            <a:chOff x="900113" y="3072493"/>
            <a:chExt cx="144000" cy="2791950"/>
          </a:xfrm>
        </p:grpSpPr>
        <p:sp>
          <p:nvSpPr>
            <p:cNvPr id="7" name="Oval 3"/>
            <p:cNvSpPr>
              <a:spLocks/>
            </p:cNvSpPr>
            <p:nvPr/>
          </p:nvSpPr>
          <p:spPr bwMode="auto">
            <a:xfrm>
              <a:off x="900113" y="3072493"/>
              <a:ext cx="144000" cy="144000"/>
            </a:xfrm>
            <a:prstGeom prst="ellipse">
              <a:avLst/>
            </a:prstGeom>
            <a:solidFill>
              <a:schemeClr val="accent6"/>
            </a:solidFill>
            <a:ln w="19050" cap="flat">
              <a:solidFill>
                <a:schemeClr val="tx1">
                  <a:alpha val="0"/>
                </a:schemeClr>
              </a:solidFill>
              <a:prstDash val="solid"/>
              <a:miter lim="800000"/>
              <a:headEnd type="none" w="med" len="med"/>
              <a:tailEnd type="none" w="med" len="med"/>
            </a:ln>
          </p:spPr>
          <p:txBody>
            <a:bodyPr lIns="0" tIns="0" rIns="0" bIns="0"/>
            <a:lstStyle/>
            <a:p>
              <a:endParaRPr lang="id-ID"/>
            </a:p>
          </p:txBody>
        </p:sp>
        <p:sp>
          <p:nvSpPr>
            <p:cNvPr id="8" name="Oval 3"/>
            <p:cNvSpPr>
              <a:spLocks/>
            </p:cNvSpPr>
            <p:nvPr/>
          </p:nvSpPr>
          <p:spPr bwMode="auto">
            <a:xfrm>
              <a:off x="900113" y="3602083"/>
              <a:ext cx="144000" cy="144000"/>
            </a:xfrm>
            <a:prstGeom prst="ellipse">
              <a:avLst/>
            </a:prstGeom>
            <a:solidFill>
              <a:schemeClr val="accent6">
                <a:lumMod val="60000"/>
                <a:lumOff val="40000"/>
              </a:schemeClr>
            </a:solidFill>
            <a:ln w="19050" cap="flat">
              <a:solidFill>
                <a:schemeClr val="tx1">
                  <a:alpha val="0"/>
                </a:schemeClr>
              </a:solidFill>
              <a:prstDash val="solid"/>
              <a:miter lim="800000"/>
              <a:headEnd type="none" w="med" len="med"/>
              <a:tailEnd type="none" w="med" len="med"/>
            </a:ln>
          </p:spPr>
          <p:txBody>
            <a:bodyPr lIns="0" tIns="0" rIns="0" bIns="0"/>
            <a:lstStyle/>
            <a:p>
              <a:endParaRPr lang="id-ID"/>
            </a:p>
          </p:txBody>
        </p:sp>
        <p:sp>
          <p:nvSpPr>
            <p:cNvPr id="9" name="Oval 3"/>
            <p:cNvSpPr>
              <a:spLocks/>
            </p:cNvSpPr>
            <p:nvPr/>
          </p:nvSpPr>
          <p:spPr bwMode="auto">
            <a:xfrm>
              <a:off x="900113" y="4131673"/>
              <a:ext cx="144000" cy="144000"/>
            </a:xfrm>
            <a:prstGeom prst="ellipse">
              <a:avLst/>
            </a:prstGeom>
            <a:solidFill>
              <a:schemeClr val="bg1">
                <a:lumMod val="85000"/>
              </a:schemeClr>
            </a:solidFill>
            <a:ln w="19050" cap="flat">
              <a:solidFill>
                <a:schemeClr val="tx1">
                  <a:alpha val="0"/>
                </a:schemeClr>
              </a:solidFill>
              <a:prstDash val="solid"/>
              <a:miter lim="800000"/>
              <a:headEnd type="none" w="med" len="med"/>
              <a:tailEnd type="none" w="med" len="med"/>
            </a:ln>
          </p:spPr>
          <p:txBody>
            <a:bodyPr lIns="0" tIns="0" rIns="0" bIns="0"/>
            <a:lstStyle/>
            <a:p>
              <a:endParaRPr lang="id-ID"/>
            </a:p>
          </p:txBody>
        </p:sp>
        <p:sp>
          <p:nvSpPr>
            <p:cNvPr id="10" name="Oval 3"/>
            <p:cNvSpPr>
              <a:spLocks/>
            </p:cNvSpPr>
            <p:nvPr/>
          </p:nvSpPr>
          <p:spPr bwMode="auto">
            <a:xfrm>
              <a:off x="900113" y="4661263"/>
              <a:ext cx="144000" cy="144000"/>
            </a:xfrm>
            <a:prstGeom prst="ellipse">
              <a:avLst/>
            </a:prstGeom>
            <a:solidFill>
              <a:schemeClr val="accent3"/>
            </a:solidFill>
            <a:ln w="19050" cap="flat">
              <a:solidFill>
                <a:schemeClr val="tx1">
                  <a:alpha val="0"/>
                </a:schemeClr>
              </a:solidFill>
              <a:prstDash val="solid"/>
              <a:miter lim="800000"/>
              <a:headEnd type="none" w="med" len="med"/>
              <a:tailEnd type="none" w="med" len="med"/>
            </a:ln>
          </p:spPr>
          <p:txBody>
            <a:bodyPr lIns="0" tIns="0" rIns="0" bIns="0"/>
            <a:lstStyle/>
            <a:p>
              <a:endParaRPr lang="id-ID"/>
            </a:p>
          </p:txBody>
        </p:sp>
        <p:sp>
          <p:nvSpPr>
            <p:cNvPr id="11" name="Oval 3"/>
            <p:cNvSpPr>
              <a:spLocks/>
            </p:cNvSpPr>
            <p:nvPr/>
          </p:nvSpPr>
          <p:spPr bwMode="auto">
            <a:xfrm>
              <a:off x="900113" y="5190853"/>
              <a:ext cx="144000" cy="144000"/>
            </a:xfrm>
            <a:prstGeom prst="ellipse">
              <a:avLst/>
            </a:prstGeom>
            <a:solidFill>
              <a:srgbClr val="EF2E0A"/>
            </a:solidFill>
            <a:ln w="19050" cap="flat">
              <a:solidFill>
                <a:schemeClr val="tx1">
                  <a:alpha val="0"/>
                </a:schemeClr>
              </a:solidFill>
              <a:prstDash val="solid"/>
              <a:miter lim="800000"/>
              <a:headEnd type="none" w="med" len="med"/>
              <a:tailEnd type="none" w="med" len="med"/>
            </a:ln>
          </p:spPr>
          <p:txBody>
            <a:bodyPr lIns="0" tIns="0" rIns="0" bIns="0"/>
            <a:lstStyle/>
            <a:p>
              <a:endParaRPr lang="id-ID"/>
            </a:p>
          </p:txBody>
        </p:sp>
        <p:sp>
          <p:nvSpPr>
            <p:cNvPr id="12" name="Oval 3"/>
            <p:cNvSpPr>
              <a:spLocks/>
            </p:cNvSpPr>
            <p:nvPr/>
          </p:nvSpPr>
          <p:spPr bwMode="auto">
            <a:xfrm>
              <a:off x="900113" y="5720443"/>
              <a:ext cx="144000" cy="144000"/>
            </a:xfrm>
            <a:prstGeom prst="ellipse">
              <a:avLst/>
            </a:prstGeom>
            <a:solidFill>
              <a:schemeClr val="accent5">
                <a:lumMod val="40000"/>
                <a:lumOff val="60000"/>
              </a:schemeClr>
            </a:solidFill>
            <a:ln w="19050" cap="flat">
              <a:solidFill>
                <a:schemeClr val="tx1">
                  <a:alpha val="0"/>
                </a:schemeClr>
              </a:solidFill>
              <a:prstDash val="solid"/>
              <a:miter lim="800000"/>
              <a:headEnd type="none" w="med" len="med"/>
              <a:tailEnd type="none" w="med" len="med"/>
            </a:ln>
          </p:spPr>
          <p:txBody>
            <a:bodyPr lIns="0" tIns="0" rIns="0" bIns="0"/>
            <a:lstStyle/>
            <a:p>
              <a:endParaRPr lang="id-ID"/>
            </a:p>
          </p:txBody>
        </p:sp>
      </p:grpSp>
      <p:graphicFrame>
        <p:nvGraphicFramePr>
          <p:cNvPr id="14" name="Object 1"/>
          <p:cNvGraphicFramePr>
            <a:graphicFrameLocks noGrp="1"/>
          </p:cNvGraphicFramePr>
          <p:nvPr>
            <p:extLst>
              <p:ext uri="{D42A27DB-BD31-4B8C-83A1-F6EECF244321}">
                <p14:modId xmlns:p14="http://schemas.microsoft.com/office/powerpoint/2010/main" val="3583718735"/>
              </p:ext>
            </p:extLst>
          </p:nvPr>
        </p:nvGraphicFramePr>
        <p:xfrm>
          <a:off x="1489698" y="2662369"/>
          <a:ext cx="10245102" cy="32639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118587445"/>
              </p:ext>
            </p:extLst>
          </p:nvPr>
        </p:nvGraphicFramePr>
        <p:xfrm>
          <a:off x="1222745" y="2250977"/>
          <a:ext cx="10487468" cy="367519"/>
        </p:xfrm>
        <a:graphic>
          <a:graphicData uri="http://schemas.openxmlformats.org/drawingml/2006/table">
            <a:tbl>
              <a:tblPr firstRow="1" bandRow="1">
                <a:tableStyleId>{5940675A-B579-460E-94D1-54222C63F5DA}</a:tableStyleId>
              </a:tblPr>
              <a:tblGrid>
                <a:gridCol w="348108">
                  <a:extLst>
                    <a:ext uri="{9D8B030D-6E8A-4147-A177-3AD203B41FA5}">
                      <a16:colId xmlns:a16="http://schemas.microsoft.com/office/drawing/2014/main" val="20003"/>
                    </a:ext>
                  </a:extLst>
                </a:gridCol>
                <a:gridCol w="362120">
                  <a:extLst>
                    <a:ext uri="{9D8B030D-6E8A-4147-A177-3AD203B41FA5}">
                      <a16:colId xmlns:a16="http://schemas.microsoft.com/office/drawing/2014/main" val="20009"/>
                    </a:ext>
                  </a:extLst>
                </a:gridCol>
                <a:gridCol w="362120">
                  <a:extLst>
                    <a:ext uri="{9D8B030D-6E8A-4147-A177-3AD203B41FA5}">
                      <a16:colId xmlns:a16="http://schemas.microsoft.com/office/drawing/2014/main" val="20010"/>
                    </a:ext>
                  </a:extLst>
                </a:gridCol>
                <a:gridCol w="362120">
                  <a:extLst>
                    <a:ext uri="{9D8B030D-6E8A-4147-A177-3AD203B41FA5}">
                      <a16:colId xmlns:a16="http://schemas.microsoft.com/office/drawing/2014/main" val="20011"/>
                    </a:ext>
                  </a:extLst>
                </a:gridCol>
                <a:gridCol w="362120">
                  <a:extLst>
                    <a:ext uri="{9D8B030D-6E8A-4147-A177-3AD203B41FA5}">
                      <a16:colId xmlns:a16="http://schemas.microsoft.com/office/drawing/2014/main" val="20012"/>
                    </a:ext>
                  </a:extLst>
                </a:gridCol>
                <a:gridCol w="362120">
                  <a:extLst>
                    <a:ext uri="{9D8B030D-6E8A-4147-A177-3AD203B41FA5}">
                      <a16:colId xmlns:a16="http://schemas.microsoft.com/office/drawing/2014/main" val="20013"/>
                    </a:ext>
                  </a:extLst>
                </a:gridCol>
                <a:gridCol w="362120">
                  <a:extLst>
                    <a:ext uri="{9D8B030D-6E8A-4147-A177-3AD203B41FA5}">
                      <a16:colId xmlns:a16="http://schemas.microsoft.com/office/drawing/2014/main" val="20014"/>
                    </a:ext>
                  </a:extLst>
                </a:gridCol>
                <a:gridCol w="362120">
                  <a:extLst>
                    <a:ext uri="{9D8B030D-6E8A-4147-A177-3AD203B41FA5}">
                      <a16:colId xmlns:a16="http://schemas.microsoft.com/office/drawing/2014/main" val="20015"/>
                    </a:ext>
                  </a:extLst>
                </a:gridCol>
                <a:gridCol w="362120">
                  <a:extLst>
                    <a:ext uri="{9D8B030D-6E8A-4147-A177-3AD203B41FA5}">
                      <a16:colId xmlns:a16="http://schemas.microsoft.com/office/drawing/2014/main" val="20016"/>
                    </a:ext>
                  </a:extLst>
                </a:gridCol>
                <a:gridCol w="362120">
                  <a:extLst>
                    <a:ext uri="{9D8B030D-6E8A-4147-A177-3AD203B41FA5}">
                      <a16:colId xmlns:a16="http://schemas.microsoft.com/office/drawing/2014/main" val="20017"/>
                    </a:ext>
                  </a:extLst>
                </a:gridCol>
                <a:gridCol w="362120">
                  <a:extLst>
                    <a:ext uri="{9D8B030D-6E8A-4147-A177-3AD203B41FA5}">
                      <a16:colId xmlns:a16="http://schemas.microsoft.com/office/drawing/2014/main" val="20018"/>
                    </a:ext>
                  </a:extLst>
                </a:gridCol>
                <a:gridCol w="362120">
                  <a:extLst>
                    <a:ext uri="{9D8B030D-6E8A-4147-A177-3AD203B41FA5}">
                      <a16:colId xmlns:a16="http://schemas.microsoft.com/office/drawing/2014/main" val="20019"/>
                    </a:ext>
                  </a:extLst>
                </a:gridCol>
                <a:gridCol w="362120">
                  <a:extLst>
                    <a:ext uri="{9D8B030D-6E8A-4147-A177-3AD203B41FA5}">
                      <a16:colId xmlns:a16="http://schemas.microsoft.com/office/drawing/2014/main" val="20020"/>
                    </a:ext>
                  </a:extLst>
                </a:gridCol>
                <a:gridCol w="362120">
                  <a:extLst>
                    <a:ext uri="{9D8B030D-6E8A-4147-A177-3AD203B41FA5}">
                      <a16:colId xmlns:a16="http://schemas.microsoft.com/office/drawing/2014/main" val="20021"/>
                    </a:ext>
                  </a:extLst>
                </a:gridCol>
                <a:gridCol w="362120">
                  <a:extLst>
                    <a:ext uri="{9D8B030D-6E8A-4147-A177-3AD203B41FA5}">
                      <a16:colId xmlns:a16="http://schemas.microsoft.com/office/drawing/2014/main" val="20022"/>
                    </a:ext>
                  </a:extLst>
                </a:gridCol>
                <a:gridCol w="362120">
                  <a:extLst>
                    <a:ext uri="{9D8B030D-6E8A-4147-A177-3AD203B41FA5}">
                      <a16:colId xmlns:a16="http://schemas.microsoft.com/office/drawing/2014/main" val="20023"/>
                    </a:ext>
                  </a:extLst>
                </a:gridCol>
                <a:gridCol w="362120">
                  <a:extLst>
                    <a:ext uri="{9D8B030D-6E8A-4147-A177-3AD203B41FA5}">
                      <a16:colId xmlns:a16="http://schemas.microsoft.com/office/drawing/2014/main" val="20024"/>
                    </a:ext>
                  </a:extLst>
                </a:gridCol>
                <a:gridCol w="362120">
                  <a:extLst>
                    <a:ext uri="{9D8B030D-6E8A-4147-A177-3AD203B41FA5}">
                      <a16:colId xmlns:a16="http://schemas.microsoft.com/office/drawing/2014/main" val="20025"/>
                    </a:ext>
                  </a:extLst>
                </a:gridCol>
                <a:gridCol w="362120">
                  <a:extLst>
                    <a:ext uri="{9D8B030D-6E8A-4147-A177-3AD203B41FA5}">
                      <a16:colId xmlns:a16="http://schemas.microsoft.com/office/drawing/2014/main" val="20026"/>
                    </a:ext>
                  </a:extLst>
                </a:gridCol>
                <a:gridCol w="362120">
                  <a:extLst>
                    <a:ext uri="{9D8B030D-6E8A-4147-A177-3AD203B41FA5}">
                      <a16:colId xmlns:a16="http://schemas.microsoft.com/office/drawing/2014/main" val="20027"/>
                    </a:ext>
                  </a:extLst>
                </a:gridCol>
                <a:gridCol w="362120">
                  <a:extLst>
                    <a:ext uri="{9D8B030D-6E8A-4147-A177-3AD203B41FA5}">
                      <a16:colId xmlns:a16="http://schemas.microsoft.com/office/drawing/2014/main" val="20028"/>
                    </a:ext>
                  </a:extLst>
                </a:gridCol>
                <a:gridCol w="362120">
                  <a:extLst>
                    <a:ext uri="{9D8B030D-6E8A-4147-A177-3AD203B41FA5}">
                      <a16:colId xmlns:a16="http://schemas.microsoft.com/office/drawing/2014/main" val="20029"/>
                    </a:ext>
                  </a:extLst>
                </a:gridCol>
                <a:gridCol w="362120">
                  <a:extLst>
                    <a:ext uri="{9D8B030D-6E8A-4147-A177-3AD203B41FA5}">
                      <a16:colId xmlns:a16="http://schemas.microsoft.com/office/drawing/2014/main" val="20030"/>
                    </a:ext>
                  </a:extLst>
                </a:gridCol>
                <a:gridCol w="362120">
                  <a:extLst>
                    <a:ext uri="{9D8B030D-6E8A-4147-A177-3AD203B41FA5}">
                      <a16:colId xmlns:a16="http://schemas.microsoft.com/office/drawing/2014/main" val="1712013022"/>
                    </a:ext>
                  </a:extLst>
                </a:gridCol>
                <a:gridCol w="362120">
                  <a:extLst>
                    <a:ext uri="{9D8B030D-6E8A-4147-A177-3AD203B41FA5}">
                      <a16:colId xmlns:a16="http://schemas.microsoft.com/office/drawing/2014/main" val="400227328"/>
                    </a:ext>
                  </a:extLst>
                </a:gridCol>
                <a:gridCol w="362120">
                  <a:extLst>
                    <a:ext uri="{9D8B030D-6E8A-4147-A177-3AD203B41FA5}">
                      <a16:colId xmlns:a16="http://schemas.microsoft.com/office/drawing/2014/main" val="4085562993"/>
                    </a:ext>
                  </a:extLst>
                </a:gridCol>
                <a:gridCol w="362120">
                  <a:extLst>
                    <a:ext uri="{9D8B030D-6E8A-4147-A177-3AD203B41FA5}">
                      <a16:colId xmlns:a16="http://schemas.microsoft.com/office/drawing/2014/main" val="505867902"/>
                    </a:ext>
                  </a:extLst>
                </a:gridCol>
                <a:gridCol w="362120">
                  <a:extLst>
                    <a:ext uri="{9D8B030D-6E8A-4147-A177-3AD203B41FA5}">
                      <a16:colId xmlns:a16="http://schemas.microsoft.com/office/drawing/2014/main" val="624315057"/>
                    </a:ext>
                  </a:extLst>
                </a:gridCol>
                <a:gridCol w="362120">
                  <a:extLst>
                    <a:ext uri="{9D8B030D-6E8A-4147-A177-3AD203B41FA5}">
                      <a16:colId xmlns:a16="http://schemas.microsoft.com/office/drawing/2014/main" val="436364727"/>
                    </a:ext>
                  </a:extLst>
                </a:gridCol>
              </a:tblGrid>
              <a:tr h="367519">
                <a:tc>
                  <a:txBody>
                    <a:bodyPr/>
                    <a:lstStyle/>
                    <a:p>
                      <a:pPr algn="ctr" fontAlgn="b"/>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100" b="1" i="0" u="none" strike="noStrike" dirty="0">
                          <a:solidFill>
                            <a:schemeClr val="bg1">
                              <a:lumMod val="50000"/>
                            </a:schemeClr>
                          </a:solidFill>
                          <a:effectLst/>
                          <a:latin typeface="Segoe UI" panose="020B0502040204020203" pitchFamily="34" charset="0"/>
                          <a:cs typeface="Segoe UI" panose="020B0502040204020203" pitchFamily="34" charset="0"/>
                        </a:rPr>
                        <a:t>25%</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100" b="1" i="0" u="none" strike="noStrike" dirty="0">
                          <a:solidFill>
                            <a:schemeClr val="bg1">
                              <a:lumMod val="50000"/>
                            </a:schemeClr>
                          </a:solidFill>
                          <a:effectLst/>
                          <a:latin typeface="Segoe UI" panose="020B0502040204020203" pitchFamily="34" charset="0"/>
                          <a:cs typeface="Segoe UI" panose="020B0502040204020203" pitchFamily="34" charset="0"/>
                        </a:rPr>
                        <a:t>14%</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100" b="1" i="0" u="none" strike="noStrike" dirty="0">
                          <a:solidFill>
                            <a:schemeClr val="bg1">
                              <a:lumMod val="50000"/>
                            </a:schemeClr>
                          </a:solidFill>
                          <a:effectLst/>
                          <a:latin typeface="Segoe UI" panose="020B0502040204020203" pitchFamily="34" charset="0"/>
                          <a:cs typeface="Segoe UI" panose="020B0502040204020203" pitchFamily="34" charset="0"/>
                        </a:rPr>
                        <a:t>31%</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100" b="1" i="0" u="none" strike="noStrike" dirty="0">
                          <a:solidFill>
                            <a:schemeClr val="bg1">
                              <a:lumMod val="50000"/>
                            </a:schemeClr>
                          </a:solidFill>
                          <a:effectLst/>
                          <a:latin typeface="Segoe UI" panose="020B0502040204020203" pitchFamily="34" charset="0"/>
                          <a:cs typeface="Segoe UI" panose="020B0502040204020203" pitchFamily="34" charset="0"/>
                        </a:rPr>
                        <a:t> 39%</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100" b="1" i="0" u="none" strike="noStrike" dirty="0">
                          <a:solidFill>
                            <a:schemeClr val="bg1">
                              <a:lumMod val="50000"/>
                            </a:schemeClr>
                          </a:solidFill>
                          <a:effectLst/>
                          <a:latin typeface="Segoe UI" panose="020B0502040204020203" pitchFamily="34" charset="0"/>
                          <a:cs typeface="Segoe UI" panose="020B0502040204020203" pitchFamily="34" charset="0"/>
                        </a:rPr>
                        <a:t>57%</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100" b="1" i="0" u="none" strike="noStrike" dirty="0">
                          <a:solidFill>
                            <a:schemeClr val="bg1">
                              <a:lumMod val="50000"/>
                            </a:schemeClr>
                          </a:solidFill>
                          <a:effectLst/>
                          <a:latin typeface="Segoe UI" panose="020B0502040204020203" pitchFamily="34" charset="0"/>
                          <a:cs typeface="Segoe UI" panose="020B0502040204020203" pitchFamily="34" charset="0"/>
                        </a:rPr>
                        <a:t>56%</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100" b="1" i="0" u="none" strike="noStrike" dirty="0">
                          <a:solidFill>
                            <a:schemeClr val="bg1">
                              <a:lumMod val="50000"/>
                            </a:schemeClr>
                          </a:solidFill>
                          <a:effectLst/>
                          <a:latin typeface="Segoe UI" panose="020B0502040204020203" pitchFamily="34" charset="0"/>
                          <a:cs typeface="Segoe UI" panose="020B0502040204020203" pitchFamily="34" charset="0"/>
                        </a:rPr>
                        <a:t>65%</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cxnSp>
        <p:nvCxnSpPr>
          <p:cNvPr id="16" name="Straight Connector 15"/>
          <p:cNvCxnSpPr>
            <a:cxnSpLocks/>
          </p:cNvCxnSpPr>
          <p:nvPr/>
        </p:nvCxnSpPr>
        <p:spPr bwMode="auto">
          <a:xfrm flipH="1" flipV="1">
            <a:off x="2274657" y="2234233"/>
            <a:ext cx="0" cy="3636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9" name="Straight Connector 18"/>
          <p:cNvCxnSpPr>
            <a:cxnSpLocks/>
          </p:cNvCxnSpPr>
          <p:nvPr/>
        </p:nvCxnSpPr>
        <p:spPr bwMode="auto">
          <a:xfrm flipH="1" flipV="1">
            <a:off x="3723156" y="2234233"/>
            <a:ext cx="0" cy="3636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0" name="Straight Connector 19"/>
          <p:cNvCxnSpPr>
            <a:cxnSpLocks/>
          </p:cNvCxnSpPr>
          <p:nvPr/>
        </p:nvCxnSpPr>
        <p:spPr bwMode="auto">
          <a:xfrm flipH="1" flipV="1">
            <a:off x="5173300" y="2234233"/>
            <a:ext cx="0" cy="3636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22" name="Text Box 33"/>
          <p:cNvSpPr txBox="1">
            <a:spLocks noChangeArrowheads="1"/>
          </p:cNvSpPr>
          <p:nvPr/>
        </p:nvSpPr>
        <p:spPr bwMode="auto">
          <a:xfrm>
            <a:off x="287576" y="2234233"/>
            <a:ext cx="115599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algn="r" eaLnBrk="1" hangingPunct="1"/>
            <a:r>
              <a:rPr lang="en-GB" altLang="en-US" sz="1050" b="1" dirty="0">
                <a:solidFill>
                  <a:schemeClr val="bg1">
                    <a:lumMod val="50000"/>
                  </a:schemeClr>
                </a:solidFill>
                <a:latin typeface="Segoe UI" panose="020B0502040204020203" pitchFamily="34" charset="0"/>
                <a:cs typeface="Segoe UI" panose="020B0502040204020203" pitchFamily="34" charset="0"/>
              </a:rPr>
              <a:t>Net: INCREASED</a:t>
            </a:r>
          </a:p>
        </p:txBody>
      </p:sp>
      <p:cxnSp>
        <p:nvCxnSpPr>
          <p:cNvPr id="23" name="Straight Connector 22"/>
          <p:cNvCxnSpPr>
            <a:cxnSpLocks/>
          </p:cNvCxnSpPr>
          <p:nvPr/>
        </p:nvCxnSpPr>
        <p:spPr bwMode="auto">
          <a:xfrm flipV="1">
            <a:off x="6612554" y="2234233"/>
            <a:ext cx="0" cy="3636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4" name="Straight Connector 23">
            <a:extLst>
              <a:ext uri="{FF2B5EF4-FFF2-40B4-BE49-F238E27FC236}">
                <a16:creationId xmlns:a16="http://schemas.microsoft.com/office/drawing/2014/main" id="{6E663D73-E303-4E64-BFAB-47928FC3E41A}"/>
              </a:ext>
            </a:extLst>
          </p:cNvPr>
          <p:cNvCxnSpPr>
            <a:cxnSpLocks/>
          </p:cNvCxnSpPr>
          <p:nvPr/>
        </p:nvCxnSpPr>
        <p:spPr bwMode="auto">
          <a:xfrm flipH="1" flipV="1">
            <a:off x="8062696" y="2234233"/>
            <a:ext cx="0" cy="3636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5" name="Straight Connector 24">
            <a:extLst>
              <a:ext uri="{FF2B5EF4-FFF2-40B4-BE49-F238E27FC236}">
                <a16:creationId xmlns:a16="http://schemas.microsoft.com/office/drawing/2014/main" id="{1EE38E33-4664-422A-821A-4D03D599B6CD}"/>
              </a:ext>
            </a:extLst>
          </p:cNvPr>
          <p:cNvCxnSpPr>
            <a:cxnSpLocks/>
          </p:cNvCxnSpPr>
          <p:nvPr/>
        </p:nvCxnSpPr>
        <p:spPr bwMode="auto">
          <a:xfrm flipH="1" flipV="1">
            <a:off x="9501957" y="2234233"/>
            <a:ext cx="0" cy="3636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7" name="Straight Connector 16">
            <a:extLst>
              <a:ext uri="{FF2B5EF4-FFF2-40B4-BE49-F238E27FC236}">
                <a16:creationId xmlns:a16="http://schemas.microsoft.com/office/drawing/2014/main" id="{2FEBBA5E-9486-9C61-DBF5-2C2C5DA798A5}"/>
              </a:ext>
            </a:extLst>
          </p:cNvPr>
          <p:cNvCxnSpPr>
            <a:cxnSpLocks/>
          </p:cNvCxnSpPr>
          <p:nvPr/>
        </p:nvCxnSpPr>
        <p:spPr bwMode="auto">
          <a:xfrm flipH="1" flipV="1">
            <a:off x="10943138" y="2222262"/>
            <a:ext cx="0" cy="3636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Tree>
    <p:extLst>
      <p:ext uri="{BB962C8B-B14F-4D97-AF65-F5344CB8AC3E}">
        <p14:creationId xmlns:p14="http://schemas.microsoft.com/office/powerpoint/2010/main" val="230079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246103" cy="671807"/>
          </a:xfrm>
        </p:spPr>
        <p:txBody>
          <a:bodyPr>
            <a:normAutofit/>
          </a:bodyPr>
          <a:lstStyle/>
          <a:p>
            <a:r>
              <a:rPr lang="en-GB" sz="2000" dirty="0"/>
              <a:t>Those with property in Outer London and the East of England report the strongest increase in demand this quarter</a:t>
            </a:r>
          </a:p>
        </p:txBody>
      </p:sp>
      <p:sp>
        <p:nvSpPr>
          <p:cNvPr id="3" name="Text Placeholder 2"/>
          <p:cNvSpPr>
            <a:spLocks noGrp="1"/>
          </p:cNvSpPr>
          <p:nvPr>
            <p:ph type="body" sz="quarter" idx="18"/>
          </p:nvPr>
        </p:nvSpPr>
        <p:spPr>
          <a:xfrm>
            <a:off x="668337" y="6189797"/>
            <a:ext cx="9417050" cy="273050"/>
          </a:xfrm>
        </p:spPr>
        <p:txBody>
          <a:bodyPr/>
          <a:lstStyle/>
          <a:p>
            <a:r>
              <a:rPr lang="en-GB" altLang="en-US" dirty="0"/>
              <a:t>Q14. In your opinion what has happened to tenant demand in the last 3 months? Base: All (excl. those unsure) (36-196)</a:t>
            </a:r>
          </a:p>
        </p:txBody>
      </p:sp>
      <p:sp>
        <p:nvSpPr>
          <p:cNvPr id="4" name="Text Placeholder 3"/>
          <p:cNvSpPr>
            <a:spLocks noGrp="1"/>
          </p:cNvSpPr>
          <p:nvPr>
            <p:ph type="body" sz="quarter" idx="19"/>
          </p:nvPr>
        </p:nvSpPr>
        <p:spPr>
          <a:xfrm>
            <a:off x="439738" y="1007919"/>
            <a:ext cx="11078794" cy="581025"/>
          </a:xfrm>
        </p:spPr>
        <p:txBody>
          <a:bodyPr/>
          <a:lstStyle/>
          <a:p>
            <a:r>
              <a:rPr lang="en-GB" dirty="0"/>
              <a:t>Outer London has also seen the most significant increase this quarter, up by 10% vs. Q1. Landlords operating in the West Midlands and North East reported the lowest levels of increased demand at 71% and 69% respectively. The North East has also seen the largest decrease in tenant demand, down by 13% vs. Q1.</a:t>
            </a:r>
          </a:p>
        </p:txBody>
      </p:sp>
      <p:sp>
        <p:nvSpPr>
          <p:cNvPr id="5" name="Text Placeholder 4"/>
          <p:cNvSpPr>
            <a:spLocks noGrp="1"/>
          </p:cNvSpPr>
          <p:nvPr>
            <p:ph type="body" sz="quarter" idx="20"/>
          </p:nvPr>
        </p:nvSpPr>
        <p:spPr>
          <a:xfrm>
            <a:off x="439738" y="1674669"/>
            <a:ext cx="10952162" cy="390525"/>
          </a:xfrm>
        </p:spPr>
        <p:txBody>
          <a:bodyPr/>
          <a:lstStyle/>
          <a:p>
            <a:r>
              <a:rPr lang="en-GB" dirty="0"/>
              <a:t>Tenant demand in LAST 3 months (%)</a:t>
            </a:r>
          </a:p>
        </p:txBody>
      </p:sp>
      <p:graphicFrame>
        <p:nvGraphicFramePr>
          <p:cNvPr id="6" name="Table 5"/>
          <p:cNvGraphicFramePr>
            <a:graphicFrameLocks noGrp="1"/>
          </p:cNvGraphicFramePr>
          <p:nvPr/>
        </p:nvGraphicFramePr>
        <p:xfrm>
          <a:off x="287576" y="2909332"/>
          <a:ext cx="896580" cy="3104400"/>
        </p:xfrm>
        <a:graphic>
          <a:graphicData uri="http://schemas.openxmlformats.org/drawingml/2006/table">
            <a:tbl>
              <a:tblPr firstRow="1" bandRow="1">
                <a:tableStyleId>{C083E6E3-FA7D-4D7B-A595-EF9225AFEA82}</a:tableStyleId>
              </a:tblPr>
              <a:tblGrid>
                <a:gridCol w="896580">
                  <a:extLst>
                    <a:ext uri="{9D8B030D-6E8A-4147-A177-3AD203B41FA5}">
                      <a16:colId xmlns:a16="http://schemas.microsoft.com/office/drawing/2014/main" val="20000"/>
                    </a:ext>
                  </a:extLst>
                </a:gridCol>
              </a:tblGrid>
              <a:tr h="517400">
                <a:tc>
                  <a:txBody>
                    <a:bodyPr/>
                    <a:lstStyle/>
                    <a:p>
                      <a:pPr marL="0" algn="r" defTabSz="914400" rtl="0" eaLnBrk="1" fontAlgn="b" latinLnBrk="0" hangingPunct="1"/>
                      <a:r>
                        <a:rPr lang="en-GB" sz="1000" b="1" i="0" u="none" strike="noStrike" kern="1200" dirty="0">
                          <a:solidFill>
                            <a:schemeClr val="bg1">
                              <a:lumMod val="50000"/>
                            </a:schemeClr>
                          </a:solidFill>
                          <a:effectLst/>
                          <a:latin typeface="Segoe UI" pitchFamily="34" charset="0"/>
                          <a:ea typeface="Segoe UI" pitchFamily="34" charset="0"/>
                          <a:cs typeface="Segoe UI" pitchFamily="34" charset="0"/>
                        </a:rPr>
                        <a:t>Increased significantly</a:t>
                      </a:r>
                    </a:p>
                  </a:txBody>
                  <a:tcPr marL="9525" marR="9525" marT="9525" marB="0"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7400">
                <a:tc>
                  <a:txBody>
                    <a:bodyPr/>
                    <a:lstStyle/>
                    <a:p>
                      <a:pPr marL="0" algn="r" defTabSz="914400" rtl="0" eaLnBrk="1" fontAlgn="b" latinLnBrk="0" hangingPunct="1"/>
                      <a:r>
                        <a:rPr lang="en-GB" sz="1000" b="1" i="0" u="none" strike="noStrike" kern="1200" dirty="0">
                          <a:solidFill>
                            <a:schemeClr val="bg1">
                              <a:lumMod val="50000"/>
                            </a:schemeClr>
                          </a:solidFill>
                          <a:effectLst/>
                          <a:latin typeface="Segoe UI" pitchFamily="34" charset="0"/>
                          <a:ea typeface="Segoe UI" pitchFamily="34" charset="0"/>
                          <a:cs typeface="Segoe UI" pitchFamily="34" charset="0"/>
                        </a:rPr>
                        <a:t>Increased slightly</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7400">
                <a:tc>
                  <a:txBody>
                    <a:bodyPr/>
                    <a:lstStyle/>
                    <a:p>
                      <a:pPr marL="0" algn="r" defTabSz="914400" rtl="0" eaLnBrk="1" fontAlgn="b" latinLnBrk="0" hangingPunct="1"/>
                      <a:r>
                        <a:rPr lang="en-GB" sz="1000" b="1" i="0" u="none" strike="noStrike" kern="1200" dirty="0">
                          <a:solidFill>
                            <a:schemeClr val="bg1">
                              <a:lumMod val="50000"/>
                            </a:schemeClr>
                          </a:solidFill>
                          <a:effectLst/>
                          <a:latin typeface="Segoe UI" pitchFamily="34" charset="0"/>
                          <a:ea typeface="Segoe UI" pitchFamily="34" charset="0"/>
                          <a:cs typeface="Segoe UI" pitchFamily="34" charset="0"/>
                        </a:rPr>
                        <a:t>No change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7400">
                <a:tc>
                  <a:txBody>
                    <a:bodyPr/>
                    <a:lstStyle/>
                    <a:p>
                      <a:pPr marL="0" algn="r" defTabSz="914400" rtl="0" eaLnBrk="1" fontAlgn="b" latinLnBrk="0" hangingPunct="1"/>
                      <a:r>
                        <a:rPr lang="en-GB" sz="1000" b="1" i="0" u="none" strike="noStrike" kern="1200" dirty="0">
                          <a:solidFill>
                            <a:schemeClr val="bg1">
                              <a:lumMod val="50000"/>
                            </a:schemeClr>
                          </a:solidFill>
                          <a:effectLst/>
                          <a:latin typeface="Segoe UI" pitchFamily="34" charset="0"/>
                          <a:ea typeface="Segoe UI" pitchFamily="34" charset="0"/>
                          <a:cs typeface="Segoe UI" pitchFamily="34" charset="0"/>
                        </a:rPr>
                        <a:t>Decreased slightly</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17400">
                <a:tc>
                  <a:txBody>
                    <a:bodyPr/>
                    <a:lstStyle/>
                    <a:p>
                      <a:pPr marL="0" algn="r" defTabSz="914400" rtl="0" eaLnBrk="1" fontAlgn="b" latinLnBrk="0" hangingPunct="1"/>
                      <a:r>
                        <a:rPr lang="en-GB" sz="1000" b="1" i="0" u="none" strike="noStrike" kern="1200" dirty="0">
                          <a:solidFill>
                            <a:schemeClr val="bg1">
                              <a:lumMod val="50000"/>
                            </a:schemeClr>
                          </a:solidFill>
                          <a:effectLst/>
                          <a:latin typeface="Segoe UI" pitchFamily="34" charset="0"/>
                          <a:ea typeface="Segoe UI" pitchFamily="34" charset="0"/>
                          <a:cs typeface="Segoe UI" pitchFamily="34" charset="0"/>
                        </a:rPr>
                        <a:t>Decreased significantly</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7400">
                <a:tc>
                  <a:txBody>
                    <a:bodyPr/>
                    <a:lstStyle/>
                    <a:p>
                      <a:pPr marL="0" algn="r" defTabSz="914400" rtl="0" eaLnBrk="1" fontAlgn="b" latinLnBrk="0" hangingPunct="1"/>
                      <a:endParaRPr lang="en-GB" sz="1000" b="1" i="0" u="none" strike="noStrike" kern="1200" dirty="0">
                        <a:solidFill>
                          <a:schemeClr val="bg1">
                            <a:lumMod val="50000"/>
                          </a:schemeClr>
                        </a:solidFill>
                        <a:effectLst/>
                        <a:latin typeface="Segoe UI" pitchFamily="34" charset="0"/>
                        <a:ea typeface="Segoe UI" pitchFamily="34" charset="0"/>
                        <a:cs typeface="Segoe UI"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pSp>
        <p:nvGrpSpPr>
          <p:cNvPr id="7" name="Group 6"/>
          <p:cNvGrpSpPr/>
          <p:nvPr/>
        </p:nvGrpSpPr>
        <p:grpSpPr>
          <a:xfrm>
            <a:off x="1236543" y="3109639"/>
            <a:ext cx="144000" cy="2204017"/>
            <a:chOff x="900113" y="3072493"/>
            <a:chExt cx="144000" cy="2262360"/>
          </a:xfrm>
        </p:grpSpPr>
        <p:sp>
          <p:nvSpPr>
            <p:cNvPr id="8" name="Oval 3"/>
            <p:cNvSpPr>
              <a:spLocks/>
            </p:cNvSpPr>
            <p:nvPr/>
          </p:nvSpPr>
          <p:spPr bwMode="auto">
            <a:xfrm>
              <a:off x="900113" y="3072493"/>
              <a:ext cx="144000" cy="144000"/>
            </a:xfrm>
            <a:prstGeom prst="ellipse">
              <a:avLst/>
            </a:prstGeom>
            <a:solidFill>
              <a:schemeClr val="accent6"/>
            </a:solidFill>
            <a:ln w="19050" cap="flat">
              <a:solidFill>
                <a:schemeClr val="tx1">
                  <a:alpha val="0"/>
                </a:schemeClr>
              </a:solidFill>
              <a:prstDash val="solid"/>
              <a:miter lim="800000"/>
              <a:headEnd type="none" w="med" len="med"/>
              <a:tailEnd type="none" w="med" len="med"/>
            </a:ln>
          </p:spPr>
          <p:txBody>
            <a:bodyPr lIns="0" tIns="0" rIns="0" bIns="0"/>
            <a:lstStyle/>
            <a:p>
              <a:endParaRPr lang="id-ID"/>
            </a:p>
          </p:txBody>
        </p:sp>
        <p:sp>
          <p:nvSpPr>
            <p:cNvPr id="9" name="Oval 3"/>
            <p:cNvSpPr>
              <a:spLocks/>
            </p:cNvSpPr>
            <p:nvPr/>
          </p:nvSpPr>
          <p:spPr bwMode="auto">
            <a:xfrm>
              <a:off x="900113" y="3602083"/>
              <a:ext cx="144000" cy="144000"/>
            </a:xfrm>
            <a:prstGeom prst="ellipse">
              <a:avLst/>
            </a:prstGeom>
            <a:solidFill>
              <a:schemeClr val="accent6">
                <a:lumMod val="60000"/>
                <a:lumOff val="40000"/>
              </a:schemeClr>
            </a:solidFill>
            <a:ln w="19050" cap="flat">
              <a:solidFill>
                <a:schemeClr val="tx1">
                  <a:alpha val="0"/>
                </a:schemeClr>
              </a:solidFill>
              <a:prstDash val="solid"/>
              <a:miter lim="800000"/>
              <a:headEnd type="none" w="med" len="med"/>
              <a:tailEnd type="none" w="med" len="med"/>
            </a:ln>
          </p:spPr>
          <p:txBody>
            <a:bodyPr lIns="0" tIns="0" rIns="0" bIns="0"/>
            <a:lstStyle/>
            <a:p>
              <a:endParaRPr lang="id-ID"/>
            </a:p>
          </p:txBody>
        </p:sp>
        <p:sp>
          <p:nvSpPr>
            <p:cNvPr id="10" name="Oval 3"/>
            <p:cNvSpPr>
              <a:spLocks/>
            </p:cNvSpPr>
            <p:nvPr/>
          </p:nvSpPr>
          <p:spPr bwMode="auto">
            <a:xfrm>
              <a:off x="900113" y="4131673"/>
              <a:ext cx="144000" cy="144000"/>
            </a:xfrm>
            <a:prstGeom prst="ellipse">
              <a:avLst/>
            </a:prstGeom>
            <a:solidFill>
              <a:schemeClr val="bg1">
                <a:lumMod val="85000"/>
              </a:schemeClr>
            </a:solidFill>
            <a:ln w="19050" cap="flat">
              <a:solidFill>
                <a:schemeClr val="tx1">
                  <a:alpha val="0"/>
                </a:schemeClr>
              </a:solidFill>
              <a:prstDash val="solid"/>
              <a:miter lim="800000"/>
              <a:headEnd type="none" w="med" len="med"/>
              <a:tailEnd type="none" w="med" len="med"/>
            </a:ln>
          </p:spPr>
          <p:txBody>
            <a:bodyPr lIns="0" tIns="0" rIns="0" bIns="0"/>
            <a:lstStyle/>
            <a:p>
              <a:endParaRPr lang="id-ID"/>
            </a:p>
          </p:txBody>
        </p:sp>
        <p:sp>
          <p:nvSpPr>
            <p:cNvPr id="11" name="Oval 3"/>
            <p:cNvSpPr>
              <a:spLocks/>
            </p:cNvSpPr>
            <p:nvPr/>
          </p:nvSpPr>
          <p:spPr bwMode="auto">
            <a:xfrm>
              <a:off x="900113" y="4661263"/>
              <a:ext cx="144000" cy="144000"/>
            </a:xfrm>
            <a:prstGeom prst="ellipse">
              <a:avLst/>
            </a:prstGeom>
            <a:solidFill>
              <a:schemeClr val="accent3"/>
            </a:solidFill>
            <a:ln w="19050" cap="flat">
              <a:solidFill>
                <a:schemeClr val="tx1">
                  <a:alpha val="0"/>
                </a:schemeClr>
              </a:solidFill>
              <a:prstDash val="solid"/>
              <a:miter lim="800000"/>
              <a:headEnd type="none" w="med" len="med"/>
              <a:tailEnd type="none" w="med" len="med"/>
            </a:ln>
          </p:spPr>
          <p:txBody>
            <a:bodyPr lIns="0" tIns="0" rIns="0" bIns="0"/>
            <a:lstStyle/>
            <a:p>
              <a:endParaRPr lang="id-ID"/>
            </a:p>
          </p:txBody>
        </p:sp>
        <p:sp>
          <p:nvSpPr>
            <p:cNvPr id="12" name="Oval 3"/>
            <p:cNvSpPr>
              <a:spLocks/>
            </p:cNvSpPr>
            <p:nvPr/>
          </p:nvSpPr>
          <p:spPr bwMode="auto">
            <a:xfrm>
              <a:off x="900113" y="5190853"/>
              <a:ext cx="144000" cy="144000"/>
            </a:xfrm>
            <a:prstGeom prst="ellipse">
              <a:avLst/>
            </a:prstGeom>
            <a:solidFill>
              <a:srgbClr val="EF2E0A"/>
            </a:solidFill>
            <a:ln w="19050" cap="flat">
              <a:solidFill>
                <a:schemeClr val="tx1">
                  <a:alpha val="0"/>
                </a:schemeClr>
              </a:solidFill>
              <a:prstDash val="solid"/>
              <a:miter lim="800000"/>
              <a:headEnd type="none" w="med" len="med"/>
              <a:tailEnd type="none" w="med" len="med"/>
            </a:ln>
          </p:spPr>
          <p:txBody>
            <a:bodyPr lIns="0" tIns="0" rIns="0" bIns="0"/>
            <a:lstStyle/>
            <a:p>
              <a:endParaRPr lang="id-ID"/>
            </a:p>
          </p:txBody>
        </p:sp>
      </p:grpSp>
      <p:sp>
        <p:nvSpPr>
          <p:cNvPr id="14" name="Text Box 33"/>
          <p:cNvSpPr txBox="1">
            <a:spLocks noChangeArrowheads="1"/>
          </p:cNvSpPr>
          <p:nvPr/>
        </p:nvSpPr>
        <p:spPr bwMode="auto">
          <a:xfrm>
            <a:off x="422275" y="2074334"/>
            <a:ext cx="10212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algn="r" eaLnBrk="1" hangingPunct="1"/>
            <a:r>
              <a:rPr lang="en-GB" altLang="en-US" sz="1050" b="1" dirty="0">
                <a:solidFill>
                  <a:schemeClr val="bg1">
                    <a:lumMod val="50000"/>
                  </a:schemeClr>
                </a:solidFill>
                <a:latin typeface="Segoe UI" panose="020B0502040204020203" pitchFamily="34" charset="0"/>
                <a:cs typeface="Segoe UI" panose="020B0502040204020203" pitchFamily="34" charset="0"/>
              </a:rPr>
              <a:t>Net: INCREASED</a:t>
            </a:r>
          </a:p>
        </p:txBody>
      </p:sp>
      <p:graphicFrame>
        <p:nvGraphicFramePr>
          <p:cNvPr id="15" name="Object 1"/>
          <p:cNvGraphicFramePr>
            <a:graphicFrameLocks noGrp="1"/>
          </p:cNvGraphicFramePr>
          <p:nvPr/>
        </p:nvGraphicFramePr>
        <p:xfrm>
          <a:off x="1443574" y="2497540"/>
          <a:ext cx="10225412" cy="360133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9172707" y="6343927"/>
            <a:ext cx="1873636" cy="230832"/>
          </a:xfrm>
          <a:prstGeom prst="rect">
            <a:avLst/>
          </a:prstGeom>
          <a:noFill/>
        </p:spPr>
        <p:txBody>
          <a:bodyPr wrap="square" rtlCol="0">
            <a:spAutoFit/>
          </a:bodyPr>
          <a:lstStyle/>
          <a:p>
            <a:pPr algn="r"/>
            <a:r>
              <a:rPr lang="en-GB" sz="900" dirty="0">
                <a:solidFill>
                  <a:schemeClr val="bg1">
                    <a:lumMod val="50000"/>
                  </a:schemeClr>
                </a:solidFill>
                <a:latin typeface="Segoe UI" panose="020B0502040204020203" pitchFamily="34" charset="0"/>
                <a:cs typeface="Segoe UI" panose="020B0502040204020203" pitchFamily="34" charset="0"/>
              </a:rPr>
              <a:t>*Caution: Small Base</a:t>
            </a:r>
          </a:p>
        </p:txBody>
      </p:sp>
      <p:graphicFrame>
        <p:nvGraphicFramePr>
          <p:cNvPr id="19" name="Table 18">
            <a:extLst>
              <a:ext uri="{FF2B5EF4-FFF2-40B4-BE49-F238E27FC236}">
                <a16:creationId xmlns:a16="http://schemas.microsoft.com/office/drawing/2014/main" id="{71D0EABD-84E0-48D7-8C21-DC562B887512}"/>
              </a:ext>
            </a:extLst>
          </p:cNvPr>
          <p:cNvGraphicFramePr>
            <a:graphicFrameLocks noGrp="1"/>
          </p:cNvGraphicFramePr>
          <p:nvPr/>
        </p:nvGraphicFramePr>
        <p:xfrm>
          <a:off x="1465023" y="2091511"/>
          <a:ext cx="10151999" cy="360362"/>
        </p:xfrm>
        <a:graphic>
          <a:graphicData uri="http://schemas.openxmlformats.org/drawingml/2006/table">
            <a:tbl>
              <a:tblPr firstRow="1" bandRow="1">
                <a:tableStyleId>{5940675A-B579-460E-94D1-54222C63F5DA}</a:tableStyleId>
              </a:tblPr>
              <a:tblGrid>
                <a:gridCol w="922909">
                  <a:extLst>
                    <a:ext uri="{9D8B030D-6E8A-4147-A177-3AD203B41FA5}">
                      <a16:colId xmlns:a16="http://schemas.microsoft.com/office/drawing/2014/main" val="20000"/>
                    </a:ext>
                  </a:extLst>
                </a:gridCol>
                <a:gridCol w="922909">
                  <a:extLst>
                    <a:ext uri="{9D8B030D-6E8A-4147-A177-3AD203B41FA5}">
                      <a16:colId xmlns:a16="http://schemas.microsoft.com/office/drawing/2014/main" val="20001"/>
                    </a:ext>
                  </a:extLst>
                </a:gridCol>
                <a:gridCol w="922909">
                  <a:extLst>
                    <a:ext uri="{9D8B030D-6E8A-4147-A177-3AD203B41FA5}">
                      <a16:colId xmlns:a16="http://schemas.microsoft.com/office/drawing/2014/main" val="20002"/>
                    </a:ext>
                  </a:extLst>
                </a:gridCol>
                <a:gridCol w="922909">
                  <a:extLst>
                    <a:ext uri="{9D8B030D-6E8A-4147-A177-3AD203B41FA5}">
                      <a16:colId xmlns:a16="http://schemas.microsoft.com/office/drawing/2014/main" val="20003"/>
                    </a:ext>
                  </a:extLst>
                </a:gridCol>
                <a:gridCol w="922909">
                  <a:extLst>
                    <a:ext uri="{9D8B030D-6E8A-4147-A177-3AD203B41FA5}">
                      <a16:colId xmlns:a16="http://schemas.microsoft.com/office/drawing/2014/main" val="20004"/>
                    </a:ext>
                  </a:extLst>
                </a:gridCol>
                <a:gridCol w="922909">
                  <a:extLst>
                    <a:ext uri="{9D8B030D-6E8A-4147-A177-3AD203B41FA5}">
                      <a16:colId xmlns:a16="http://schemas.microsoft.com/office/drawing/2014/main" val="20005"/>
                    </a:ext>
                  </a:extLst>
                </a:gridCol>
                <a:gridCol w="922909">
                  <a:extLst>
                    <a:ext uri="{9D8B030D-6E8A-4147-A177-3AD203B41FA5}">
                      <a16:colId xmlns:a16="http://schemas.microsoft.com/office/drawing/2014/main" val="20006"/>
                    </a:ext>
                  </a:extLst>
                </a:gridCol>
                <a:gridCol w="922909">
                  <a:extLst>
                    <a:ext uri="{9D8B030D-6E8A-4147-A177-3AD203B41FA5}">
                      <a16:colId xmlns:a16="http://schemas.microsoft.com/office/drawing/2014/main" val="20007"/>
                    </a:ext>
                  </a:extLst>
                </a:gridCol>
                <a:gridCol w="922909">
                  <a:extLst>
                    <a:ext uri="{9D8B030D-6E8A-4147-A177-3AD203B41FA5}">
                      <a16:colId xmlns:a16="http://schemas.microsoft.com/office/drawing/2014/main" val="20008"/>
                    </a:ext>
                  </a:extLst>
                </a:gridCol>
                <a:gridCol w="922909">
                  <a:extLst>
                    <a:ext uri="{9D8B030D-6E8A-4147-A177-3AD203B41FA5}">
                      <a16:colId xmlns:a16="http://schemas.microsoft.com/office/drawing/2014/main" val="20009"/>
                    </a:ext>
                  </a:extLst>
                </a:gridCol>
                <a:gridCol w="922909">
                  <a:extLst>
                    <a:ext uri="{9D8B030D-6E8A-4147-A177-3AD203B41FA5}">
                      <a16:colId xmlns:a16="http://schemas.microsoft.com/office/drawing/2014/main" val="20010"/>
                    </a:ext>
                  </a:extLst>
                </a:gridCol>
              </a:tblGrid>
              <a:tr h="360362">
                <a:tc>
                  <a:txBody>
                    <a:bodyPr/>
                    <a:lstStyle/>
                    <a:p>
                      <a:pPr algn="ctr" rtl="0" fontAlgn="b"/>
                      <a:r>
                        <a:rPr lang="en-GB" sz="1100" b="1" i="0" u="none" strike="noStrike" dirty="0">
                          <a:solidFill>
                            <a:srgbClr val="7F7F7F"/>
                          </a:solidFill>
                          <a:effectLst/>
                          <a:latin typeface="Segoe UI" panose="020B0502040204020203" pitchFamily="34" charset="0"/>
                        </a:rPr>
                        <a:t>91%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GB" sz="1100" b="1" i="0" u="none" strike="noStrike">
                          <a:solidFill>
                            <a:srgbClr val="7F7F7F"/>
                          </a:solidFill>
                          <a:effectLst/>
                          <a:latin typeface="Segoe UI" panose="020B0502040204020203" pitchFamily="34" charset="0"/>
                        </a:rPr>
                        <a:t>86%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GB" sz="1100" b="1" i="0" u="none" strike="noStrike">
                          <a:solidFill>
                            <a:srgbClr val="7F7F7F"/>
                          </a:solidFill>
                          <a:effectLst/>
                          <a:latin typeface="Segoe UI" panose="020B0502040204020203" pitchFamily="34" charset="0"/>
                        </a:rPr>
                        <a:t>82%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GB" sz="1100" b="1" i="0" u="none" strike="noStrike">
                          <a:solidFill>
                            <a:srgbClr val="7F7F7F"/>
                          </a:solidFill>
                          <a:effectLst/>
                          <a:latin typeface="Segoe UI" panose="020B0502040204020203" pitchFamily="34" charset="0"/>
                        </a:rPr>
                        <a:t>80%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GB" sz="1100" b="1" i="0" u="none" strike="noStrike">
                          <a:solidFill>
                            <a:srgbClr val="7F7F7F"/>
                          </a:solidFill>
                          <a:effectLst/>
                          <a:latin typeface="Segoe UI" panose="020B0502040204020203" pitchFamily="34" charset="0"/>
                        </a:rPr>
                        <a:t>80%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GB" sz="1100" b="1" i="0" u="none" strike="noStrike">
                          <a:solidFill>
                            <a:srgbClr val="7F7F7F"/>
                          </a:solidFill>
                          <a:effectLst/>
                          <a:latin typeface="Segoe UI" panose="020B0502040204020203" pitchFamily="34" charset="0"/>
                        </a:rPr>
                        <a:t>80%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GB" sz="1100" b="1" i="0" u="none" strike="noStrike">
                          <a:solidFill>
                            <a:srgbClr val="7F7F7F"/>
                          </a:solidFill>
                          <a:effectLst/>
                          <a:latin typeface="Segoe UI" panose="020B0502040204020203" pitchFamily="34" charset="0"/>
                        </a:rPr>
                        <a:t>79%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GB" sz="1100" b="1" i="0" u="none" strike="noStrike">
                          <a:solidFill>
                            <a:srgbClr val="7F7F7F"/>
                          </a:solidFill>
                          <a:effectLst/>
                          <a:latin typeface="Segoe UI" panose="020B0502040204020203" pitchFamily="34" charset="0"/>
                        </a:rPr>
                        <a:t>79%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GB" sz="1100" b="1" i="0" u="none" strike="noStrike">
                          <a:solidFill>
                            <a:srgbClr val="7F7F7F"/>
                          </a:solidFill>
                          <a:effectLst/>
                          <a:latin typeface="Segoe UI" panose="020B0502040204020203" pitchFamily="34" charset="0"/>
                        </a:rPr>
                        <a:t>75%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GB" sz="1100" b="1" i="0" u="none" strike="noStrike">
                          <a:solidFill>
                            <a:srgbClr val="7F7F7F"/>
                          </a:solidFill>
                          <a:effectLst/>
                          <a:latin typeface="Segoe UI" panose="020B0502040204020203" pitchFamily="34" charset="0"/>
                        </a:rPr>
                        <a:t>71%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GB" sz="1100" b="1" i="0" u="none" strike="noStrike" dirty="0">
                          <a:solidFill>
                            <a:srgbClr val="7F7F7F"/>
                          </a:solidFill>
                          <a:effectLst/>
                          <a:latin typeface="Segoe UI" panose="020B0502040204020203" pitchFamily="34" charset="0"/>
                        </a:rPr>
                        <a:t>69%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0259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158977"/>
            <a:ext cx="10778533" cy="671807"/>
          </a:xfrm>
        </p:spPr>
        <p:txBody>
          <a:bodyPr/>
          <a:lstStyle/>
          <a:p>
            <a:r>
              <a:rPr lang="en-GB" dirty="0">
                <a:latin typeface="Calibri" panose="020F0502020204030204" pitchFamily="34" charset="0"/>
                <a:cs typeface="Calibri" panose="020F0502020204030204" pitchFamily="34" charset="0"/>
              </a:rPr>
              <a:t>The majority report that becoming a landlord was an ‘intentional’ decision</a:t>
            </a:r>
          </a:p>
        </p:txBody>
      </p:sp>
      <p:sp>
        <p:nvSpPr>
          <p:cNvPr id="4" name="Text Placeholder 3"/>
          <p:cNvSpPr>
            <a:spLocks noGrp="1"/>
          </p:cNvSpPr>
          <p:nvPr>
            <p:ph type="body" sz="quarter" idx="19"/>
          </p:nvPr>
        </p:nvSpPr>
        <p:spPr>
          <a:xfrm>
            <a:off x="439737" y="914400"/>
            <a:ext cx="11590337" cy="581025"/>
          </a:xfrm>
        </p:spPr>
        <p:txBody>
          <a:bodyPr>
            <a:normAutofit/>
          </a:bodyPr>
          <a:lstStyle/>
          <a:p>
            <a:r>
              <a:rPr lang="en-GB" sz="1350" dirty="0">
                <a:latin typeface="Calibri" panose="020F0502020204030204" pitchFamily="34" charset="0"/>
                <a:cs typeface="Calibri" panose="020F0502020204030204" pitchFamily="34" charset="0"/>
              </a:rPr>
              <a:t>The proportion of ‘intentional’ landlords increases in line with portfolio size. Landlords with a single property continue to be most likely to describe themselves as an ‘accidental’ landlord at 36%.</a:t>
            </a:r>
          </a:p>
        </p:txBody>
      </p:sp>
      <p:sp>
        <p:nvSpPr>
          <p:cNvPr id="25" name="Text Placeholder 4">
            <a:extLst>
              <a:ext uri="{FF2B5EF4-FFF2-40B4-BE49-F238E27FC236}">
                <a16:creationId xmlns:a16="http://schemas.microsoft.com/office/drawing/2014/main" id="{092C5126-87A3-42D3-9160-3E109E299C8C}"/>
              </a:ext>
            </a:extLst>
          </p:cNvPr>
          <p:cNvSpPr txBox="1">
            <a:spLocks/>
          </p:cNvSpPr>
          <p:nvPr/>
        </p:nvSpPr>
        <p:spPr>
          <a:xfrm>
            <a:off x="317698" y="1605338"/>
            <a:ext cx="6497995" cy="390525"/>
          </a:xfrm>
          <a:prstGeom prst="rect">
            <a:avLst/>
          </a:prstGeom>
        </p:spPr>
        <p:txBody>
          <a:bodyPr vert="horz" lIns="0" tIns="0" rIns="0" bIns="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400" b="1" kern="1200">
                <a:solidFill>
                  <a:schemeClr val="bg1">
                    <a:lumMod val="50000"/>
                  </a:schemeClr>
                </a:solidFill>
                <a:latin typeface="Segoe UI" panose="020B0502040204020203" pitchFamily="34" charset="0"/>
                <a:ea typeface="Calibri" panose="020F0502020204030204" pitchFamily="34" charset="0"/>
                <a:cs typeface="Segoe UI" panose="020B0502040204020203"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500" b="1"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Would you describe yourself as an ‘accidental’ or ‘intentional’ landlord? (%)</a:t>
            </a:r>
          </a:p>
        </p:txBody>
      </p:sp>
      <p:graphicFrame>
        <p:nvGraphicFramePr>
          <p:cNvPr id="16" name="Object 1">
            <a:extLst>
              <a:ext uri="{FF2B5EF4-FFF2-40B4-BE49-F238E27FC236}">
                <a16:creationId xmlns:a16="http://schemas.microsoft.com/office/drawing/2014/main" id="{5C3E70B0-4297-44B2-98A2-B9EB7C2A5A86}"/>
              </a:ext>
            </a:extLst>
          </p:cNvPr>
          <p:cNvGraphicFramePr>
            <a:graphicFrameLocks/>
          </p:cNvGraphicFramePr>
          <p:nvPr>
            <p:extLst>
              <p:ext uri="{D42A27DB-BD31-4B8C-83A1-F6EECF244321}">
                <p14:modId xmlns:p14="http://schemas.microsoft.com/office/powerpoint/2010/main" val="3660018402"/>
              </p:ext>
            </p:extLst>
          </p:nvPr>
        </p:nvGraphicFramePr>
        <p:xfrm>
          <a:off x="1184398" y="2418919"/>
          <a:ext cx="4712096" cy="34122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e 16">
            <a:extLst>
              <a:ext uri="{FF2B5EF4-FFF2-40B4-BE49-F238E27FC236}">
                <a16:creationId xmlns:a16="http://schemas.microsoft.com/office/drawing/2014/main" id="{171B21DD-07D7-4665-B4CE-F8712B2AF299}"/>
              </a:ext>
            </a:extLst>
          </p:cNvPr>
          <p:cNvGraphicFramePr>
            <a:graphicFrameLocks noGrp="1"/>
          </p:cNvGraphicFramePr>
          <p:nvPr>
            <p:extLst>
              <p:ext uri="{D42A27DB-BD31-4B8C-83A1-F6EECF244321}">
                <p14:modId xmlns:p14="http://schemas.microsoft.com/office/powerpoint/2010/main" val="2431640809"/>
              </p:ext>
            </p:extLst>
          </p:nvPr>
        </p:nvGraphicFramePr>
        <p:xfrm>
          <a:off x="56544" y="2760256"/>
          <a:ext cx="2910176" cy="3070911"/>
        </p:xfrm>
        <a:graphic>
          <a:graphicData uri="http://schemas.openxmlformats.org/drawingml/2006/table">
            <a:tbl>
              <a:tblPr firstRow="1" bandRow="1">
                <a:tableStyleId>{5C22544A-7EE6-4342-B048-85BDC9FD1C3A}</a:tableStyleId>
              </a:tblPr>
              <a:tblGrid>
                <a:gridCol w="2910176">
                  <a:extLst>
                    <a:ext uri="{9D8B030D-6E8A-4147-A177-3AD203B41FA5}">
                      <a16:colId xmlns:a16="http://schemas.microsoft.com/office/drawing/2014/main" val="20000"/>
                    </a:ext>
                  </a:extLst>
                </a:gridCol>
              </a:tblGrid>
              <a:tr h="1023637">
                <a:tc>
                  <a:txBody>
                    <a:bodyPr/>
                    <a:lstStyle/>
                    <a:p>
                      <a:pPr algn="r"/>
                      <a:r>
                        <a:rPr lang="en-GB" sz="1200" b="0" i="0" u="none" strike="noStrike" baseline="0" dirty="0">
                          <a:solidFill>
                            <a:schemeClr val="bg1">
                              <a:lumMod val="50000"/>
                            </a:schemeClr>
                          </a:solidFill>
                          <a:latin typeface="Segoe UI" panose="020B0502040204020203" pitchFamily="34" charset="0"/>
                          <a:cs typeface="Segoe UI" panose="020B0502040204020203" pitchFamily="34" charset="0"/>
                        </a:rPr>
                        <a:t>‘Accidental’ landlord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23637">
                <a:tc>
                  <a:txBody>
                    <a:bodyPr/>
                    <a:lstStyle/>
                    <a:p>
                      <a:pPr marL="0" marR="0" indent="0" algn="r" defTabSz="914377"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bg1">
                              <a:lumMod val="50000"/>
                            </a:schemeClr>
                          </a:solidFill>
                          <a:latin typeface="Segoe UI" panose="020B0502040204020203" pitchFamily="34" charset="0"/>
                          <a:cs typeface="Segoe UI" panose="020B0502040204020203" pitchFamily="34" charset="0"/>
                        </a:rPr>
                        <a:t>‘Intentional’ landlord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23637">
                <a:tc>
                  <a:txBody>
                    <a:bodyPr/>
                    <a:lstStyle/>
                    <a:p>
                      <a:pPr algn="r"/>
                      <a:r>
                        <a:rPr lang="en-GB" sz="1200" b="0" i="0" u="none" strike="noStrike" baseline="0" dirty="0">
                          <a:solidFill>
                            <a:schemeClr val="bg1">
                              <a:lumMod val="50000"/>
                            </a:schemeClr>
                          </a:solidFill>
                          <a:latin typeface="Segoe UI" panose="020B0502040204020203" pitchFamily="34" charset="0"/>
                          <a:cs typeface="Segoe UI" panose="020B0502040204020203" pitchFamily="34" charset="0"/>
                        </a:rPr>
                        <a:t>A bit of both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0" name="TextBox 19">
            <a:extLst>
              <a:ext uri="{FF2B5EF4-FFF2-40B4-BE49-F238E27FC236}">
                <a16:creationId xmlns:a16="http://schemas.microsoft.com/office/drawing/2014/main" id="{2F28219A-70AB-4818-B1E9-170AE6415B04}"/>
              </a:ext>
            </a:extLst>
          </p:cNvPr>
          <p:cNvSpPr txBox="1"/>
          <p:nvPr/>
        </p:nvSpPr>
        <p:spPr>
          <a:xfrm>
            <a:off x="6840310" y="2317437"/>
            <a:ext cx="5164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1</a:t>
            </a:r>
          </a:p>
        </p:txBody>
      </p:sp>
      <p:sp>
        <p:nvSpPr>
          <p:cNvPr id="21" name="TextBox 20">
            <a:extLst>
              <a:ext uri="{FF2B5EF4-FFF2-40B4-BE49-F238E27FC236}">
                <a16:creationId xmlns:a16="http://schemas.microsoft.com/office/drawing/2014/main" id="{2377E286-0665-4B2E-97E3-B32E4EED34AA}"/>
              </a:ext>
            </a:extLst>
          </p:cNvPr>
          <p:cNvSpPr txBox="1"/>
          <p:nvPr/>
        </p:nvSpPr>
        <p:spPr>
          <a:xfrm>
            <a:off x="7730724" y="2317438"/>
            <a:ext cx="5164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2-3</a:t>
            </a:r>
          </a:p>
        </p:txBody>
      </p:sp>
      <p:sp>
        <p:nvSpPr>
          <p:cNvPr id="23" name="TextBox 22">
            <a:extLst>
              <a:ext uri="{FF2B5EF4-FFF2-40B4-BE49-F238E27FC236}">
                <a16:creationId xmlns:a16="http://schemas.microsoft.com/office/drawing/2014/main" id="{87CC05A6-0893-42A0-94B3-D70DA4C9BA53}"/>
              </a:ext>
            </a:extLst>
          </p:cNvPr>
          <p:cNvSpPr txBox="1"/>
          <p:nvPr/>
        </p:nvSpPr>
        <p:spPr>
          <a:xfrm>
            <a:off x="9489727" y="2317439"/>
            <a:ext cx="5164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6-10</a:t>
            </a:r>
          </a:p>
        </p:txBody>
      </p:sp>
      <p:sp>
        <p:nvSpPr>
          <p:cNvPr id="28" name="TextBox 27">
            <a:extLst>
              <a:ext uri="{FF2B5EF4-FFF2-40B4-BE49-F238E27FC236}">
                <a16:creationId xmlns:a16="http://schemas.microsoft.com/office/drawing/2014/main" id="{1878C5DF-4489-4E7F-A02E-ED9553979BED}"/>
              </a:ext>
            </a:extLst>
          </p:cNvPr>
          <p:cNvSpPr txBox="1"/>
          <p:nvPr/>
        </p:nvSpPr>
        <p:spPr>
          <a:xfrm>
            <a:off x="10276117" y="2336491"/>
            <a:ext cx="685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11-19</a:t>
            </a:r>
          </a:p>
        </p:txBody>
      </p:sp>
      <p:sp>
        <p:nvSpPr>
          <p:cNvPr id="29" name="TextBox 28">
            <a:extLst>
              <a:ext uri="{FF2B5EF4-FFF2-40B4-BE49-F238E27FC236}">
                <a16:creationId xmlns:a16="http://schemas.microsoft.com/office/drawing/2014/main" id="{7ED8AA69-4BCF-4D52-BD99-8041EC21840F}"/>
              </a:ext>
            </a:extLst>
          </p:cNvPr>
          <p:cNvSpPr txBox="1"/>
          <p:nvPr/>
        </p:nvSpPr>
        <p:spPr>
          <a:xfrm>
            <a:off x="8589222" y="2317440"/>
            <a:ext cx="5164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4-5</a:t>
            </a:r>
          </a:p>
        </p:txBody>
      </p:sp>
      <p:sp>
        <p:nvSpPr>
          <p:cNvPr id="30" name="Text Box 33">
            <a:extLst>
              <a:ext uri="{FF2B5EF4-FFF2-40B4-BE49-F238E27FC236}">
                <a16:creationId xmlns:a16="http://schemas.microsoft.com/office/drawing/2014/main" id="{2C59F4DB-FE49-42F6-A205-3F098A63E632}"/>
              </a:ext>
            </a:extLst>
          </p:cNvPr>
          <p:cNvSpPr txBox="1">
            <a:spLocks noChangeArrowheads="1"/>
          </p:cNvSpPr>
          <p:nvPr/>
        </p:nvSpPr>
        <p:spPr bwMode="auto">
          <a:xfrm>
            <a:off x="8161443" y="1744570"/>
            <a:ext cx="2371068"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S PGothic" pitchFamily="34" charset="-128"/>
                <a:cs typeface="Segoe UI" panose="020B0502040204020203" pitchFamily="34" charset="0"/>
              </a:rPr>
              <a:t>Portfolio Size</a:t>
            </a:r>
          </a:p>
        </p:txBody>
      </p:sp>
      <p:pic>
        <p:nvPicPr>
          <p:cNvPr id="31" name="Picture 30">
            <a:extLst>
              <a:ext uri="{FF2B5EF4-FFF2-40B4-BE49-F238E27FC236}">
                <a16:creationId xmlns:a16="http://schemas.microsoft.com/office/drawing/2014/main" id="{E8A34AFC-FA6D-4EF7-9183-D25D32D8E0FA}"/>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000915" y="2123895"/>
            <a:ext cx="211025" cy="219775"/>
          </a:xfrm>
          <a:prstGeom prst="rect">
            <a:avLst/>
          </a:prstGeom>
        </p:spPr>
      </p:pic>
      <p:pic>
        <p:nvPicPr>
          <p:cNvPr id="32" name="Picture 31">
            <a:extLst>
              <a:ext uri="{FF2B5EF4-FFF2-40B4-BE49-F238E27FC236}">
                <a16:creationId xmlns:a16="http://schemas.microsoft.com/office/drawing/2014/main" id="{CC90FEBD-6C63-4A64-B3B3-975CE5D0D245}"/>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892646" y="2123896"/>
            <a:ext cx="211025" cy="219775"/>
          </a:xfrm>
          <a:prstGeom prst="rect">
            <a:avLst/>
          </a:prstGeom>
        </p:spPr>
      </p:pic>
      <p:pic>
        <p:nvPicPr>
          <p:cNvPr id="33" name="Picture 32">
            <a:extLst>
              <a:ext uri="{FF2B5EF4-FFF2-40B4-BE49-F238E27FC236}">
                <a16:creationId xmlns:a16="http://schemas.microsoft.com/office/drawing/2014/main" id="{DBA7D1DE-B885-4603-9A37-FCD15D8C25DE}"/>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510979" y="2123898"/>
            <a:ext cx="211025" cy="219775"/>
          </a:xfrm>
          <a:prstGeom prst="rect">
            <a:avLst/>
          </a:prstGeom>
        </p:spPr>
      </p:pic>
      <p:pic>
        <p:nvPicPr>
          <p:cNvPr id="34" name="Picture 33">
            <a:extLst>
              <a:ext uri="{FF2B5EF4-FFF2-40B4-BE49-F238E27FC236}">
                <a16:creationId xmlns:a16="http://schemas.microsoft.com/office/drawing/2014/main" id="{73ECA5E4-AB32-4B68-AFAB-1C14D55179BE}"/>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749308" y="2123898"/>
            <a:ext cx="211025" cy="219775"/>
          </a:xfrm>
          <a:prstGeom prst="rect">
            <a:avLst/>
          </a:prstGeom>
        </p:spPr>
      </p:pic>
      <p:pic>
        <p:nvPicPr>
          <p:cNvPr id="35" name="Picture 34">
            <a:extLst>
              <a:ext uri="{FF2B5EF4-FFF2-40B4-BE49-F238E27FC236}">
                <a16:creationId xmlns:a16="http://schemas.microsoft.com/office/drawing/2014/main" id="{F47AEF64-C140-49B3-9FC2-AE8FC39D45B2}"/>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634740" y="2123897"/>
            <a:ext cx="211025" cy="219775"/>
          </a:xfrm>
          <a:prstGeom prst="rect">
            <a:avLst/>
          </a:prstGeom>
        </p:spPr>
      </p:pic>
      <p:graphicFrame>
        <p:nvGraphicFramePr>
          <p:cNvPr id="36" name="Table 35">
            <a:extLst>
              <a:ext uri="{FF2B5EF4-FFF2-40B4-BE49-F238E27FC236}">
                <a16:creationId xmlns:a16="http://schemas.microsoft.com/office/drawing/2014/main" id="{2950F8E3-C9CC-477C-A46E-62280C177161}"/>
              </a:ext>
            </a:extLst>
          </p:cNvPr>
          <p:cNvGraphicFramePr>
            <a:graphicFrameLocks noGrp="1"/>
          </p:cNvGraphicFramePr>
          <p:nvPr>
            <p:extLst>
              <p:ext uri="{D42A27DB-BD31-4B8C-83A1-F6EECF244321}">
                <p14:modId xmlns:p14="http://schemas.microsoft.com/office/powerpoint/2010/main" val="619025576"/>
              </p:ext>
            </p:extLst>
          </p:nvPr>
        </p:nvGraphicFramePr>
        <p:xfrm>
          <a:off x="6665235" y="2750961"/>
          <a:ext cx="5265510" cy="3080205"/>
        </p:xfrm>
        <a:graphic>
          <a:graphicData uri="http://schemas.openxmlformats.org/drawingml/2006/table">
            <a:tbl>
              <a:tblPr>
                <a:tableStyleId>{073A0DAA-6AF3-43AB-8588-CEC1D06C72B9}</a:tableStyleId>
              </a:tblPr>
              <a:tblGrid>
                <a:gridCol w="877585">
                  <a:extLst>
                    <a:ext uri="{9D8B030D-6E8A-4147-A177-3AD203B41FA5}">
                      <a16:colId xmlns:a16="http://schemas.microsoft.com/office/drawing/2014/main" val="20000"/>
                    </a:ext>
                  </a:extLst>
                </a:gridCol>
                <a:gridCol w="877585">
                  <a:extLst>
                    <a:ext uri="{9D8B030D-6E8A-4147-A177-3AD203B41FA5}">
                      <a16:colId xmlns:a16="http://schemas.microsoft.com/office/drawing/2014/main" val="20001"/>
                    </a:ext>
                  </a:extLst>
                </a:gridCol>
                <a:gridCol w="877585">
                  <a:extLst>
                    <a:ext uri="{9D8B030D-6E8A-4147-A177-3AD203B41FA5}">
                      <a16:colId xmlns:a16="http://schemas.microsoft.com/office/drawing/2014/main" val="20002"/>
                    </a:ext>
                  </a:extLst>
                </a:gridCol>
                <a:gridCol w="877585">
                  <a:extLst>
                    <a:ext uri="{9D8B030D-6E8A-4147-A177-3AD203B41FA5}">
                      <a16:colId xmlns:a16="http://schemas.microsoft.com/office/drawing/2014/main" val="20003"/>
                    </a:ext>
                  </a:extLst>
                </a:gridCol>
                <a:gridCol w="877585">
                  <a:extLst>
                    <a:ext uri="{9D8B030D-6E8A-4147-A177-3AD203B41FA5}">
                      <a16:colId xmlns:a16="http://schemas.microsoft.com/office/drawing/2014/main" val="20004"/>
                    </a:ext>
                  </a:extLst>
                </a:gridCol>
                <a:gridCol w="877585">
                  <a:extLst>
                    <a:ext uri="{9D8B030D-6E8A-4147-A177-3AD203B41FA5}">
                      <a16:colId xmlns:a16="http://schemas.microsoft.com/office/drawing/2014/main" val="3290216985"/>
                    </a:ext>
                  </a:extLst>
                </a:gridCol>
              </a:tblGrid>
              <a:tr h="1026735">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36</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1026735">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45</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67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83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1026735">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18</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bl>
          </a:graphicData>
        </a:graphic>
      </p:graphicFrame>
      <p:sp>
        <p:nvSpPr>
          <p:cNvPr id="26" name="TextBox 25">
            <a:extLst>
              <a:ext uri="{FF2B5EF4-FFF2-40B4-BE49-F238E27FC236}">
                <a16:creationId xmlns:a16="http://schemas.microsoft.com/office/drawing/2014/main" id="{D71C6D84-59A8-723E-C30C-ABC10168D41B}"/>
              </a:ext>
            </a:extLst>
          </p:cNvPr>
          <p:cNvSpPr txBox="1"/>
          <p:nvPr/>
        </p:nvSpPr>
        <p:spPr>
          <a:xfrm>
            <a:off x="11166212" y="2317437"/>
            <a:ext cx="5998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20+</a:t>
            </a:r>
          </a:p>
        </p:txBody>
      </p:sp>
      <p:pic>
        <p:nvPicPr>
          <p:cNvPr id="27" name="Picture 26">
            <a:extLst>
              <a:ext uri="{FF2B5EF4-FFF2-40B4-BE49-F238E27FC236}">
                <a16:creationId xmlns:a16="http://schemas.microsoft.com/office/drawing/2014/main" id="{68C9E9C4-860E-FDC5-B209-886A2F54BA2F}"/>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365902" y="2123895"/>
            <a:ext cx="219775" cy="219775"/>
          </a:xfrm>
          <a:prstGeom prst="rect">
            <a:avLst/>
          </a:prstGeom>
        </p:spPr>
      </p:pic>
      <p:sp>
        <p:nvSpPr>
          <p:cNvPr id="37" name="Text Placeholder 2">
            <a:extLst>
              <a:ext uri="{FF2B5EF4-FFF2-40B4-BE49-F238E27FC236}">
                <a16:creationId xmlns:a16="http://schemas.microsoft.com/office/drawing/2014/main" id="{CF0DBAF5-0321-4D30-BB74-09AFF4F6C382}"/>
              </a:ext>
            </a:extLst>
          </p:cNvPr>
          <p:cNvSpPr txBox="1">
            <a:spLocks/>
          </p:cNvSpPr>
          <p:nvPr/>
        </p:nvSpPr>
        <p:spPr>
          <a:xfrm>
            <a:off x="668337" y="6189797"/>
            <a:ext cx="10438368" cy="370762"/>
          </a:xfrm>
          <a:prstGeom prst="rect">
            <a:avLst/>
          </a:prstGeom>
        </p:spPr>
        <p:txBody>
          <a:bodyPr vert="horz" lIns="0" tIns="0" rIns="0" bIns="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800" b="0" kern="1200">
                <a:solidFill>
                  <a:schemeClr val="bg1">
                    <a:lumMod val="50000"/>
                  </a:schemeClr>
                </a:solidFill>
                <a:latin typeface="Segoe UI" panose="020B0502040204020203" pitchFamily="34" charset="0"/>
                <a:ea typeface="Calibri" panose="020F0502020204030204" pitchFamily="34" charset="0"/>
                <a:cs typeface="Segoe UI" panose="020B0502040204020203"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FFFFFF">
                    <a:lumMod val="50000"/>
                  </a:srgbClr>
                </a:solidFill>
                <a:effectLst/>
                <a:uLnTx/>
                <a:uFillTx/>
                <a:latin typeface="Segoe UI" panose="020B0502040204020203" pitchFamily="34" charset="0"/>
                <a:cs typeface="Segoe UI" panose="020B0502040204020203" pitchFamily="34" charset="0"/>
              </a:rPr>
              <a:t>Q3ff. Would you describe yourself as an ‘accidental’ landlord or an ‘intentional’ landlord? i.e. did you first become a landlord as a result of circumstance, or did you make a conscious decision to become a landlord? Base: All (983) </a:t>
            </a:r>
          </a:p>
        </p:txBody>
      </p:sp>
    </p:spTree>
    <p:extLst>
      <p:ext uri="{BB962C8B-B14F-4D97-AF65-F5344CB8AC3E}">
        <p14:creationId xmlns:p14="http://schemas.microsoft.com/office/powerpoint/2010/main" val="362375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47C4-458D-0B62-2892-C5B0161C287A}"/>
              </a:ext>
            </a:extLst>
          </p:cNvPr>
          <p:cNvSpPr>
            <a:spLocks noGrp="1"/>
          </p:cNvSpPr>
          <p:nvPr>
            <p:ph type="title"/>
          </p:nvPr>
        </p:nvSpPr>
        <p:spPr/>
        <p:txBody>
          <a:bodyPr/>
          <a:lstStyle/>
          <a:p>
            <a:r>
              <a:rPr lang="en-GB" sz="2000" dirty="0"/>
              <a:t>On average, landlords predict they will stay in the PRS for another 9 and a half years </a:t>
            </a:r>
          </a:p>
        </p:txBody>
      </p:sp>
      <p:sp>
        <p:nvSpPr>
          <p:cNvPr id="3" name="Text Placeholder 2">
            <a:extLst>
              <a:ext uri="{FF2B5EF4-FFF2-40B4-BE49-F238E27FC236}">
                <a16:creationId xmlns:a16="http://schemas.microsoft.com/office/drawing/2014/main" id="{D4CB92D4-8250-0290-2836-0771A61D513E}"/>
              </a:ext>
            </a:extLst>
          </p:cNvPr>
          <p:cNvSpPr>
            <a:spLocks noGrp="1"/>
          </p:cNvSpPr>
          <p:nvPr>
            <p:ph type="body" sz="quarter" idx="18"/>
          </p:nvPr>
        </p:nvSpPr>
        <p:spPr/>
        <p:txBody>
          <a:bodyPr/>
          <a:lstStyle/>
          <a:p>
            <a:r>
              <a:rPr lang="en-GB" dirty="0"/>
              <a:t>Q3g. Do you know how much longer you intend to stay active in the private rental sector as a landlord? Base: All (983)</a:t>
            </a:r>
          </a:p>
        </p:txBody>
      </p:sp>
      <p:sp>
        <p:nvSpPr>
          <p:cNvPr id="4" name="Text Placeholder 3">
            <a:extLst>
              <a:ext uri="{FF2B5EF4-FFF2-40B4-BE49-F238E27FC236}">
                <a16:creationId xmlns:a16="http://schemas.microsoft.com/office/drawing/2014/main" id="{C2AEFD33-9314-6B43-8419-B099E5B38CA1}"/>
              </a:ext>
            </a:extLst>
          </p:cNvPr>
          <p:cNvSpPr>
            <a:spLocks noGrp="1"/>
          </p:cNvSpPr>
          <p:nvPr>
            <p:ph type="body" sz="quarter" idx="19"/>
          </p:nvPr>
        </p:nvSpPr>
        <p:spPr/>
        <p:txBody>
          <a:bodyPr/>
          <a:lstStyle/>
          <a:p>
            <a:r>
              <a:rPr lang="en-GB" dirty="0"/>
              <a:t>Single property landlords were most likely to stay in the sector for 1 year or less (at 19%) versus landlords with larger portfolios. An increasing proportion of landlords are not sure how long they will remain engaged in the sector at this time (now almost 3 in 10). </a:t>
            </a:r>
          </a:p>
        </p:txBody>
      </p:sp>
      <p:graphicFrame>
        <p:nvGraphicFramePr>
          <p:cNvPr id="8" name="Object 1">
            <a:extLst>
              <a:ext uri="{FF2B5EF4-FFF2-40B4-BE49-F238E27FC236}">
                <a16:creationId xmlns:a16="http://schemas.microsoft.com/office/drawing/2014/main" id="{0FC0F769-5F63-323D-AA74-7C1600F989AD}"/>
              </a:ext>
            </a:extLst>
          </p:cNvPr>
          <p:cNvGraphicFramePr>
            <a:graphicFrameLocks/>
          </p:cNvGraphicFramePr>
          <p:nvPr>
            <p:extLst>
              <p:ext uri="{D42A27DB-BD31-4B8C-83A1-F6EECF244321}">
                <p14:modId xmlns:p14="http://schemas.microsoft.com/office/powerpoint/2010/main" val="3030946790"/>
              </p:ext>
            </p:extLst>
          </p:nvPr>
        </p:nvGraphicFramePr>
        <p:xfrm>
          <a:off x="1000065" y="1870087"/>
          <a:ext cx="5984802" cy="42276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C6241580-F68B-7FB5-D7BD-EA70970CC7F8}"/>
              </a:ext>
            </a:extLst>
          </p:cNvPr>
          <p:cNvGraphicFramePr>
            <a:graphicFrameLocks noGrp="1"/>
          </p:cNvGraphicFramePr>
          <p:nvPr/>
        </p:nvGraphicFramePr>
        <p:xfrm>
          <a:off x="714374" y="2302948"/>
          <a:ext cx="1817661" cy="3841384"/>
        </p:xfrm>
        <a:graphic>
          <a:graphicData uri="http://schemas.openxmlformats.org/drawingml/2006/table">
            <a:tbl>
              <a:tblPr firstRow="1" bandRow="1">
                <a:tableStyleId>{5C22544A-7EE6-4342-B048-85BDC9FD1C3A}</a:tableStyleId>
              </a:tblPr>
              <a:tblGrid>
                <a:gridCol w="1817661">
                  <a:extLst>
                    <a:ext uri="{9D8B030D-6E8A-4147-A177-3AD203B41FA5}">
                      <a16:colId xmlns:a16="http://schemas.microsoft.com/office/drawing/2014/main" val="20000"/>
                    </a:ext>
                  </a:extLst>
                </a:gridCol>
              </a:tblGrid>
              <a:tr h="480173">
                <a:tc>
                  <a:txBody>
                    <a:bodyPr/>
                    <a:lstStyle/>
                    <a:p>
                      <a:pPr algn="r"/>
                      <a:r>
                        <a:rPr lang="en-GB" sz="1200" b="0" i="0" u="none" strike="noStrike" baseline="0" dirty="0">
                          <a:solidFill>
                            <a:schemeClr val="bg1">
                              <a:lumMod val="50000"/>
                            </a:schemeClr>
                          </a:solidFill>
                          <a:latin typeface="Segoe UI" panose="020B0502040204020203" pitchFamily="34" charset="0"/>
                          <a:cs typeface="Segoe UI" panose="020B0502040204020203" pitchFamily="34" charset="0"/>
                        </a:rPr>
                        <a:t>1 year or less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0173">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2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86523"/>
                  </a:ext>
                </a:extLst>
              </a:tr>
              <a:tr h="480173">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3 –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200429"/>
                  </a:ext>
                </a:extLst>
              </a:tr>
              <a:tr h="480173">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6 – 10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6844130"/>
                  </a:ext>
                </a:extLst>
              </a:tr>
              <a:tr h="480173">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11 – 15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7822770"/>
                  </a:ext>
                </a:extLst>
              </a:tr>
              <a:tr h="480173">
                <a:tc>
                  <a:txBody>
                    <a:bodyPr/>
                    <a:lstStyle/>
                    <a:p>
                      <a:pPr lvl="0" algn="r"/>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16 – 20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162128"/>
                  </a:ext>
                </a:extLst>
              </a:tr>
              <a:tr h="480173">
                <a:tc>
                  <a:txBody>
                    <a:bodyPr/>
                    <a:lstStyle/>
                    <a:p>
                      <a:pPr lvl="0" algn="r"/>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More than 20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866963"/>
                  </a:ext>
                </a:extLst>
              </a:tr>
              <a:tr h="480173">
                <a:tc>
                  <a:txBody>
                    <a:bodyPr/>
                    <a:lstStyle/>
                    <a:p>
                      <a:pPr lvl="0" algn="r"/>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Don’t know at this 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5821210"/>
                  </a:ext>
                </a:extLst>
              </a:tr>
            </a:tbl>
          </a:graphicData>
        </a:graphic>
      </p:graphicFrame>
      <p:grpSp>
        <p:nvGrpSpPr>
          <p:cNvPr id="11" name="Group 10">
            <a:extLst>
              <a:ext uri="{FF2B5EF4-FFF2-40B4-BE49-F238E27FC236}">
                <a16:creationId xmlns:a16="http://schemas.microsoft.com/office/drawing/2014/main" id="{3EEA607C-C43D-1F75-2FE8-AF95937E778A}"/>
              </a:ext>
            </a:extLst>
          </p:cNvPr>
          <p:cNvGrpSpPr/>
          <p:nvPr/>
        </p:nvGrpSpPr>
        <p:grpSpPr>
          <a:xfrm>
            <a:off x="7165287" y="1579041"/>
            <a:ext cx="3727024" cy="774096"/>
            <a:chOff x="3442939" y="2538649"/>
            <a:chExt cx="3727024" cy="774096"/>
          </a:xfrm>
        </p:grpSpPr>
        <p:sp>
          <p:nvSpPr>
            <p:cNvPr id="12" name="TextBox 11">
              <a:extLst>
                <a:ext uri="{FF2B5EF4-FFF2-40B4-BE49-F238E27FC236}">
                  <a16:creationId xmlns:a16="http://schemas.microsoft.com/office/drawing/2014/main" id="{65C0F278-CC5B-7FCB-E1EC-C6465F46615F}"/>
                </a:ext>
              </a:extLst>
            </p:cNvPr>
            <p:cNvSpPr txBox="1"/>
            <p:nvPr/>
          </p:nvSpPr>
          <p:spPr>
            <a:xfrm>
              <a:off x="3442939" y="3035743"/>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1</a:t>
              </a:r>
            </a:p>
          </p:txBody>
        </p:sp>
        <p:sp>
          <p:nvSpPr>
            <p:cNvPr id="13" name="TextBox 12">
              <a:extLst>
                <a:ext uri="{FF2B5EF4-FFF2-40B4-BE49-F238E27FC236}">
                  <a16:creationId xmlns:a16="http://schemas.microsoft.com/office/drawing/2014/main" id="{F6C5AD4E-EA4E-5E94-FD73-8158C58028B3}"/>
                </a:ext>
              </a:extLst>
            </p:cNvPr>
            <p:cNvSpPr txBox="1"/>
            <p:nvPr/>
          </p:nvSpPr>
          <p:spPr>
            <a:xfrm>
              <a:off x="4242034" y="3035744"/>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2-3</a:t>
              </a:r>
            </a:p>
          </p:txBody>
        </p:sp>
        <p:sp>
          <p:nvSpPr>
            <p:cNvPr id="14" name="TextBox 13">
              <a:extLst>
                <a:ext uri="{FF2B5EF4-FFF2-40B4-BE49-F238E27FC236}">
                  <a16:creationId xmlns:a16="http://schemas.microsoft.com/office/drawing/2014/main" id="{EC1F0C6A-DE1D-33D4-D709-999F2410D7AA}"/>
                </a:ext>
              </a:extLst>
            </p:cNvPr>
            <p:cNvSpPr txBox="1"/>
            <p:nvPr/>
          </p:nvSpPr>
          <p:spPr>
            <a:xfrm>
              <a:off x="5821464" y="3035745"/>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6-10</a:t>
              </a:r>
            </a:p>
          </p:txBody>
        </p:sp>
        <p:sp>
          <p:nvSpPr>
            <p:cNvPr id="15" name="TextBox 14">
              <a:extLst>
                <a:ext uri="{FF2B5EF4-FFF2-40B4-BE49-F238E27FC236}">
                  <a16:creationId xmlns:a16="http://schemas.microsoft.com/office/drawing/2014/main" id="{4512FC96-E0CE-0D3A-7D5B-A3BAA65CDC57}"/>
                </a:ext>
              </a:extLst>
            </p:cNvPr>
            <p:cNvSpPr txBox="1"/>
            <p:nvPr/>
          </p:nvSpPr>
          <p:spPr>
            <a:xfrm>
              <a:off x="6570078" y="3035746"/>
              <a:ext cx="5998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11-19</a:t>
              </a:r>
            </a:p>
          </p:txBody>
        </p:sp>
        <p:sp>
          <p:nvSpPr>
            <p:cNvPr id="16" name="TextBox 15">
              <a:extLst>
                <a:ext uri="{FF2B5EF4-FFF2-40B4-BE49-F238E27FC236}">
                  <a16:creationId xmlns:a16="http://schemas.microsoft.com/office/drawing/2014/main" id="{A51DBA74-3F57-01C5-1928-0835170FEDD9}"/>
                </a:ext>
              </a:extLst>
            </p:cNvPr>
            <p:cNvSpPr txBox="1"/>
            <p:nvPr/>
          </p:nvSpPr>
          <p:spPr>
            <a:xfrm>
              <a:off x="5027467" y="3035746"/>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4-5</a:t>
              </a:r>
            </a:p>
          </p:txBody>
        </p:sp>
        <p:sp>
          <p:nvSpPr>
            <p:cNvPr id="17" name="Text Box 33">
              <a:extLst>
                <a:ext uri="{FF2B5EF4-FFF2-40B4-BE49-F238E27FC236}">
                  <a16:creationId xmlns:a16="http://schemas.microsoft.com/office/drawing/2014/main" id="{FC8B9099-B108-2892-9FE2-BDB42532B7E1}"/>
                </a:ext>
              </a:extLst>
            </p:cNvPr>
            <p:cNvSpPr txBox="1">
              <a:spLocks noChangeArrowheads="1"/>
            </p:cNvSpPr>
            <p:nvPr/>
          </p:nvSpPr>
          <p:spPr bwMode="auto">
            <a:xfrm>
              <a:off x="4379790" y="2538649"/>
              <a:ext cx="246938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S PGothic" pitchFamily="34" charset="-128"/>
                  <a:cs typeface="Segoe UI" panose="020B0502040204020203" pitchFamily="34" charset="0"/>
                </a:rPr>
                <a:t>Portfolio Size</a:t>
              </a:r>
            </a:p>
          </p:txBody>
        </p:sp>
        <p:pic>
          <p:nvPicPr>
            <p:cNvPr id="18" name="Picture 17">
              <a:extLst>
                <a:ext uri="{FF2B5EF4-FFF2-40B4-BE49-F238E27FC236}">
                  <a16:creationId xmlns:a16="http://schemas.microsoft.com/office/drawing/2014/main" id="{434BAB7C-F68F-B122-B269-8891EC8C1CC4}"/>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610204" y="2842201"/>
              <a:ext cx="219775" cy="219775"/>
            </a:xfrm>
            <a:prstGeom prst="rect">
              <a:avLst/>
            </a:prstGeom>
          </p:spPr>
        </p:pic>
        <p:pic>
          <p:nvPicPr>
            <p:cNvPr id="19" name="Picture 18">
              <a:extLst>
                <a:ext uri="{FF2B5EF4-FFF2-40B4-BE49-F238E27FC236}">
                  <a16:creationId xmlns:a16="http://schemas.microsoft.com/office/drawing/2014/main" id="{3E9C3FC7-AF94-8975-8FCF-A31A3B06816C}"/>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410670" y="2842202"/>
              <a:ext cx="219775" cy="219775"/>
            </a:xfrm>
            <a:prstGeom prst="rect">
              <a:avLst/>
            </a:prstGeom>
          </p:spPr>
        </p:pic>
        <p:pic>
          <p:nvPicPr>
            <p:cNvPr id="20" name="Picture 19">
              <a:extLst>
                <a:ext uri="{FF2B5EF4-FFF2-40B4-BE49-F238E27FC236}">
                  <a16:creationId xmlns:a16="http://schemas.microsoft.com/office/drawing/2014/main" id="{28415683-82CE-050F-84BA-10FE62C27AB6}"/>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69768" y="2842204"/>
              <a:ext cx="219775" cy="219775"/>
            </a:xfrm>
            <a:prstGeom prst="rect">
              <a:avLst/>
            </a:prstGeom>
          </p:spPr>
        </p:pic>
        <p:pic>
          <p:nvPicPr>
            <p:cNvPr id="21" name="Picture 20">
              <a:extLst>
                <a:ext uri="{FF2B5EF4-FFF2-40B4-BE49-F238E27FC236}">
                  <a16:creationId xmlns:a16="http://schemas.microsoft.com/office/drawing/2014/main" id="{87C1A534-5012-894A-69EF-2154D605DB52}"/>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194191" y="2842204"/>
              <a:ext cx="219775" cy="219775"/>
            </a:xfrm>
            <a:prstGeom prst="rect">
              <a:avLst/>
            </a:prstGeom>
          </p:spPr>
        </p:pic>
        <p:pic>
          <p:nvPicPr>
            <p:cNvPr id="22" name="Picture 21">
              <a:extLst>
                <a:ext uri="{FF2B5EF4-FFF2-40B4-BE49-F238E27FC236}">
                  <a16:creationId xmlns:a16="http://schemas.microsoft.com/office/drawing/2014/main" id="{A8DD1771-9ECE-6631-3471-7F68D75D4817}"/>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972489" y="2842203"/>
              <a:ext cx="219775" cy="219775"/>
            </a:xfrm>
            <a:prstGeom prst="rect">
              <a:avLst/>
            </a:prstGeom>
          </p:spPr>
        </p:pic>
      </p:grpSp>
      <p:graphicFrame>
        <p:nvGraphicFramePr>
          <p:cNvPr id="23" name="Table 22">
            <a:extLst>
              <a:ext uri="{FF2B5EF4-FFF2-40B4-BE49-F238E27FC236}">
                <a16:creationId xmlns:a16="http://schemas.microsoft.com/office/drawing/2014/main" id="{C9F209DF-E108-CAF8-60BA-D47D26F94C22}"/>
              </a:ext>
            </a:extLst>
          </p:cNvPr>
          <p:cNvGraphicFramePr>
            <a:graphicFrameLocks noGrp="1"/>
          </p:cNvGraphicFramePr>
          <p:nvPr>
            <p:extLst>
              <p:ext uri="{D42A27DB-BD31-4B8C-83A1-F6EECF244321}">
                <p14:modId xmlns:p14="http://schemas.microsoft.com/office/powerpoint/2010/main" val="2731190247"/>
              </p:ext>
            </p:extLst>
          </p:nvPr>
        </p:nvGraphicFramePr>
        <p:xfrm>
          <a:off x="7051213" y="2387110"/>
          <a:ext cx="4738014" cy="3802680"/>
        </p:xfrm>
        <a:graphic>
          <a:graphicData uri="http://schemas.openxmlformats.org/drawingml/2006/table">
            <a:tbl>
              <a:tblPr>
                <a:tableStyleId>{073A0DAA-6AF3-43AB-8588-CEC1D06C72B9}</a:tableStyleId>
              </a:tblPr>
              <a:tblGrid>
                <a:gridCol w="789669">
                  <a:extLst>
                    <a:ext uri="{9D8B030D-6E8A-4147-A177-3AD203B41FA5}">
                      <a16:colId xmlns:a16="http://schemas.microsoft.com/office/drawing/2014/main" val="20000"/>
                    </a:ext>
                  </a:extLst>
                </a:gridCol>
                <a:gridCol w="789669">
                  <a:extLst>
                    <a:ext uri="{9D8B030D-6E8A-4147-A177-3AD203B41FA5}">
                      <a16:colId xmlns:a16="http://schemas.microsoft.com/office/drawing/2014/main" val="20001"/>
                    </a:ext>
                  </a:extLst>
                </a:gridCol>
                <a:gridCol w="789669">
                  <a:extLst>
                    <a:ext uri="{9D8B030D-6E8A-4147-A177-3AD203B41FA5}">
                      <a16:colId xmlns:a16="http://schemas.microsoft.com/office/drawing/2014/main" val="20002"/>
                    </a:ext>
                  </a:extLst>
                </a:gridCol>
                <a:gridCol w="789669">
                  <a:extLst>
                    <a:ext uri="{9D8B030D-6E8A-4147-A177-3AD203B41FA5}">
                      <a16:colId xmlns:a16="http://schemas.microsoft.com/office/drawing/2014/main" val="20003"/>
                    </a:ext>
                  </a:extLst>
                </a:gridCol>
                <a:gridCol w="789669">
                  <a:extLst>
                    <a:ext uri="{9D8B030D-6E8A-4147-A177-3AD203B41FA5}">
                      <a16:colId xmlns:a16="http://schemas.microsoft.com/office/drawing/2014/main" val="20004"/>
                    </a:ext>
                  </a:extLst>
                </a:gridCol>
                <a:gridCol w="789669">
                  <a:extLst>
                    <a:ext uri="{9D8B030D-6E8A-4147-A177-3AD203B41FA5}">
                      <a16:colId xmlns:a16="http://schemas.microsoft.com/office/drawing/2014/main" val="3238790278"/>
                    </a:ext>
                  </a:extLst>
                </a:gridCol>
              </a:tblGrid>
              <a:tr h="475335">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19</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475335">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12</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379141221"/>
                  </a:ext>
                </a:extLst>
              </a:tr>
              <a:tr h="475335">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18</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17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23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27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96780155"/>
                  </a:ext>
                </a:extLst>
              </a:tr>
              <a:tr h="475335">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13</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14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11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163116923"/>
                  </a:ext>
                </a:extLst>
              </a:tr>
              <a:tr h="475335">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3</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713200678"/>
                  </a:ext>
                </a:extLst>
              </a:tr>
              <a:tr h="475335">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2</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900432242"/>
                  </a:ext>
                </a:extLst>
              </a:tr>
              <a:tr h="475335">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6</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19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18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55299095"/>
                  </a:ext>
                </a:extLst>
              </a:tr>
              <a:tr h="475335">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28</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30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28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33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22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18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358527049"/>
                  </a:ext>
                </a:extLst>
              </a:tr>
            </a:tbl>
          </a:graphicData>
        </a:graphic>
      </p:graphicFrame>
      <p:sp>
        <p:nvSpPr>
          <p:cNvPr id="24" name="TextBox 23">
            <a:extLst>
              <a:ext uri="{FF2B5EF4-FFF2-40B4-BE49-F238E27FC236}">
                <a16:creationId xmlns:a16="http://schemas.microsoft.com/office/drawing/2014/main" id="{C2EEFE68-1408-1CCD-7E08-B64A1E62162F}"/>
              </a:ext>
            </a:extLst>
          </p:cNvPr>
          <p:cNvSpPr txBox="1"/>
          <p:nvPr/>
        </p:nvSpPr>
        <p:spPr>
          <a:xfrm>
            <a:off x="11056966" y="2076135"/>
            <a:ext cx="5998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20+</a:t>
            </a:r>
          </a:p>
        </p:txBody>
      </p:sp>
      <p:pic>
        <p:nvPicPr>
          <p:cNvPr id="25" name="Picture 24">
            <a:extLst>
              <a:ext uri="{FF2B5EF4-FFF2-40B4-BE49-F238E27FC236}">
                <a16:creationId xmlns:a16="http://schemas.microsoft.com/office/drawing/2014/main" id="{1BF8496C-BF61-0AF9-1919-FF8DDDACD575}"/>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256656" y="1882593"/>
            <a:ext cx="219775" cy="219775"/>
          </a:xfrm>
          <a:prstGeom prst="rect">
            <a:avLst/>
          </a:prstGeom>
        </p:spPr>
      </p:pic>
      <p:sp>
        <p:nvSpPr>
          <p:cNvPr id="27" name="Text Placeholder 4">
            <a:extLst>
              <a:ext uri="{FF2B5EF4-FFF2-40B4-BE49-F238E27FC236}">
                <a16:creationId xmlns:a16="http://schemas.microsoft.com/office/drawing/2014/main" id="{04094D61-7EA3-435B-FE84-FC6BE1C9FA09}"/>
              </a:ext>
            </a:extLst>
          </p:cNvPr>
          <p:cNvSpPr txBox="1">
            <a:spLocks/>
          </p:cNvSpPr>
          <p:nvPr/>
        </p:nvSpPr>
        <p:spPr>
          <a:xfrm>
            <a:off x="317698" y="1605338"/>
            <a:ext cx="6798719" cy="416467"/>
          </a:xfrm>
          <a:prstGeom prst="rect">
            <a:avLst/>
          </a:prstGeom>
        </p:spPr>
        <p:txBody>
          <a:bodyPr vert="horz" lIns="0" tIns="0" rIns="0" bIns="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400" b="1" kern="1200">
                <a:solidFill>
                  <a:schemeClr val="bg1">
                    <a:lumMod val="50000"/>
                  </a:schemeClr>
                </a:solidFill>
                <a:latin typeface="Segoe UI" panose="020B0502040204020203" pitchFamily="34" charset="0"/>
                <a:ea typeface="Calibri" panose="020F0502020204030204" pitchFamily="34" charset="0"/>
                <a:cs typeface="Segoe UI" panose="020B0502040204020203"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500" b="1"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How much longer do you intend to stay in the private rental sector as a landlord? (%)</a:t>
            </a:r>
          </a:p>
        </p:txBody>
      </p:sp>
      <p:graphicFrame>
        <p:nvGraphicFramePr>
          <p:cNvPr id="29" name="Chart 28">
            <a:extLst>
              <a:ext uri="{FF2B5EF4-FFF2-40B4-BE49-F238E27FC236}">
                <a16:creationId xmlns:a16="http://schemas.microsoft.com/office/drawing/2014/main" id="{D6134539-94FA-8BB3-3314-A136AD3D3F90}"/>
              </a:ext>
            </a:extLst>
          </p:cNvPr>
          <p:cNvGraphicFramePr/>
          <p:nvPr>
            <p:extLst>
              <p:ext uri="{D42A27DB-BD31-4B8C-83A1-F6EECF244321}">
                <p14:modId xmlns:p14="http://schemas.microsoft.com/office/powerpoint/2010/main" val="2644097089"/>
              </p:ext>
            </p:extLst>
          </p:nvPr>
        </p:nvGraphicFramePr>
        <p:xfrm>
          <a:off x="4954332" y="3293173"/>
          <a:ext cx="2255834" cy="1896718"/>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51E55239-9995-8E90-5F1C-B969DD0DBD2E}"/>
              </a:ext>
            </a:extLst>
          </p:cNvPr>
          <p:cNvSpPr txBox="1"/>
          <p:nvPr/>
        </p:nvSpPr>
        <p:spPr>
          <a:xfrm>
            <a:off x="5307660" y="3703126"/>
            <a:ext cx="1549178" cy="104644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Segoe UI" panose="020B0502040204020203" pitchFamily="34" charset="0"/>
                <a:cs typeface="Segoe UI" panose="020B0502040204020203" pitchFamily="34" charset="0"/>
              </a:rPr>
              <a:t>9.4 years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FFFFFF"/>
                </a:solidFill>
                <a:latin typeface="Segoe UI" panose="020B0502040204020203" pitchFamily="34" charset="0"/>
                <a:cs typeface="Segoe UI" panose="020B0502040204020203" pitchFamily="34" charset="0"/>
              </a:rPr>
              <a:t>Average time intending to stay in the PRS sector</a:t>
            </a:r>
            <a:endParaRPr kumimoji="0" lang="en-GB" sz="140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85437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Autofit/>
          </a:bodyPr>
          <a:lstStyle/>
          <a:p>
            <a:r>
              <a:rPr lang="en-GB" dirty="0"/>
              <a:t>Landlords’ Balance Sheet</a:t>
            </a:r>
          </a:p>
        </p:txBody>
      </p:sp>
      <p:pic>
        <p:nvPicPr>
          <p:cNvPr id="7" name="Picture 3" descr="C:\Users\bethanc\Downloads\abacus (3).pn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215785" y="984759"/>
            <a:ext cx="1090800" cy="10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13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887" y="244702"/>
            <a:ext cx="11246103" cy="671807"/>
          </a:xfrm>
        </p:spPr>
        <p:txBody>
          <a:bodyPr>
            <a:normAutofit/>
          </a:bodyPr>
          <a:lstStyle/>
          <a:p>
            <a:r>
              <a:rPr lang="en-GB" dirty="0"/>
              <a:t>Average portfolio values and gross rental incomes continue to increase </a:t>
            </a:r>
          </a:p>
        </p:txBody>
      </p:sp>
      <p:sp>
        <p:nvSpPr>
          <p:cNvPr id="5" name="Text Placeholder 4"/>
          <p:cNvSpPr>
            <a:spLocks noGrp="1"/>
          </p:cNvSpPr>
          <p:nvPr>
            <p:ph type="body" sz="quarter" idx="18"/>
          </p:nvPr>
        </p:nvSpPr>
        <p:spPr>
          <a:xfrm>
            <a:off x="668337" y="6189797"/>
            <a:ext cx="9417050" cy="273050"/>
          </a:xfrm>
        </p:spPr>
        <p:txBody>
          <a:bodyPr/>
          <a:lstStyle/>
          <a:p>
            <a:r>
              <a:rPr lang="en-GB" altLang="en-US" dirty="0"/>
              <a:t>Q3a. Please estimate the total market value of your residential letting property portfolio? Q3aa. Over the last 12 months, in which band is the gross rental income you receive from your residential letting portfolio? B</a:t>
            </a:r>
            <a:r>
              <a:rPr lang="en-US" altLang="en-US" dirty="0" err="1"/>
              <a:t>ase</a:t>
            </a:r>
            <a:r>
              <a:rPr lang="en-US" altLang="en-US" dirty="0"/>
              <a:t>: All (983)</a:t>
            </a:r>
            <a:endParaRPr lang="en-GB" altLang="en-US" dirty="0"/>
          </a:p>
        </p:txBody>
      </p:sp>
      <p:sp>
        <p:nvSpPr>
          <p:cNvPr id="8" name="Text Placeholder 7"/>
          <p:cNvSpPr>
            <a:spLocks noGrp="1"/>
          </p:cNvSpPr>
          <p:nvPr>
            <p:ph type="body" sz="quarter" idx="19"/>
          </p:nvPr>
        </p:nvSpPr>
        <p:spPr>
          <a:xfrm>
            <a:off x="439738" y="1007919"/>
            <a:ext cx="11078794" cy="581025"/>
          </a:xfrm>
        </p:spPr>
        <p:txBody>
          <a:bodyPr/>
          <a:lstStyle/>
          <a:p>
            <a:r>
              <a:rPr lang="en-GB" dirty="0"/>
              <a:t>The typical portfolio has increased to £1.65m (+ approx. £100k vs. Q1) and gross rental incomes nudge up to £71k (+£1k vs. Q1). At an average portfolio size of 9.7 properties, the typical rental property value is £170,309 (- approx.£33.7k vs. Q1) which generates an annual income of £7,319 or £610 a month. </a:t>
            </a:r>
          </a:p>
        </p:txBody>
      </p:sp>
      <p:sp>
        <p:nvSpPr>
          <p:cNvPr id="27" name="Text Placeholder 10">
            <a:extLst>
              <a:ext uri="{FF2B5EF4-FFF2-40B4-BE49-F238E27FC236}">
                <a16:creationId xmlns:a16="http://schemas.microsoft.com/office/drawing/2014/main" id="{B946CA15-5052-4B54-BA83-7EAB0D115822}"/>
              </a:ext>
            </a:extLst>
          </p:cNvPr>
          <p:cNvSpPr>
            <a:spLocks noGrp="1"/>
          </p:cNvSpPr>
          <p:nvPr>
            <p:ph type="body" sz="quarter" idx="20"/>
          </p:nvPr>
        </p:nvSpPr>
        <p:spPr>
          <a:xfrm>
            <a:off x="439736" y="1674669"/>
            <a:ext cx="5360400" cy="390525"/>
          </a:xfrm>
        </p:spPr>
        <p:txBody>
          <a:bodyPr/>
          <a:lstStyle/>
          <a:p>
            <a:r>
              <a:rPr lang="en-GB" dirty="0"/>
              <a:t>Total market value of portfolio (%)</a:t>
            </a:r>
          </a:p>
        </p:txBody>
      </p:sp>
      <p:sp>
        <p:nvSpPr>
          <p:cNvPr id="6" name="Text Placeholder 5">
            <a:extLst>
              <a:ext uri="{FF2B5EF4-FFF2-40B4-BE49-F238E27FC236}">
                <a16:creationId xmlns:a16="http://schemas.microsoft.com/office/drawing/2014/main" id="{C7AB1C43-5529-4B8D-B447-CE2C8CB2C9CE}"/>
              </a:ext>
            </a:extLst>
          </p:cNvPr>
          <p:cNvSpPr>
            <a:spLocks noGrp="1"/>
          </p:cNvSpPr>
          <p:nvPr>
            <p:ph type="body" sz="quarter" idx="21"/>
          </p:nvPr>
        </p:nvSpPr>
        <p:spPr>
          <a:xfrm>
            <a:off x="6307282" y="1674669"/>
            <a:ext cx="5361708" cy="390525"/>
          </a:xfrm>
        </p:spPr>
        <p:txBody>
          <a:bodyPr/>
          <a:lstStyle/>
          <a:p>
            <a:r>
              <a:rPr lang="en-GB" dirty="0"/>
              <a:t>Gross annual rental income (%)</a:t>
            </a:r>
          </a:p>
        </p:txBody>
      </p:sp>
      <p:graphicFrame>
        <p:nvGraphicFramePr>
          <p:cNvPr id="22" name="Chart 10">
            <a:extLst>
              <a:ext uri="{FF2B5EF4-FFF2-40B4-BE49-F238E27FC236}">
                <a16:creationId xmlns:a16="http://schemas.microsoft.com/office/drawing/2014/main" id="{C324DFAA-966F-4F65-8775-A19EC3F67314}"/>
              </a:ext>
            </a:extLst>
          </p:cNvPr>
          <p:cNvGraphicFramePr>
            <a:graphicFrameLocks noGrp="1"/>
          </p:cNvGraphicFramePr>
          <p:nvPr>
            <p:ph type="chart" sz="quarter" idx="22"/>
            <p:extLst>
              <p:ext uri="{D42A27DB-BD31-4B8C-83A1-F6EECF244321}">
                <p14:modId xmlns:p14="http://schemas.microsoft.com/office/powerpoint/2010/main" val="1683676645"/>
              </p:ext>
            </p:extLst>
          </p:nvPr>
        </p:nvGraphicFramePr>
        <p:xfrm>
          <a:off x="439738" y="2147888"/>
          <a:ext cx="5360987" cy="38369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hart 10">
            <a:extLst>
              <a:ext uri="{FF2B5EF4-FFF2-40B4-BE49-F238E27FC236}">
                <a16:creationId xmlns:a16="http://schemas.microsoft.com/office/drawing/2014/main" id="{7509D1E8-E19D-48FB-BC72-357F255B30A9}"/>
              </a:ext>
            </a:extLst>
          </p:cNvPr>
          <p:cNvGraphicFramePr>
            <a:graphicFrameLocks noGrp="1"/>
          </p:cNvGraphicFramePr>
          <p:nvPr>
            <p:ph type="chart" sz="quarter" idx="23"/>
            <p:extLst>
              <p:ext uri="{D42A27DB-BD31-4B8C-83A1-F6EECF244321}">
                <p14:modId xmlns:p14="http://schemas.microsoft.com/office/powerpoint/2010/main" val="3794015356"/>
              </p:ext>
            </p:extLst>
          </p:nvPr>
        </p:nvGraphicFramePr>
        <p:xfrm>
          <a:off x="6307138" y="2147888"/>
          <a:ext cx="5362575" cy="38369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a:xfrm>
            <a:off x="6277970" y="1580368"/>
            <a:ext cx="5914030"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0" name="Rectangle 19"/>
          <p:cNvSpPr/>
          <p:nvPr/>
        </p:nvSpPr>
        <p:spPr>
          <a:xfrm>
            <a:off x="-23267" y="1588996"/>
            <a:ext cx="6000985"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grpSp>
        <p:nvGrpSpPr>
          <p:cNvPr id="2" name="Group 1"/>
          <p:cNvGrpSpPr/>
          <p:nvPr/>
        </p:nvGrpSpPr>
        <p:grpSpPr>
          <a:xfrm>
            <a:off x="3491190" y="5200789"/>
            <a:ext cx="2226600" cy="433860"/>
            <a:chOff x="3439235" y="5200789"/>
            <a:chExt cx="2226600" cy="433860"/>
          </a:xfrm>
        </p:grpSpPr>
        <p:sp>
          <p:nvSpPr>
            <p:cNvPr id="23" name="Rounded Rectangle 22"/>
            <p:cNvSpPr/>
            <p:nvPr/>
          </p:nvSpPr>
          <p:spPr>
            <a:xfrm>
              <a:off x="3439235" y="5200789"/>
              <a:ext cx="1634938" cy="43386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600" b="1" dirty="0">
                  <a:solidFill>
                    <a:schemeClr val="bg1"/>
                  </a:solidFill>
                  <a:latin typeface="Segoe UI" pitchFamily="34" charset="0"/>
                  <a:ea typeface="Segoe UI" pitchFamily="34" charset="0"/>
                  <a:cs typeface="Segoe UI" pitchFamily="34" charset="0"/>
                </a:rPr>
                <a:t>     Mean</a:t>
              </a:r>
            </a:p>
          </p:txBody>
        </p:sp>
        <p:sp>
          <p:nvSpPr>
            <p:cNvPr id="4" name="Rounded Rectangle 3"/>
            <p:cNvSpPr/>
            <p:nvPr/>
          </p:nvSpPr>
          <p:spPr>
            <a:xfrm>
              <a:off x="4482510" y="5253504"/>
              <a:ext cx="1183325" cy="320448"/>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accent3"/>
                  </a:solidFill>
                  <a:latin typeface="Segoe UI" pitchFamily="34" charset="0"/>
                  <a:ea typeface="Segoe UI" pitchFamily="34" charset="0"/>
                  <a:cs typeface="Segoe UI" pitchFamily="34" charset="0"/>
                </a:rPr>
                <a:t>£1,652,000</a:t>
              </a:r>
            </a:p>
          </p:txBody>
        </p:sp>
      </p:grpSp>
      <p:grpSp>
        <p:nvGrpSpPr>
          <p:cNvPr id="24" name="Group 23"/>
          <p:cNvGrpSpPr/>
          <p:nvPr/>
        </p:nvGrpSpPr>
        <p:grpSpPr>
          <a:xfrm>
            <a:off x="6706865" y="5200789"/>
            <a:ext cx="2226600" cy="433860"/>
            <a:chOff x="3439235" y="5200789"/>
            <a:chExt cx="2226600" cy="433860"/>
          </a:xfrm>
        </p:grpSpPr>
        <p:sp>
          <p:nvSpPr>
            <p:cNvPr id="25" name="Rounded Rectangle 24"/>
            <p:cNvSpPr/>
            <p:nvPr/>
          </p:nvSpPr>
          <p:spPr>
            <a:xfrm>
              <a:off x="3439235" y="5200789"/>
              <a:ext cx="1634938" cy="43386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600" b="1" dirty="0">
                  <a:solidFill>
                    <a:schemeClr val="bg1"/>
                  </a:solidFill>
                  <a:latin typeface="Segoe UI" pitchFamily="34" charset="0"/>
                  <a:ea typeface="Segoe UI" pitchFamily="34" charset="0"/>
                  <a:cs typeface="Segoe UI" pitchFamily="34" charset="0"/>
                </a:rPr>
                <a:t>     Mean</a:t>
              </a:r>
            </a:p>
          </p:txBody>
        </p:sp>
        <p:sp>
          <p:nvSpPr>
            <p:cNvPr id="26" name="Rounded Rectangle 25"/>
            <p:cNvSpPr/>
            <p:nvPr/>
          </p:nvSpPr>
          <p:spPr>
            <a:xfrm>
              <a:off x="4482510" y="5253504"/>
              <a:ext cx="1183325" cy="320448"/>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accent3"/>
                  </a:solidFill>
                  <a:latin typeface="Segoe UI" pitchFamily="34" charset="0"/>
                  <a:ea typeface="Segoe UI" pitchFamily="34" charset="0"/>
                  <a:cs typeface="Segoe UI" pitchFamily="34" charset="0"/>
                </a:rPr>
                <a:t>£71,000</a:t>
              </a:r>
            </a:p>
          </p:txBody>
        </p:sp>
      </p:grpSp>
    </p:spTree>
    <p:extLst>
      <p:ext uri="{BB962C8B-B14F-4D97-AF65-F5344CB8AC3E}">
        <p14:creationId xmlns:p14="http://schemas.microsoft.com/office/powerpoint/2010/main" val="810552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2887" y="244702"/>
            <a:ext cx="11246103" cy="671807"/>
          </a:xfrm>
        </p:spPr>
        <p:txBody>
          <a:bodyPr>
            <a:normAutofit/>
          </a:bodyPr>
          <a:lstStyle/>
          <a:p>
            <a:r>
              <a:rPr lang="en-GB" dirty="0"/>
              <a:t>Gross annual rental income &amp; portfolio value levels by region</a:t>
            </a:r>
          </a:p>
        </p:txBody>
      </p:sp>
      <p:grpSp>
        <p:nvGrpSpPr>
          <p:cNvPr id="7" name="Group 6"/>
          <p:cNvGrpSpPr/>
          <p:nvPr/>
        </p:nvGrpSpPr>
        <p:grpSpPr>
          <a:xfrm>
            <a:off x="3890513" y="940279"/>
            <a:ext cx="3667329" cy="4780094"/>
            <a:chOff x="3275013" y="687388"/>
            <a:chExt cx="3470275" cy="5526087"/>
          </a:xfrm>
        </p:grpSpPr>
        <p:sp>
          <p:nvSpPr>
            <p:cNvPr id="8" name="Freeform 2"/>
            <p:cNvSpPr>
              <a:spLocks/>
            </p:cNvSpPr>
            <p:nvPr/>
          </p:nvSpPr>
          <p:spPr bwMode="auto">
            <a:xfrm>
              <a:off x="5040313" y="4149725"/>
              <a:ext cx="371475" cy="298450"/>
            </a:xfrm>
            <a:custGeom>
              <a:avLst/>
              <a:gdLst>
                <a:gd name="T0" fmla="*/ 2147483647 w 409"/>
                <a:gd name="T1" fmla="*/ 2147483647 h 328"/>
                <a:gd name="T2" fmla="*/ 2147483647 w 409"/>
                <a:gd name="T3" fmla="*/ 2147483647 h 328"/>
                <a:gd name="T4" fmla="*/ 2147483647 w 409"/>
                <a:gd name="T5" fmla="*/ 2147483647 h 328"/>
                <a:gd name="T6" fmla="*/ 2147483647 w 409"/>
                <a:gd name="T7" fmla="*/ 2147483647 h 328"/>
                <a:gd name="T8" fmla="*/ 2147483647 w 409"/>
                <a:gd name="T9" fmla="*/ 2147483647 h 328"/>
                <a:gd name="T10" fmla="*/ 2147483647 w 409"/>
                <a:gd name="T11" fmla="*/ 2147483647 h 328"/>
                <a:gd name="T12" fmla="*/ 2147483647 w 409"/>
                <a:gd name="T13" fmla="*/ 2147483647 h 328"/>
                <a:gd name="T14" fmla="*/ 0 w 409"/>
                <a:gd name="T15" fmla="*/ 2147483647 h 328"/>
                <a:gd name="T16" fmla="*/ 1616650986 w 409"/>
                <a:gd name="T17" fmla="*/ 2147483647 h 328"/>
                <a:gd name="T18" fmla="*/ 2147483647 w 409"/>
                <a:gd name="T19" fmla="*/ 2147483647 h 328"/>
                <a:gd name="T20" fmla="*/ 2147483647 w 409"/>
                <a:gd name="T21" fmla="*/ 2147483647 h 328"/>
                <a:gd name="T22" fmla="*/ 2147483647 w 409"/>
                <a:gd name="T23" fmla="*/ 2147483647 h 328"/>
                <a:gd name="T24" fmla="*/ 2147483647 w 409"/>
                <a:gd name="T25" fmla="*/ 2147483647 h 328"/>
                <a:gd name="T26" fmla="*/ 2147483647 w 409"/>
                <a:gd name="T27" fmla="*/ 2147483647 h 328"/>
                <a:gd name="T28" fmla="*/ 2147483647 w 409"/>
                <a:gd name="T29" fmla="*/ 2147483647 h 328"/>
                <a:gd name="T30" fmla="*/ 2147483647 w 409"/>
                <a:gd name="T31" fmla="*/ 2147483647 h 328"/>
                <a:gd name="T32" fmla="*/ 2147483647 w 409"/>
                <a:gd name="T33" fmla="*/ 0 h 328"/>
                <a:gd name="T34" fmla="*/ 2147483647 w 409"/>
                <a:gd name="T35" fmla="*/ 2147483647 h 328"/>
                <a:gd name="T36" fmla="*/ 2147483647 w 409"/>
                <a:gd name="T37" fmla="*/ 0 h 328"/>
                <a:gd name="T38" fmla="*/ 2147483647 w 409"/>
                <a:gd name="T39" fmla="*/ 2147483647 h 328"/>
                <a:gd name="T40" fmla="*/ 2147483647 w 409"/>
                <a:gd name="T41" fmla="*/ 2147483647 h 328"/>
                <a:gd name="T42" fmla="*/ 2147483647 w 409"/>
                <a:gd name="T43" fmla="*/ 2147483647 h 328"/>
                <a:gd name="T44" fmla="*/ 2147483647 w 409"/>
                <a:gd name="T45" fmla="*/ 2147483647 h 328"/>
                <a:gd name="T46" fmla="*/ 2147483647 w 409"/>
                <a:gd name="T47" fmla="*/ 2147483647 h 328"/>
                <a:gd name="T48" fmla="*/ 2147483647 w 409"/>
                <a:gd name="T49" fmla="*/ 2147483647 h 328"/>
                <a:gd name="T50" fmla="*/ 2147483647 w 409"/>
                <a:gd name="T51" fmla="*/ 2147483647 h 328"/>
                <a:gd name="T52" fmla="*/ 2147483647 w 409"/>
                <a:gd name="T53" fmla="*/ 2147483647 h 328"/>
                <a:gd name="T54" fmla="*/ 2147483647 w 409"/>
                <a:gd name="T55" fmla="*/ 2147483647 h 328"/>
                <a:gd name="T56" fmla="*/ 2147483647 w 409"/>
                <a:gd name="T57" fmla="*/ 2147483647 h 328"/>
                <a:gd name="T58" fmla="*/ 2147483647 w 409"/>
                <a:gd name="T59" fmla="*/ 2147483647 h 328"/>
                <a:gd name="T60" fmla="*/ 2147483647 w 409"/>
                <a:gd name="T61" fmla="*/ 2147483647 h 328"/>
                <a:gd name="T62" fmla="*/ 2147483647 w 409"/>
                <a:gd name="T63" fmla="*/ 2147483647 h 328"/>
                <a:gd name="T64" fmla="*/ 2147483647 w 409"/>
                <a:gd name="T65" fmla="*/ 2147483647 h 328"/>
                <a:gd name="T66" fmla="*/ 2147483647 w 409"/>
                <a:gd name="T67" fmla="*/ 2147483647 h 3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9"/>
                <a:gd name="T103" fmla="*/ 0 h 328"/>
                <a:gd name="T104" fmla="*/ 409 w 409"/>
                <a:gd name="T105" fmla="*/ 328 h 3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9" h="328">
                  <a:moveTo>
                    <a:pt x="123" y="317"/>
                  </a:moveTo>
                  <a:lnTo>
                    <a:pt x="100" y="313"/>
                  </a:lnTo>
                  <a:lnTo>
                    <a:pt x="72" y="303"/>
                  </a:lnTo>
                  <a:lnTo>
                    <a:pt x="57" y="238"/>
                  </a:lnTo>
                  <a:lnTo>
                    <a:pt x="28" y="229"/>
                  </a:lnTo>
                  <a:lnTo>
                    <a:pt x="17" y="212"/>
                  </a:lnTo>
                  <a:lnTo>
                    <a:pt x="43" y="194"/>
                  </a:lnTo>
                  <a:lnTo>
                    <a:pt x="0" y="152"/>
                  </a:lnTo>
                  <a:lnTo>
                    <a:pt x="2" y="124"/>
                  </a:lnTo>
                  <a:lnTo>
                    <a:pt x="31" y="106"/>
                  </a:lnTo>
                  <a:lnTo>
                    <a:pt x="51" y="123"/>
                  </a:lnTo>
                  <a:lnTo>
                    <a:pt x="84" y="111"/>
                  </a:lnTo>
                  <a:lnTo>
                    <a:pt x="103" y="91"/>
                  </a:lnTo>
                  <a:lnTo>
                    <a:pt x="101" y="81"/>
                  </a:lnTo>
                  <a:lnTo>
                    <a:pt x="106" y="57"/>
                  </a:lnTo>
                  <a:lnTo>
                    <a:pt x="137" y="42"/>
                  </a:lnTo>
                  <a:lnTo>
                    <a:pt x="139" y="0"/>
                  </a:lnTo>
                  <a:lnTo>
                    <a:pt x="173" y="13"/>
                  </a:lnTo>
                  <a:lnTo>
                    <a:pt x="202" y="0"/>
                  </a:lnTo>
                  <a:lnTo>
                    <a:pt x="230" y="54"/>
                  </a:lnTo>
                  <a:lnTo>
                    <a:pt x="318" y="68"/>
                  </a:lnTo>
                  <a:lnTo>
                    <a:pt x="335" y="81"/>
                  </a:lnTo>
                  <a:lnTo>
                    <a:pt x="363" y="54"/>
                  </a:lnTo>
                  <a:lnTo>
                    <a:pt x="390" y="51"/>
                  </a:lnTo>
                  <a:lnTo>
                    <a:pt x="392" y="100"/>
                  </a:lnTo>
                  <a:lnTo>
                    <a:pt x="409" y="155"/>
                  </a:lnTo>
                  <a:lnTo>
                    <a:pt x="357" y="180"/>
                  </a:lnTo>
                  <a:lnTo>
                    <a:pt x="349" y="172"/>
                  </a:lnTo>
                  <a:lnTo>
                    <a:pt x="302" y="234"/>
                  </a:lnTo>
                  <a:lnTo>
                    <a:pt x="263" y="257"/>
                  </a:lnTo>
                  <a:lnTo>
                    <a:pt x="254" y="293"/>
                  </a:lnTo>
                  <a:lnTo>
                    <a:pt x="202" y="328"/>
                  </a:lnTo>
                  <a:lnTo>
                    <a:pt x="165" y="306"/>
                  </a:lnTo>
                  <a:lnTo>
                    <a:pt x="123" y="317"/>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grpSp>
          <p:nvGrpSpPr>
            <p:cNvPr id="9" name="Group 8"/>
            <p:cNvGrpSpPr>
              <a:grpSpLocks/>
            </p:cNvGrpSpPr>
            <p:nvPr/>
          </p:nvGrpSpPr>
          <p:grpSpPr bwMode="auto">
            <a:xfrm>
              <a:off x="4424372" y="4189413"/>
              <a:ext cx="476251" cy="517525"/>
              <a:chOff x="2370" y="2888"/>
              <a:chExt cx="262" cy="284"/>
            </a:xfrm>
            <a:solidFill>
              <a:schemeClr val="accent3"/>
            </a:solidFill>
          </p:grpSpPr>
          <p:sp>
            <p:nvSpPr>
              <p:cNvPr id="85" name="Freeform 9"/>
              <p:cNvSpPr>
                <a:spLocks/>
              </p:cNvSpPr>
              <p:nvPr/>
            </p:nvSpPr>
            <p:spPr bwMode="auto">
              <a:xfrm>
                <a:off x="2370" y="2945"/>
                <a:ext cx="262" cy="227"/>
              </a:xfrm>
              <a:custGeom>
                <a:avLst/>
                <a:gdLst>
                  <a:gd name="T0" fmla="*/ 44 w 523"/>
                  <a:gd name="T1" fmla="*/ 53 h 455"/>
                  <a:gd name="T2" fmla="*/ 46 w 523"/>
                  <a:gd name="T3" fmla="*/ 51 h 455"/>
                  <a:gd name="T4" fmla="*/ 47 w 523"/>
                  <a:gd name="T5" fmla="*/ 47 h 455"/>
                  <a:gd name="T6" fmla="*/ 48 w 523"/>
                  <a:gd name="T7" fmla="*/ 45 h 455"/>
                  <a:gd name="T8" fmla="*/ 54 w 523"/>
                  <a:gd name="T9" fmla="*/ 44 h 455"/>
                  <a:gd name="T10" fmla="*/ 59 w 523"/>
                  <a:gd name="T11" fmla="*/ 40 h 455"/>
                  <a:gd name="T12" fmla="*/ 58 w 523"/>
                  <a:gd name="T13" fmla="*/ 36 h 455"/>
                  <a:gd name="T14" fmla="*/ 59 w 523"/>
                  <a:gd name="T15" fmla="*/ 33 h 455"/>
                  <a:gd name="T16" fmla="*/ 65 w 523"/>
                  <a:gd name="T17" fmla="*/ 29 h 455"/>
                  <a:gd name="T18" fmla="*/ 63 w 523"/>
                  <a:gd name="T19" fmla="*/ 27 h 455"/>
                  <a:gd name="T20" fmla="*/ 64 w 523"/>
                  <a:gd name="T21" fmla="*/ 26 h 455"/>
                  <a:gd name="T22" fmla="*/ 63 w 523"/>
                  <a:gd name="T23" fmla="*/ 24 h 455"/>
                  <a:gd name="T24" fmla="*/ 66 w 523"/>
                  <a:gd name="T25" fmla="*/ 21 h 455"/>
                  <a:gd name="T26" fmla="*/ 65 w 523"/>
                  <a:gd name="T27" fmla="*/ 20 h 455"/>
                  <a:gd name="T28" fmla="*/ 63 w 523"/>
                  <a:gd name="T29" fmla="*/ 22 h 455"/>
                  <a:gd name="T30" fmla="*/ 61 w 523"/>
                  <a:gd name="T31" fmla="*/ 22 h 455"/>
                  <a:gd name="T32" fmla="*/ 59 w 523"/>
                  <a:gd name="T33" fmla="*/ 22 h 455"/>
                  <a:gd name="T34" fmla="*/ 57 w 523"/>
                  <a:gd name="T35" fmla="*/ 20 h 455"/>
                  <a:gd name="T36" fmla="*/ 58 w 523"/>
                  <a:gd name="T37" fmla="*/ 19 h 455"/>
                  <a:gd name="T38" fmla="*/ 54 w 523"/>
                  <a:gd name="T39" fmla="*/ 20 h 455"/>
                  <a:gd name="T40" fmla="*/ 54 w 523"/>
                  <a:gd name="T41" fmla="*/ 21 h 455"/>
                  <a:gd name="T42" fmla="*/ 52 w 523"/>
                  <a:gd name="T43" fmla="*/ 21 h 455"/>
                  <a:gd name="T44" fmla="*/ 50 w 523"/>
                  <a:gd name="T45" fmla="*/ 23 h 455"/>
                  <a:gd name="T46" fmla="*/ 49 w 523"/>
                  <a:gd name="T47" fmla="*/ 23 h 455"/>
                  <a:gd name="T48" fmla="*/ 47 w 523"/>
                  <a:gd name="T49" fmla="*/ 23 h 455"/>
                  <a:gd name="T50" fmla="*/ 46 w 523"/>
                  <a:gd name="T51" fmla="*/ 21 h 455"/>
                  <a:gd name="T52" fmla="*/ 44 w 523"/>
                  <a:gd name="T53" fmla="*/ 20 h 455"/>
                  <a:gd name="T54" fmla="*/ 44 w 523"/>
                  <a:gd name="T55" fmla="*/ 19 h 455"/>
                  <a:gd name="T56" fmla="*/ 43 w 523"/>
                  <a:gd name="T57" fmla="*/ 18 h 455"/>
                  <a:gd name="T58" fmla="*/ 40 w 523"/>
                  <a:gd name="T59" fmla="*/ 19 h 455"/>
                  <a:gd name="T60" fmla="*/ 39 w 523"/>
                  <a:gd name="T61" fmla="*/ 17 h 455"/>
                  <a:gd name="T62" fmla="*/ 40 w 523"/>
                  <a:gd name="T63" fmla="*/ 15 h 455"/>
                  <a:gd name="T64" fmla="*/ 37 w 523"/>
                  <a:gd name="T65" fmla="*/ 11 h 455"/>
                  <a:gd name="T66" fmla="*/ 40 w 523"/>
                  <a:gd name="T67" fmla="*/ 6 h 455"/>
                  <a:gd name="T68" fmla="*/ 42 w 523"/>
                  <a:gd name="T69" fmla="*/ 3 h 455"/>
                  <a:gd name="T70" fmla="*/ 40 w 523"/>
                  <a:gd name="T71" fmla="*/ 2 h 455"/>
                  <a:gd name="T72" fmla="*/ 39 w 523"/>
                  <a:gd name="T73" fmla="*/ 0 h 455"/>
                  <a:gd name="T74" fmla="*/ 35 w 523"/>
                  <a:gd name="T75" fmla="*/ 1 h 455"/>
                  <a:gd name="T76" fmla="*/ 30 w 523"/>
                  <a:gd name="T77" fmla="*/ 1 h 455"/>
                  <a:gd name="T78" fmla="*/ 23 w 523"/>
                  <a:gd name="T79" fmla="*/ 8 h 455"/>
                  <a:gd name="T80" fmla="*/ 21 w 523"/>
                  <a:gd name="T81" fmla="*/ 15 h 455"/>
                  <a:gd name="T82" fmla="*/ 14 w 523"/>
                  <a:gd name="T83" fmla="*/ 23 h 455"/>
                  <a:gd name="T84" fmla="*/ 9 w 523"/>
                  <a:gd name="T85" fmla="*/ 25 h 455"/>
                  <a:gd name="T86" fmla="*/ 0 w 523"/>
                  <a:gd name="T87" fmla="*/ 36 h 455"/>
                  <a:gd name="T88" fmla="*/ 1 w 523"/>
                  <a:gd name="T89" fmla="*/ 37 h 455"/>
                  <a:gd name="T90" fmla="*/ 8 w 523"/>
                  <a:gd name="T91" fmla="*/ 34 h 455"/>
                  <a:gd name="T92" fmla="*/ 12 w 523"/>
                  <a:gd name="T93" fmla="*/ 36 h 455"/>
                  <a:gd name="T94" fmla="*/ 14 w 523"/>
                  <a:gd name="T95" fmla="*/ 35 h 455"/>
                  <a:gd name="T96" fmla="*/ 14 w 523"/>
                  <a:gd name="T97" fmla="*/ 31 h 455"/>
                  <a:gd name="T98" fmla="*/ 21 w 523"/>
                  <a:gd name="T99" fmla="*/ 27 h 455"/>
                  <a:gd name="T100" fmla="*/ 31 w 523"/>
                  <a:gd name="T101" fmla="*/ 26 h 455"/>
                  <a:gd name="T102" fmla="*/ 31 w 523"/>
                  <a:gd name="T103" fmla="*/ 31 h 455"/>
                  <a:gd name="T104" fmla="*/ 30 w 523"/>
                  <a:gd name="T105" fmla="*/ 36 h 455"/>
                  <a:gd name="T106" fmla="*/ 36 w 523"/>
                  <a:gd name="T107" fmla="*/ 42 h 455"/>
                  <a:gd name="T108" fmla="*/ 35 w 523"/>
                  <a:gd name="T109" fmla="*/ 43 h 455"/>
                  <a:gd name="T110" fmla="*/ 31 w 523"/>
                  <a:gd name="T111" fmla="*/ 49 h 455"/>
                  <a:gd name="T112" fmla="*/ 32 w 523"/>
                  <a:gd name="T113" fmla="*/ 52 h 455"/>
                  <a:gd name="T114" fmla="*/ 35 w 523"/>
                  <a:gd name="T115" fmla="*/ 56 h 455"/>
                  <a:gd name="T116" fmla="*/ 38 w 523"/>
                  <a:gd name="T117" fmla="*/ 55 h 455"/>
                  <a:gd name="T118" fmla="*/ 39 w 523"/>
                  <a:gd name="T119" fmla="*/ 56 h 455"/>
                  <a:gd name="T120" fmla="*/ 44 w 523"/>
                  <a:gd name="T121" fmla="*/ 53 h 4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3"/>
                  <a:gd name="T184" fmla="*/ 0 h 455"/>
                  <a:gd name="T185" fmla="*/ 523 w 523"/>
                  <a:gd name="T186" fmla="*/ 455 h 4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3" h="455">
                    <a:moveTo>
                      <a:pt x="349" y="428"/>
                    </a:moveTo>
                    <a:lnTo>
                      <a:pt x="363" y="411"/>
                    </a:lnTo>
                    <a:lnTo>
                      <a:pt x="371" y="379"/>
                    </a:lnTo>
                    <a:lnTo>
                      <a:pt x="382" y="361"/>
                    </a:lnTo>
                    <a:lnTo>
                      <a:pt x="426" y="356"/>
                    </a:lnTo>
                    <a:lnTo>
                      <a:pt x="467" y="327"/>
                    </a:lnTo>
                    <a:lnTo>
                      <a:pt x="463" y="293"/>
                    </a:lnTo>
                    <a:lnTo>
                      <a:pt x="471" y="269"/>
                    </a:lnTo>
                    <a:lnTo>
                      <a:pt x="514" y="238"/>
                    </a:lnTo>
                    <a:lnTo>
                      <a:pt x="504" y="222"/>
                    </a:lnTo>
                    <a:lnTo>
                      <a:pt x="512" y="209"/>
                    </a:lnTo>
                    <a:lnTo>
                      <a:pt x="504" y="198"/>
                    </a:lnTo>
                    <a:lnTo>
                      <a:pt x="523" y="172"/>
                    </a:lnTo>
                    <a:lnTo>
                      <a:pt x="518" y="163"/>
                    </a:lnTo>
                    <a:lnTo>
                      <a:pt x="503" y="180"/>
                    </a:lnTo>
                    <a:lnTo>
                      <a:pt x="486" y="176"/>
                    </a:lnTo>
                    <a:lnTo>
                      <a:pt x="467" y="180"/>
                    </a:lnTo>
                    <a:lnTo>
                      <a:pt x="456" y="162"/>
                    </a:lnTo>
                    <a:lnTo>
                      <a:pt x="458" y="152"/>
                    </a:lnTo>
                    <a:lnTo>
                      <a:pt x="432" y="161"/>
                    </a:lnTo>
                    <a:lnTo>
                      <a:pt x="427" y="169"/>
                    </a:lnTo>
                    <a:lnTo>
                      <a:pt x="410" y="171"/>
                    </a:lnTo>
                    <a:lnTo>
                      <a:pt x="396" y="184"/>
                    </a:lnTo>
                    <a:lnTo>
                      <a:pt x="386" y="190"/>
                    </a:lnTo>
                    <a:lnTo>
                      <a:pt x="372" y="188"/>
                    </a:lnTo>
                    <a:lnTo>
                      <a:pt x="363" y="172"/>
                    </a:lnTo>
                    <a:lnTo>
                      <a:pt x="345" y="166"/>
                    </a:lnTo>
                    <a:lnTo>
                      <a:pt x="351" y="154"/>
                    </a:lnTo>
                    <a:lnTo>
                      <a:pt x="342" y="146"/>
                    </a:lnTo>
                    <a:lnTo>
                      <a:pt x="315" y="157"/>
                    </a:lnTo>
                    <a:lnTo>
                      <a:pt x="305" y="141"/>
                    </a:lnTo>
                    <a:lnTo>
                      <a:pt x="315" y="123"/>
                    </a:lnTo>
                    <a:lnTo>
                      <a:pt x="293" y="94"/>
                    </a:lnTo>
                    <a:lnTo>
                      <a:pt x="316" y="52"/>
                    </a:lnTo>
                    <a:lnTo>
                      <a:pt x="332" y="28"/>
                    </a:lnTo>
                    <a:lnTo>
                      <a:pt x="320" y="19"/>
                    </a:lnTo>
                    <a:lnTo>
                      <a:pt x="306" y="0"/>
                    </a:lnTo>
                    <a:lnTo>
                      <a:pt x="273" y="10"/>
                    </a:lnTo>
                    <a:lnTo>
                      <a:pt x="239" y="12"/>
                    </a:lnTo>
                    <a:lnTo>
                      <a:pt x="179" y="65"/>
                    </a:lnTo>
                    <a:lnTo>
                      <a:pt x="163" y="122"/>
                    </a:lnTo>
                    <a:lnTo>
                      <a:pt x="107" y="187"/>
                    </a:lnTo>
                    <a:lnTo>
                      <a:pt x="69" y="203"/>
                    </a:lnTo>
                    <a:lnTo>
                      <a:pt x="0" y="291"/>
                    </a:lnTo>
                    <a:lnTo>
                      <a:pt x="5" y="299"/>
                    </a:lnTo>
                    <a:lnTo>
                      <a:pt x="60" y="277"/>
                    </a:lnTo>
                    <a:lnTo>
                      <a:pt x="91" y="291"/>
                    </a:lnTo>
                    <a:lnTo>
                      <a:pt x="105" y="283"/>
                    </a:lnTo>
                    <a:lnTo>
                      <a:pt x="109" y="250"/>
                    </a:lnTo>
                    <a:lnTo>
                      <a:pt x="161" y="216"/>
                    </a:lnTo>
                    <a:lnTo>
                      <a:pt x="245" y="210"/>
                    </a:lnTo>
                    <a:lnTo>
                      <a:pt x="247" y="255"/>
                    </a:lnTo>
                    <a:lnTo>
                      <a:pt x="239" y="291"/>
                    </a:lnTo>
                    <a:lnTo>
                      <a:pt x="284" y="340"/>
                    </a:lnTo>
                    <a:lnTo>
                      <a:pt x="278" y="346"/>
                    </a:lnTo>
                    <a:lnTo>
                      <a:pt x="247" y="393"/>
                    </a:lnTo>
                    <a:lnTo>
                      <a:pt x="250" y="423"/>
                    </a:lnTo>
                    <a:lnTo>
                      <a:pt x="273" y="450"/>
                    </a:lnTo>
                    <a:lnTo>
                      <a:pt x="297" y="447"/>
                    </a:lnTo>
                    <a:lnTo>
                      <a:pt x="306" y="455"/>
                    </a:lnTo>
                    <a:lnTo>
                      <a:pt x="349" y="428"/>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86" name="Freeform 10"/>
              <p:cNvSpPr>
                <a:spLocks/>
              </p:cNvSpPr>
              <p:nvPr/>
            </p:nvSpPr>
            <p:spPr bwMode="auto">
              <a:xfrm>
                <a:off x="2384" y="2921"/>
                <a:ext cx="22" cy="18"/>
              </a:xfrm>
              <a:custGeom>
                <a:avLst/>
                <a:gdLst>
                  <a:gd name="T0" fmla="*/ 6 w 44"/>
                  <a:gd name="T1" fmla="*/ 3 h 36"/>
                  <a:gd name="T2" fmla="*/ 6 w 44"/>
                  <a:gd name="T3" fmla="*/ 5 h 36"/>
                  <a:gd name="T4" fmla="*/ 1 w 44"/>
                  <a:gd name="T5" fmla="*/ 2 h 36"/>
                  <a:gd name="T6" fmla="*/ 0 w 44"/>
                  <a:gd name="T7" fmla="*/ 1 h 36"/>
                  <a:gd name="T8" fmla="*/ 2 w 44"/>
                  <a:gd name="T9" fmla="*/ 0 h 36"/>
                  <a:gd name="T10" fmla="*/ 6 w 44"/>
                  <a:gd name="T11" fmla="*/ 3 h 36"/>
                  <a:gd name="T12" fmla="*/ 0 60000 65536"/>
                  <a:gd name="T13" fmla="*/ 0 60000 65536"/>
                  <a:gd name="T14" fmla="*/ 0 60000 65536"/>
                  <a:gd name="T15" fmla="*/ 0 60000 65536"/>
                  <a:gd name="T16" fmla="*/ 0 60000 65536"/>
                  <a:gd name="T17" fmla="*/ 0 60000 65536"/>
                  <a:gd name="T18" fmla="*/ 0 w 44"/>
                  <a:gd name="T19" fmla="*/ 0 h 36"/>
                  <a:gd name="T20" fmla="*/ 44 w 4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4" h="36">
                    <a:moveTo>
                      <a:pt x="44" y="25"/>
                    </a:moveTo>
                    <a:lnTo>
                      <a:pt x="44" y="36"/>
                    </a:lnTo>
                    <a:lnTo>
                      <a:pt x="5" y="16"/>
                    </a:lnTo>
                    <a:lnTo>
                      <a:pt x="0" y="10"/>
                    </a:lnTo>
                    <a:lnTo>
                      <a:pt x="16" y="0"/>
                    </a:lnTo>
                    <a:lnTo>
                      <a:pt x="44" y="25"/>
                    </a:lnTo>
                    <a:close/>
                  </a:path>
                </a:pathLst>
              </a:custGeom>
              <a:grp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87" name="Freeform 11"/>
              <p:cNvSpPr>
                <a:spLocks/>
              </p:cNvSpPr>
              <p:nvPr/>
            </p:nvSpPr>
            <p:spPr bwMode="auto">
              <a:xfrm>
                <a:off x="2409" y="2888"/>
                <a:ext cx="96" cy="88"/>
              </a:xfrm>
              <a:custGeom>
                <a:avLst/>
                <a:gdLst>
                  <a:gd name="T0" fmla="*/ 1 w 192"/>
                  <a:gd name="T1" fmla="*/ 12 h 177"/>
                  <a:gd name="T2" fmla="*/ 0 w 192"/>
                  <a:gd name="T3" fmla="*/ 6 h 177"/>
                  <a:gd name="T4" fmla="*/ 1 w 192"/>
                  <a:gd name="T5" fmla="*/ 2 h 177"/>
                  <a:gd name="T6" fmla="*/ 11 w 192"/>
                  <a:gd name="T7" fmla="*/ 0 h 177"/>
                  <a:gd name="T8" fmla="*/ 18 w 192"/>
                  <a:gd name="T9" fmla="*/ 9 h 177"/>
                  <a:gd name="T10" fmla="*/ 24 w 192"/>
                  <a:gd name="T11" fmla="*/ 8 h 177"/>
                  <a:gd name="T12" fmla="*/ 24 w 192"/>
                  <a:gd name="T13" fmla="*/ 11 h 177"/>
                  <a:gd name="T14" fmla="*/ 12 w 192"/>
                  <a:gd name="T15" fmla="*/ 21 h 177"/>
                  <a:gd name="T16" fmla="*/ 6 w 192"/>
                  <a:gd name="T17" fmla="*/ 22 h 177"/>
                  <a:gd name="T18" fmla="*/ 1 w 192"/>
                  <a:gd name="T19" fmla="*/ 12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177"/>
                  <a:gd name="T32" fmla="*/ 192 w 192"/>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177">
                    <a:moveTo>
                      <a:pt x="2" y="100"/>
                    </a:moveTo>
                    <a:lnTo>
                      <a:pt x="0" y="49"/>
                    </a:lnTo>
                    <a:lnTo>
                      <a:pt x="2" y="22"/>
                    </a:lnTo>
                    <a:lnTo>
                      <a:pt x="87" y="0"/>
                    </a:lnTo>
                    <a:lnTo>
                      <a:pt x="142" y="77"/>
                    </a:lnTo>
                    <a:lnTo>
                      <a:pt x="192" y="67"/>
                    </a:lnTo>
                    <a:lnTo>
                      <a:pt x="192" y="88"/>
                    </a:lnTo>
                    <a:lnTo>
                      <a:pt x="96" y="175"/>
                    </a:lnTo>
                    <a:lnTo>
                      <a:pt x="49" y="177"/>
                    </a:lnTo>
                    <a:lnTo>
                      <a:pt x="2" y="100"/>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grpSp>
        <p:sp>
          <p:nvSpPr>
            <p:cNvPr id="10" name="Freeform 12"/>
            <p:cNvSpPr>
              <a:spLocks/>
            </p:cNvSpPr>
            <p:nvPr/>
          </p:nvSpPr>
          <p:spPr bwMode="auto">
            <a:xfrm>
              <a:off x="4229100" y="4681538"/>
              <a:ext cx="601663" cy="561975"/>
            </a:xfrm>
            <a:custGeom>
              <a:avLst/>
              <a:gdLst>
                <a:gd name="T0" fmla="*/ 2147483647 w 661"/>
                <a:gd name="T1" fmla="*/ 2147483647 h 619"/>
                <a:gd name="T2" fmla="*/ 2147483647 w 661"/>
                <a:gd name="T3" fmla="*/ 2147483647 h 619"/>
                <a:gd name="T4" fmla="*/ 2147483647 w 661"/>
                <a:gd name="T5" fmla="*/ 2147483647 h 619"/>
                <a:gd name="T6" fmla="*/ 2147483647 w 661"/>
                <a:gd name="T7" fmla="*/ 2147483647 h 619"/>
                <a:gd name="T8" fmla="*/ 2147483647 w 661"/>
                <a:gd name="T9" fmla="*/ 2147483647 h 619"/>
                <a:gd name="T10" fmla="*/ 2147483647 w 661"/>
                <a:gd name="T11" fmla="*/ 2147483647 h 619"/>
                <a:gd name="T12" fmla="*/ 2147483647 w 661"/>
                <a:gd name="T13" fmla="*/ 2147483647 h 619"/>
                <a:gd name="T14" fmla="*/ 2147483647 w 661"/>
                <a:gd name="T15" fmla="*/ 2147483647 h 619"/>
                <a:gd name="T16" fmla="*/ 2147483647 w 661"/>
                <a:gd name="T17" fmla="*/ 2147483647 h 619"/>
                <a:gd name="T18" fmla="*/ 2147483647 w 661"/>
                <a:gd name="T19" fmla="*/ 2147483647 h 619"/>
                <a:gd name="T20" fmla="*/ 2147483647 w 661"/>
                <a:gd name="T21" fmla="*/ 2147483647 h 619"/>
                <a:gd name="T22" fmla="*/ 2147483647 w 661"/>
                <a:gd name="T23" fmla="*/ 2147483647 h 619"/>
                <a:gd name="T24" fmla="*/ 2147483647 w 661"/>
                <a:gd name="T25" fmla="*/ 2147483647 h 619"/>
                <a:gd name="T26" fmla="*/ 2147483647 w 661"/>
                <a:gd name="T27" fmla="*/ 2147483647 h 619"/>
                <a:gd name="T28" fmla="*/ 2147483647 w 661"/>
                <a:gd name="T29" fmla="*/ 2147483647 h 619"/>
                <a:gd name="T30" fmla="*/ 2147483647 w 661"/>
                <a:gd name="T31" fmla="*/ 2147483647 h 619"/>
                <a:gd name="T32" fmla="*/ 2147483647 w 661"/>
                <a:gd name="T33" fmla="*/ 2147483647 h 619"/>
                <a:gd name="T34" fmla="*/ 2147483647 w 661"/>
                <a:gd name="T35" fmla="*/ 2147483647 h 619"/>
                <a:gd name="T36" fmla="*/ 2147483647 w 661"/>
                <a:gd name="T37" fmla="*/ 2147483647 h 619"/>
                <a:gd name="T38" fmla="*/ 2147483647 w 661"/>
                <a:gd name="T39" fmla="*/ 2147483647 h 619"/>
                <a:gd name="T40" fmla="*/ 2147483647 w 661"/>
                <a:gd name="T41" fmla="*/ 2147483647 h 619"/>
                <a:gd name="T42" fmla="*/ 2147483647 w 661"/>
                <a:gd name="T43" fmla="*/ 2147483647 h 619"/>
                <a:gd name="T44" fmla="*/ 2147483647 w 661"/>
                <a:gd name="T45" fmla="*/ 2147483647 h 619"/>
                <a:gd name="T46" fmla="*/ 2147483647 w 661"/>
                <a:gd name="T47" fmla="*/ 2147483647 h 619"/>
                <a:gd name="T48" fmla="*/ 2147483647 w 661"/>
                <a:gd name="T49" fmla="*/ 2147483647 h 619"/>
                <a:gd name="T50" fmla="*/ 2147483647 w 661"/>
                <a:gd name="T51" fmla="*/ 2147483647 h 619"/>
                <a:gd name="T52" fmla="*/ 2147483647 w 661"/>
                <a:gd name="T53" fmla="*/ 2147483647 h 619"/>
                <a:gd name="T54" fmla="*/ 2147483647 w 661"/>
                <a:gd name="T55" fmla="*/ 2147483647 h 619"/>
                <a:gd name="T56" fmla="*/ 2147483647 w 661"/>
                <a:gd name="T57" fmla="*/ 2147483647 h 619"/>
                <a:gd name="T58" fmla="*/ 2147483647 w 661"/>
                <a:gd name="T59" fmla="*/ 2147483647 h 619"/>
                <a:gd name="T60" fmla="*/ 2147483647 w 661"/>
                <a:gd name="T61" fmla="*/ 2147483647 h 619"/>
                <a:gd name="T62" fmla="*/ 2147483647 w 661"/>
                <a:gd name="T63" fmla="*/ 2147483647 h 619"/>
                <a:gd name="T64" fmla="*/ 2147483647 w 661"/>
                <a:gd name="T65" fmla="*/ 2147483647 h 619"/>
                <a:gd name="T66" fmla="*/ 2147483647 w 661"/>
                <a:gd name="T67" fmla="*/ 2147483647 h 619"/>
                <a:gd name="T68" fmla="*/ 2147483647 w 661"/>
                <a:gd name="T69" fmla="*/ 2147483647 h 619"/>
                <a:gd name="T70" fmla="*/ 2147483647 w 661"/>
                <a:gd name="T71" fmla="*/ 2147483647 h 619"/>
                <a:gd name="T72" fmla="*/ 2147483647 w 661"/>
                <a:gd name="T73" fmla="*/ 2147483647 h 619"/>
                <a:gd name="T74" fmla="*/ 2147483647 w 661"/>
                <a:gd name="T75" fmla="*/ 2147483647 h 619"/>
                <a:gd name="T76" fmla="*/ 2147483647 w 661"/>
                <a:gd name="T77" fmla="*/ 2147483647 h 619"/>
                <a:gd name="T78" fmla="*/ 2147483647 w 661"/>
                <a:gd name="T79" fmla="*/ 2147483647 h 619"/>
                <a:gd name="T80" fmla="*/ 2147483647 w 661"/>
                <a:gd name="T81" fmla="*/ 2147483647 h 619"/>
                <a:gd name="T82" fmla="*/ 2147483647 w 661"/>
                <a:gd name="T83" fmla="*/ 2147483647 h 619"/>
                <a:gd name="T84" fmla="*/ 2147483647 w 661"/>
                <a:gd name="T85" fmla="*/ 2147483647 h 619"/>
                <a:gd name="T86" fmla="*/ 2147483647 w 661"/>
                <a:gd name="T87" fmla="*/ 2147483647 h 619"/>
                <a:gd name="T88" fmla="*/ 2147483647 w 661"/>
                <a:gd name="T89" fmla="*/ 2147483647 h 619"/>
                <a:gd name="T90" fmla="*/ 2147483647 w 661"/>
                <a:gd name="T91" fmla="*/ 2147483647 h 619"/>
                <a:gd name="T92" fmla="*/ 2147483647 w 661"/>
                <a:gd name="T93" fmla="*/ 2147483647 h 619"/>
                <a:gd name="T94" fmla="*/ 2147483647 w 661"/>
                <a:gd name="T95" fmla="*/ 2147483647 h 619"/>
                <a:gd name="T96" fmla="*/ 2147483647 w 661"/>
                <a:gd name="T97" fmla="*/ 2147483647 h 619"/>
                <a:gd name="T98" fmla="*/ 815213621 w 661"/>
                <a:gd name="T99" fmla="*/ 2147483647 h 619"/>
                <a:gd name="T100" fmla="*/ 2147483647 w 661"/>
                <a:gd name="T101" fmla="*/ 2147483647 h 619"/>
                <a:gd name="T102" fmla="*/ 2147483647 w 661"/>
                <a:gd name="T103" fmla="*/ 2147483647 h 6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1"/>
                <a:gd name="T157" fmla="*/ 0 h 619"/>
                <a:gd name="T158" fmla="*/ 661 w 661"/>
                <a:gd name="T159" fmla="*/ 619 h 6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1" h="619">
                  <a:moveTo>
                    <a:pt x="96" y="344"/>
                  </a:moveTo>
                  <a:lnTo>
                    <a:pt x="133" y="349"/>
                  </a:lnTo>
                  <a:lnTo>
                    <a:pt x="133" y="362"/>
                  </a:lnTo>
                  <a:lnTo>
                    <a:pt x="151" y="361"/>
                  </a:lnTo>
                  <a:lnTo>
                    <a:pt x="164" y="340"/>
                  </a:lnTo>
                  <a:lnTo>
                    <a:pt x="173" y="351"/>
                  </a:lnTo>
                  <a:lnTo>
                    <a:pt x="194" y="351"/>
                  </a:lnTo>
                  <a:lnTo>
                    <a:pt x="191" y="333"/>
                  </a:lnTo>
                  <a:lnTo>
                    <a:pt x="210" y="325"/>
                  </a:lnTo>
                  <a:lnTo>
                    <a:pt x="235" y="290"/>
                  </a:lnTo>
                  <a:lnTo>
                    <a:pt x="251" y="300"/>
                  </a:lnTo>
                  <a:lnTo>
                    <a:pt x="251" y="285"/>
                  </a:lnTo>
                  <a:lnTo>
                    <a:pt x="266" y="278"/>
                  </a:lnTo>
                  <a:lnTo>
                    <a:pt x="315" y="282"/>
                  </a:lnTo>
                  <a:lnTo>
                    <a:pt x="345" y="259"/>
                  </a:lnTo>
                  <a:lnTo>
                    <a:pt x="365" y="238"/>
                  </a:lnTo>
                  <a:lnTo>
                    <a:pt x="390" y="231"/>
                  </a:lnTo>
                  <a:lnTo>
                    <a:pt x="441" y="197"/>
                  </a:lnTo>
                  <a:lnTo>
                    <a:pt x="464" y="162"/>
                  </a:lnTo>
                  <a:lnTo>
                    <a:pt x="488" y="110"/>
                  </a:lnTo>
                  <a:lnTo>
                    <a:pt x="490" y="90"/>
                  </a:lnTo>
                  <a:lnTo>
                    <a:pt x="500" y="60"/>
                  </a:lnTo>
                  <a:lnTo>
                    <a:pt x="501" y="35"/>
                  </a:lnTo>
                  <a:lnTo>
                    <a:pt x="520" y="27"/>
                  </a:lnTo>
                  <a:lnTo>
                    <a:pt x="564" y="0"/>
                  </a:lnTo>
                  <a:lnTo>
                    <a:pt x="585" y="17"/>
                  </a:lnTo>
                  <a:lnTo>
                    <a:pt x="583" y="37"/>
                  </a:lnTo>
                  <a:lnTo>
                    <a:pt x="595" y="60"/>
                  </a:lnTo>
                  <a:lnTo>
                    <a:pt x="629" y="44"/>
                  </a:lnTo>
                  <a:lnTo>
                    <a:pt x="614" y="68"/>
                  </a:lnTo>
                  <a:lnTo>
                    <a:pt x="613" y="83"/>
                  </a:lnTo>
                  <a:lnTo>
                    <a:pt x="626" y="91"/>
                  </a:lnTo>
                  <a:lnTo>
                    <a:pt x="658" y="127"/>
                  </a:lnTo>
                  <a:lnTo>
                    <a:pt x="623" y="163"/>
                  </a:lnTo>
                  <a:lnTo>
                    <a:pt x="636" y="189"/>
                  </a:lnTo>
                  <a:lnTo>
                    <a:pt x="619" y="202"/>
                  </a:lnTo>
                  <a:lnTo>
                    <a:pt x="623" y="276"/>
                  </a:lnTo>
                  <a:lnTo>
                    <a:pt x="653" y="316"/>
                  </a:lnTo>
                  <a:lnTo>
                    <a:pt x="661" y="345"/>
                  </a:lnTo>
                  <a:lnTo>
                    <a:pt x="649" y="393"/>
                  </a:lnTo>
                  <a:lnTo>
                    <a:pt x="621" y="453"/>
                  </a:lnTo>
                  <a:lnTo>
                    <a:pt x="619" y="478"/>
                  </a:lnTo>
                  <a:lnTo>
                    <a:pt x="604" y="495"/>
                  </a:lnTo>
                  <a:lnTo>
                    <a:pt x="588" y="495"/>
                  </a:lnTo>
                  <a:lnTo>
                    <a:pt x="569" y="517"/>
                  </a:lnTo>
                  <a:lnTo>
                    <a:pt x="530" y="517"/>
                  </a:lnTo>
                  <a:lnTo>
                    <a:pt x="491" y="583"/>
                  </a:lnTo>
                  <a:lnTo>
                    <a:pt x="474" y="583"/>
                  </a:lnTo>
                  <a:lnTo>
                    <a:pt x="468" y="588"/>
                  </a:lnTo>
                  <a:lnTo>
                    <a:pt x="451" y="570"/>
                  </a:lnTo>
                  <a:lnTo>
                    <a:pt x="428" y="571"/>
                  </a:lnTo>
                  <a:lnTo>
                    <a:pt x="425" y="572"/>
                  </a:lnTo>
                  <a:lnTo>
                    <a:pt x="419" y="575"/>
                  </a:lnTo>
                  <a:lnTo>
                    <a:pt x="413" y="580"/>
                  </a:lnTo>
                  <a:lnTo>
                    <a:pt x="396" y="573"/>
                  </a:lnTo>
                  <a:lnTo>
                    <a:pt x="374" y="541"/>
                  </a:lnTo>
                  <a:lnTo>
                    <a:pt x="397" y="540"/>
                  </a:lnTo>
                  <a:lnTo>
                    <a:pt x="378" y="528"/>
                  </a:lnTo>
                  <a:lnTo>
                    <a:pt x="378" y="513"/>
                  </a:lnTo>
                  <a:lnTo>
                    <a:pt x="365" y="522"/>
                  </a:lnTo>
                  <a:lnTo>
                    <a:pt x="346" y="515"/>
                  </a:lnTo>
                  <a:lnTo>
                    <a:pt x="345" y="521"/>
                  </a:lnTo>
                  <a:lnTo>
                    <a:pt x="358" y="532"/>
                  </a:lnTo>
                  <a:lnTo>
                    <a:pt x="343" y="540"/>
                  </a:lnTo>
                  <a:lnTo>
                    <a:pt x="303" y="532"/>
                  </a:lnTo>
                  <a:lnTo>
                    <a:pt x="272" y="529"/>
                  </a:lnTo>
                  <a:lnTo>
                    <a:pt x="248" y="541"/>
                  </a:lnTo>
                  <a:lnTo>
                    <a:pt x="251" y="554"/>
                  </a:lnTo>
                  <a:lnTo>
                    <a:pt x="238" y="580"/>
                  </a:lnTo>
                  <a:lnTo>
                    <a:pt x="224" y="581"/>
                  </a:lnTo>
                  <a:lnTo>
                    <a:pt x="211" y="591"/>
                  </a:lnTo>
                  <a:lnTo>
                    <a:pt x="185" y="588"/>
                  </a:lnTo>
                  <a:lnTo>
                    <a:pt x="166" y="601"/>
                  </a:lnTo>
                  <a:lnTo>
                    <a:pt x="152" y="619"/>
                  </a:lnTo>
                  <a:lnTo>
                    <a:pt x="131" y="609"/>
                  </a:lnTo>
                  <a:lnTo>
                    <a:pt x="101" y="602"/>
                  </a:lnTo>
                  <a:lnTo>
                    <a:pt x="98" y="575"/>
                  </a:lnTo>
                  <a:lnTo>
                    <a:pt x="76" y="569"/>
                  </a:lnTo>
                  <a:lnTo>
                    <a:pt x="78" y="557"/>
                  </a:lnTo>
                  <a:lnTo>
                    <a:pt x="101" y="566"/>
                  </a:lnTo>
                  <a:lnTo>
                    <a:pt x="104" y="556"/>
                  </a:lnTo>
                  <a:lnTo>
                    <a:pt x="125" y="559"/>
                  </a:lnTo>
                  <a:lnTo>
                    <a:pt x="140" y="552"/>
                  </a:lnTo>
                  <a:lnTo>
                    <a:pt x="120" y="548"/>
                  </a:lnTo>
                  <a:lnTo>
                    <a:pt x="95" y="547"/>
                  </a:lnTo>
                  <a:lnTo>
                    <a:pt x="84" y="541"/>
                  </a:lnTo>
                  <a:lnTo>
                    <a:pt x="57" y="541"/>
                  </a:lnTo>
                  <a:lnTo>
                    <a:pt x="60" y="554"/>
                  </a:lnTo>
                  <a:lnTo>
                    <a:pt x="50" y="562"/>
                  </a:lnTo>
                  <a:lnTo>
                    <a:pt x="43" y="543"/>
                  </a:lnTo>
                  <a:lnTo>
                    <a:pt x="22" y="528"/>
                  </a:lnTo>
                  <a:lnTo>
                    <a:pt x="38" y="525"/>
                  </a:lnTo>
                  <a:lnTo>
                    <a:pt x="58" y="506"/>
                  </a:lnTo>
                  <a:lnTo>
                    <a:pt x="81" y="506"/>
                  </a:lnTo>
                  <a:lnTo>
                    <a:pt x="84" y="481"/>
                  </a:lnTo>
                  <a:lnTo>
                    <a:pt x="75" y="451"/>
                  </a:lnTo>
                  <a:lnTo>
                    <a:pt x="53" y="451"/>
                  </a:lnTo>
                  <a:lnTo>
                    <a:pt x="32" y="442"/>
                  </a:lnTo>
                  <a:lnTo>
                    <a:pt x="0" y="450"/>
                  </a:lnTo>
                  <a:lnTo>
                    <a:pt x="1" y="422"/>
                  </a:lnTo>
                  <a:lnTo>
                    <a:pt x="22" y="414"/>
                  </a:lnTo>
                  <a:lnTo>
                    <a:pt x="51" y="393"/>
                  </a:lnTo>
                  <a:lnTo>
                    <a:pt x="91" y="382"/>
                  </a:lnTo>
                  <a:lnTo>
                    <a:pt x="96" y="344"/>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11" name="Freeform 13"/>
            <p:cNvSpPr>
              <a:spLocks/>
            </p:cNvSpPr>
            <p:nvPr/>
          </p:nvSpPr>
          <p:spPr bwMode="auto">
            <a:xfrm>
              <a:off x="4600575" y="5132388"/>
              <a:ext cx="265113" cy="150812"/>
            </a:xfrm>
            <a:custGeom>
              <a:avLst/>
              <a:gdLst>
                <a:gd name="T0" fmla="*/ 2147483647 w 292"/>
                <a:gd name="T1" fmla="*/ 2147483647 h 168"/>
                <a:gd name="T2" fmla="*/ 2147483647 w 292"/>
                <a:gd name="T3" fmla="*/ 2147483647 h 168"/>
                <a:gd name="T4" fmla="*/ 2147483647 w 292"/>
                <a:gd name="T5" fmla="*/ 2147483647 h 168"/>
                <a:gd name="T6" fmla="*/ 2147483647 w 292"/>
                <a:gd name="T7" fmla="*/ 2147483647 h 168"/>
                <a:gd name="T8" fmla="*/ 2147483647 w 292"/>
                <a:gd name="T9" fmla="*/ 2147483647 h 168"/>
                <a:gd name="T10" fmla="*/ 2147483647 w 292"/>
                <a:gd name="T11" fmla="*/ 2147483647 h 168"/>
                <a:gd name="T12" fmla="*/ 0 w 292"/>
                <a:gd name="T13" fmla="*/ 2147483647 h 168"/>
                <a:gd name="T14" fmla="*/ 2147483647 w 292"/>
                <a:gd name="T15" fmla="*/ 2147483647 h 168"/>
                <a:gd name="T16" fmla="*/ 2147483647 w 292"/>
                <a:gd name="T17" fmla="*/ 2147483647 h 168"/>
                <a:gd name="T18" fmla="*/ 2147483647 w 292"/>
                <a:gd name="T19" fmla="*/ 2147483647 h 168"/>
                <a:gd name="T20" fmla="*/ 2147483647 w 292"/>
                <a:gd name="T21" fmla="*/ 2147483647 h 168"/>
                <a:gd name="T22" fmla="*/ 2147483647 w 292"/>
                <a:gd name="T23" fmla="*/ 2147483647 h 168"/>
                <a:gd name="T24" fmla="*/ 2147483647 w 292"/>
                <a:gd name="T25" fmla="*/ 0 h 168"/>
                <a:gd name="T26" fmla="*/ 2147483647 w 292"/>
                <a:gd name="T27" fmla="*/ 0 h 168"/>
                <a:gd name="T28" fmla="*/ 2147483647 w 292"/>
                <a:gd name="T29" fmla="*/ 2147483647 h 168"/>
                <a:gd name="T30" fmla="*/ 2147483647 w 292"/>
                <a:gd name="T31" fmla="*/ 2147483647 h 168"/>
                <a:gd name="T32" fmla="*/ 2147483647 w 292"/>
                <a:gd name="T33" fmla="*/ 2147483647 h 168"/>
                <a:gd name="T34" fmla="*/ 2147483647 w 292"/>
                <a:gd name="T35" fmla="*/ 2147483647 h 168"/>
                <a:gd name="T36" fmla="*/ 2147483647 w 292"/>
                <a:gd name="T37" fmla="*/ 2147483647 h 168"/>
                <a:gd name="T38" fmla="*/ 2147483647 w 292"/>
                <a:gd name="T39" fmla="*/ 2147483647 h 168"/>
                <a:gd name="T40" fmla="*/ 2147483647 w 292"/>
                <a:gd name="T41" fmla="*/ 2147483647 h 168"/>
                <a:gd name="T42" fmla="*/ 2147483647 w 292"/>
                <a:gd name="T43" fmla="*/ 2147483647 h 168"/>
                <a:gd name="T44" fmla="*/ 2147483647 w 292"/>
                <a:gd name="T45" fmla="*/ 2147483647 h 168"/>
                <a:gd name="T46" fmla="*/ 2147483647 w 292"/>
                <a:gd name="T47" fmla="*/ 2147483647 h 168"/>
                <a:gd name="T48" fmla="*/ 2147483647 w 292"/>
                <a:gd name="T49" fmla="*/ 2147483647 h 168"/>
                <a:gd name="T50" fmla="*/ 2147483647 w 292"/>
                <a:gd name="T51" fmla="*/ 2147483647 h 168"/>
                <a:gd name="T52" fmla="*/ 2147483647 w 292"/>
                <a:gd name="T53" fmla="*/ 2147483647 h 168"/>
                <a:gd name="T54" fmla="*/ 2147483647 w 292"/>
                <a:gd name="T55" fmla="*/ 2147483647 h 168"/>
                <a:gd name="T56" fmla="*/ 2147483647 w 292"/>
                <a:gd name="T57" fmla="*/ 2147483647 h 168"/>
                <a:gd name="T58" fmla="*/ 2147483647 w 292"/>
                <a:gd name="T59" fmla="*/ 2147483647 h 168"/>
                <a:gd name="T60" fmla="*/ 2147483647 w 292"/>
                <a:gd name="T61" fmla="*/ 2147483647 h 168"/>
                <a:gd name="T62" fmla="*/ 2147483647 w 292"/>
                <a:gd name="T63" fmla="*/ 214748364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168"/>
                <a:gd name="T98" fmla="*/ 292 w 292"/>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168">
                  <a:moveTo>
                    <a:pt x="165" y="109"/>
                  </a:moveTo>
                  <a:lnTo>
                    <a:pt x="143" y="116"/>
                  </a:lnTo>
                  <a:lnTo>
                    <a:pt x="122" y="145"/>
                  </a:lnTo>
                  <a:lnTo>
                    <a:pt x="80" y="142"/>
                  </a:lnTo>
                  <a:lnTo>
                    <a:pt x="48" y="160"/>
                  </a:lnTo>
                  <a:lnTo>
                    <a:pt x="14" y="154"/>
                  </a:lnTo>
                  <a:lnTo>
                    <a:pt x="0" y="122"/>
                  </a:lnTo>
                  <a:lnTo>
                    <a:pt x="23" y="103"/>
                  </a:lnTo>
                  <a:lnTo>
                    <a:pt x="84" y="104"/>
                  </a:lnTo>
                  <a:lnTo>
                    <a:pt x="75" y="98"/>
                  </a:lnTo>
                  <a:lnTo>
                    <a:pt x="122" y="22"/>
                  </a:lnTo>
                  <a:lnTo>
                    <a:pt x="161" y="22"/>
                  </a:lnTo>
                  <a:lnTo>
                    <a:pt x="180" y="0"/>
                  </a:lnTo>
                  <a:lnTo>
                    <a:pt x="196" y="0"/>
                  </a:lnTo>
                  <a:lnTo>
                    <a:pt x="215" y="26"/>
                  </a:lnTo>
                  <a:lnTo>
                    <a:pt x="227" y="9"/>
                  </a:lnTo>
                  <a:lnTo>
                    <a:pt x="250" y="3"/>
                  </a:lnTo>
                  <a:lnTo>
                    <a:pt x="284" y="22"/>
                  </a:lnTo>
                  <a:lnTo>
                    <a:pt x="289" y="46"/>
                  </a:lnTo>
                  <a:lnTo>
                    <a:pt x="282" y="72"/>
                  </a:lnTo>
                  <a:lnTo>
                    <a:pt x="292" y="90"/>
                  </a:lnTo>
                  <a:lnTo>
                    <a:pt x="279" y="100"/>
                  </a:lnTo>
                  <a:lnTo>
                    <a:pt x="253" y="95"/>
                  </a:lnTo>
                  <a:lnTo>
                    <a:pt x="244" y="125"/>
                  </a:lnTo>
                  <a:lnTo>
                    <a:pt x="258" y="143"/>
                  </a:lnTo>
                  <a:lnTo>
                    <a:pt x="258" y="159"/>
                  </a:lnTo>
                  <a:lnTo>
                    <a:pt x="246" y="159"/>
                  </a:lnTo>
                  <a:lnTo>
                    <a:pt x="237" y="168"/>
                  </a:lnTo>
                  <a:lnTo>
                    <a:pt x="216" y="164"/>
                  </a:lnTo>
                  <a:lnTo>
                    <a:pt x="197" y="138"/>
                  </a:lnTo>
                  <a:lnTo>
                    <a:pt x="183" y="114"/>
                  </a:lnTo>
                  <a:lnTo>
                    <a:pt x="165" y="109"/>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12" name="Freeform 14"/>
            <p:cNvSpPr>
              <a:spLocks/>
            </p:cNvSpPr>
            <p:nvPr/>
          </p:nvSpPr>
          <p:spPr bwMode="auto">
            <a:xfrm>
              <a:off x="4945063" y="5022850"/>
              <a:ext cx="249238" cy="271462"/>
            </a:xfrm>
            <a:custGeom>
              <a:avLst/>
              <a:gdLst>
                <a:gd name="T0" fmla="*/ 2147483647 w 274"/>
                <a:gd name="T1" fmla="*/ 2147483647 h 299"/>
                <a:gd name="T2" fmla="*/ 2147483647 w 274"/>
                <a:gd name="T3" fmla="*/ 2147483647 h 299"/>
                <a:gd name="T4" fmla="*/ 2147483647 w 274"/>
                <a:gd name="T5" fmla="*/ 2147483647 h 299"/>
                <a:gd name="T6" fmla="*/ 2147483647 w 274"/>
                <a:gd name="T7" fmla="*/ 2147483647 h 299"/>
                <a:gd name="T8" fmla="*/ 2147483647 w 274"/>
                <a:gd name="T9" fmla="*/ 2147483647 h 299"/>
                <a:gd name="T10" fmla="*/ 2147483647 w 274"/>
                <a:gd name="T11" fmla="*/ 2147483647 h 299"/>
                <a:gd name="T12" fmla="*/ 2147483647 w 274"/>
                <a:gd name="T13" fmla="*/ 2147483647 h 299"/>
                <a:gd name="T14" fmla="*/ 2147483647 w 274"/>
                <a:gd name="T15" fmla="*/ 2147483647 h 299"/>
                <a:gd name="T16" fmla="*/ 2147483647 w 274"/>
                <a:gd name="T17" fmla="*/ 2147483647 h 299"/>
                <a:gd name="T18" fmla="*/ 2147483647 w 274"/>
                <a:gd name="T19" fmla="*/ 2147483647 h 299"/>
                <a:gd name="T20" fmla="*/ 2147483647 w 274"/>
                <a:gd name="T21" fmla="*/ 2147483647 h 299"/>
                <a:gd name="T22" fmla="*/ 2147483647 w 274"/>
                <a:gd name="T23" fmla="*/ 2147483647 h 299"/>
                <a:gd name="T24" fmla="*/ 2147483647 w 274"/>
                <a:gd name="T25" fmla="*/ 2147483647 h 299"/>
                <a:gd name="T26" fmla="*/ 2147483647 w 274"/>
                <a:gd name="T27" fmla="*/ 2147483647 h 299"/>
                <a:gd name="T28" fmla="*/ 0 w 274"/>
                <a:gd name="T29" fmla="*/ 2147483647 h 299"/>
                <a:gd name="T30" fmla="*/ 2147483647 w 274"/>
                <a:gd name="T31" fmla="*/ 2147483647 h 299"/>
                <a:gd name="T32" fmla="*/ 2147483647 w 274"/>
                <a:gd name="T33" fmla="*/ 2147483647 h 299"/>
                <a:gd name="T34" fmla="*/ 2147483647 w 274"/>
                <a:gd name="T35" fmla="*/ 2147483647 h 299"/>
                <a:gd name="T36" fmla="*/ 2147483647 w 274"/>
                <a:gd name="T37" fmla="*/ 2147483647 h 299"/>
                <a:gd name="T38" fmla="*/ 2147483647 w 274"/>
                <a:gd name="T39" fmla="*/ 2147483647 h 299"/>
                <a:gd name="T40" fmla="*/ 2147483647 w 274"/>
                <a:gd name="T41" fmla="*/ 2147483647 h 299"/>
                <a:gd name="T42" fmla="*/ 2147483647 w 274"/>
                <a:gd name="T43" fmla="*/ 2147483647 h 299"/>
                <a:gd name="T44" fmla="*/ 2147483647 w 274"/>
                <a:gd name="T45" fmla="*/ 0 h 299"/>
                <a:gd name="T46" fmla="*/ 2147483647 w 274"/>
                <a:gd name="T47" fmla="*/ 2147483647 h 299"/>
                <a:gd name="T48" fmla="*/ 2147483647 w 274"/>
                <a:gd name="T49" fmla="*/ 2147483647 h 299"/>
                <a:gd name="T50" fmla="*/ 2147483647 w 274"/>
                <a:gd name="T51" fmla="*/ 2147483647 h 299"/>
                <a:gd name="T52" fmla="*/ 2147483647 w 274"/>
                <a:gd name="T53" fmla="*/ 2147483647 h 299"/>
                <a:gd name="T54" fmla="*/ 2147483647 w 274"/>
                <a:gd name="T55" fmla="*/ 2147483647 h 299"/>
                <a:gd name="T56" fmla="*/ 2147483647 w 274"/>
                <a:gd name="T57" fmla="*/ 2147483647 h 299"/>
                <a:gd name="T58" fmla="*/ 2147483647 w 274"/>
                <a:gd name="T59" fmla="*/ 2147483647 h 299"/>
                <a:gd name="T60" fmla="*/ 2147483647 w 274"/>
                <a:gd name="T61" fmla="*/ 2147483647 h 299"/>
                <a:gd name="T62" fmla="*/ 2147483647 w 274"/>
                <a:gd name="T63" fmla="*/ 2147483647 h 299"/>
                <a:gd name="T64" fmla="*/ 2147483647 w 274"/>
                <a:gd name="T65" fmla="*/ 2147483647 h 299"/>
                <a:gd name="T66" fmla="*/ 2147483647 w 274"/>
                <a:gd name="T67" fmla="*/ 2147483647 h 299"/>
                <a:gd name="T68" fmla="*/ 2147483647 w 274"/>
                <a:gd name="T69" fmla="*/ 2147483647 h 299"/>
                <a:gd name="T70" fmla="*/ 2147483647 w 274"/>
                <a:gd name="T71" fmla="*/ 2147483647 h 299"/>
                <a:gd name="T72" fmla="*/ 2147483647 w 274"/>
                <a:gd name="T73" fmla="*/ 2147483647 h 299"/>
                <a:gd name="T74" fmla="*/ 2147483647 w 274"/>
                <a:gd name="T75" fmla="*/ 2147483647 h 299"/>
                <a:gd name="T76" fmla="*/ 2147483647 w 274"/>
                <a:gd name="T77" fmla="*/ 2147483647 h 299"/>
                <a:gd name="T78" fmla="*/ 2147483647 w 274"/>
                <a:gd name="T79" fmla="*/ 2147483647 h 299"/>
                <a:gd name="T80" fmla="*/ 2147483647 w 274"/>
                <a:gd name="T81" fmla="*/ 2147483647 h 299"/>
                <a:gd name="T82" fmla="*/ 2147483647 w 274"/>
                <a:gd name="T83" fmla="*/ 2147483647 h 299"/>
                <a:gd name="T84" fmla="*/ 2147483647 w 274"/>
                <a:gd name="T85" fmla="*/ 2147483647 h 299"/>
                <a:gd name="T86" fmla="*/ 2147483647 w 274"/>
                <a:gd name="T87" fmla="*/ 2147483647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4"/>
                <a:gd name="T133" fmla="*/ 0 h 299"/>
                <a:gd name="T134" fmla="*/ 274 w 274"/>
                <a:gd name="T135" fmla="*/ 299 h 2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4" h="299">
                  <a:moveTo>
                    <a:pt x="92" y="220"/>
                  </a:moveTo>
                  <a:lnTo>
                    <a:pt x="105" y="202"/>
                  </a:lnTo>
                  <a:lnTo>
                    <a:pt x="100" y="183"/>
                  </a:lnTo>
                  <a:lnTo>
                    <a:pt x="86" y="187"/>
                  </a:lnTo>
                  <a:lnTo>
                    <a:pt x="78" y="186"/>
                  </a:lnTo>
                  <a:lnTo>
                    <a:pt x="79" y="177"/>
                  </a:lnTo>
                  <a:lnTo>
                    <a:pt x="71" y="167"/>
                  </a:lnTo>
                  <a:lnTo>
                    <a:pt x="63" y="167"/>
                  </a:lnTo>
                  <a:lnTo>
                    <a:pt x="51" y="146"/>
                  </a:lnTo>
                  <a:lnTo>
                    <a:pt x="44" y="146"/>
                  </a:lnTo>
                  <a:lnTo>
                    <a:pt x="45" y="159"/>
                  </a:lnTo>
                  <a:lnTo>
                    <a:pt x="28" y="138"/>
                  </a:lnTo>
                  <a:lnTo>
                    <a:pt x="22" y="123"/>
                  </a:lnTo>
                  <a:lnTo>
                    <a:pt x="16" y="114"/>
                  </a:lnTo>
                  <a:lnTo>
                    <a:pt x="0" y="120"/>
                  </a:lnTo>
                  <a:lnTo>
                    <a:pt x="20" y="95"/>
                  </a:lnTo>
                  <a:lnTo>
                    <a:pt x="36" y="104"/>
                  </a:lnTo>
                  <a:lnTo>
                    <a:pt x="68" y="99"/>
                  </a:lnTo>
                  <a:lnTo>
                    <a:pt x="92" y="82"/>
                  </a:lnTo>
                  <a:lnTo>
                    <a:pt x="111" y="57"/>
                  </a:lnTo>
                  <a:lnTo>
                    <a:pt x="106" y="36"/>
                  </a:lnTo>
                  <a:lnTo>
                    <a:pt x="93" y="7"/>
                  </a:lnTo>
                  <a:lnTo>
                    <a:pt x="111" y="0"/>
                  </a:lnTo>
                  <a:lnTo>
                    <a:pt x="148" y="32"/>
                  </a:lnTo>
                  <a:lnTo>
                    <a:pt x="181" y="24"/>
                  </a:lnTo>
                  <a:lnTo>
                    <a:pt x="228" y="60"/>
                  </a:lnTo>
                  <a:lnTo>
                    <a:pt x="274" y="99"/>
                  </a:lnTo>
                  <a:lnTo>
                    <a:pt x="269" y="107"/>
                  </a:lnTo>
                  <a:lnTo>
                    <a:pt x="264" y="161"/>
                  </a:lnTo>
                  <a:lnTo>
                    <a:pt x="267" y="208"/>
                  </a:lnTo>
                  <a:lnTo>
                    <a:pt x="260" y="231"/>
                  </a:lnTo>
                  <a:lnTo>
                    <a:pt x="242" y="249"/>
                  </a:lnTo>
                  <a:lnTo>
                    <a:pt x="203" y="264"/>
                  </a:lnTo>
                  <a:lnTo>
                    <a:pt x="167" y="281"/>
                  </a:lnTo>
                  <a:lnTo>
                    <a:pt x="137" y="270"/>
                  </a:lnTo>
                  <a:lnTo>
                    <a:pt x="128" y="287"/>
                  </a:lnTo>
                  <a:lnTo>
                    <a:pt x="100" y="299"/>
                  </a:lnTo>
                  <a:lnTo>
                    <a:pt x="102" y="287"/>
                  </a:lnTo>
                  <a:lnTo>
                    <a:pt x="88" y="270"/>
                  </a:lnTo>
                  <a:lnTo>
                    <a:pt x="96" y="258"/>
                  </a:lnTo>
                  <a:lnTo>
                    <a:pt x="85" y="248"/>
                  </a:lnTo>
                  <a:lnTo>
                    <a:pt x="101" y="242"/>
                  </a:lnTo>
                  <a:lnTo>
                    <a:pt x="113" y="230"/>
                  </a:lnTo>
                  <a:lnTo>
                    <a:pt x="92" y="220"/>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13" name="Freeform 15"/>
            <p:cNvSpPr>
              <a:spLocks/>
            </p:cNvSpPr>
            <p:nvPr/>
          </p:nvSpPr>
          <p:spPr bwMode="auto">
            <a:xfrm>
              <a:off x="4840288" y="5262563"/>
              <a:ext cx="200025" cy="101600"/>
            </a:xfrm>
            <a:custGeom>
              <a:avLst/>
              <a:gdLst>
                <a:gd name="T0" fmla="*/ 0 w 220"/>
                <a:gd name="T1" fmla="*/ 2147483647 h 112"/>
                <a:gd name="T2" fmla="*/ 2147483647 w 220"/>
                <a:gd name="T3" fmla="*/ 2147483647 h 112"/>
                <a:gd name="T4" fmla="*/ 2147483647 w 220"/>
                <a:gd name="T5" fmla="*/ 2147483647 h 112"/>
                <a:gd name="T6" fmla="*/ 2147483647 w 220"/>
                <a:gd name="T7" fmla="*/ 2147483647 h 112"/>
                <a:gd name="T8" fmla="*/ 2147483647 w 220"/>
                <a:gd name="T9" fmla="*/ 2147483647 h 112"/>
                <a:gd name="T10" fmla="*/ 2147483647 w 220"/>
                <a:gd name="T11" fmla="*/ 2147483647 h 112"/>
                <a:gd name="T12" fmla="*/ 2147483647 w 220"/>
                <a:gd name="T13" fmla="*/ 2147483647 h 112"/>
                <a:gd name="T14" fmla="*/ 2147483647 w 220"/>
                <a:gd name="T15" fmla="*/ 2147483647 h 112"/>
                <a:gd name="T16" fmla="*/ 2147483647 w 220"/>
                <a:gd name="T17" fmla="*/ 2147483647 h 112"/>
                <a:gd name="T18" fmla="*/ 2147483647 w 220"/>
                <a:gd name="T19" fmla="*/ 0 h 112"/>
                <a:gd name="T20" fmla="*/ 2147483647 w 220"/>
                <a:gd name="T21" fmla="*/ 2147483647 h 112"/>
                <a:gd name="T22" fmla="*/ 2147483647 w 220"/>
                <a:gd name="T23" fmla="*/ 2147483647 h 112"/>
                <a:gd name="T24" fmla="*/ 2147483647 w 220"/>
                <a:gd name="T25" fmla="*/ 2147483647 h 112"/>
                <a:gd name="T26" fmla="*/ 2147483647 w 220"/>
                <a:gd name="T27" fmla="*/ 2147483647 h 112"/>
                <a:gd name="T28" fmla="*/ 2147483647 w 220"/>
                <a:gd name="T29" fmla="*/ 2147483647 h 112"/>
                <a:gd name="T30" fmla="*/ 2147483647 w 220"/>
                <a:gd name="T31" fmla="*/ 2147483647 h 112"/>
                <a:gd name="T32" fmla="*/ 2147483647 w 220"/>
                <a:gd name="T33" fmla="*/ 2147483647 h 112"/>
                <a:gd name="T34" fmla="*/ 2147483647 w 220"/>
                <a:gd name="T35" fmla="*/ 2147483647 h 112"/>
                <a:gd name="T36" fmla="*/ 2147483647 w 220"/>
                <a:gd name="T37" fmla="*/ 2147483647 h 112"/>
                <a:gd name="T38" fmla="*/ 2147483647 w 220"/>
                <a:gd name="T39" fmla="*/ 2147483647 h 112"/>
                <a:gd name="T40" fmla="*/ 2147483647 w 220"/>
                <a:gd name="T41" fmla="*/ 2147483647 h 112"/>
                <a:gd name="T42" fmla="*/ 0 w 220"/>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
                <a:gd name="T67" fmla="*/ 0 h 112"/>
                <a:gd name="T68" fmla="*/ 220 w 220"/>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 h="112">
                  <a:moveTo>
                    <a:pt x="0" y="61"/>
                  </a:moveTo>
                  <a:lnTo>
                    <a:pt x="40" y="47"/>
                  </a:lnTo>
                  <a:lnTo>
                    <a:pt x="64" y="31"/>
                  </a:lnTo>
                  <a:lnTo>
                    <a:pt x="96" y="38"/>
                  </a:lnTo>
                  <a:lnTo>
                    <a:pt x="118" y="32"/>
                  </a:lnTo>
                  <a:lnTo>
                    <a:pt x="116" y="18"/>
                  </a:lnTo>
                  <a:lnTo>
                    <a:pt x="137" y="8"/>
                  </a:lnTo>
                  <a:lnTo>
                    <a:pt x="149" y="16"/>
                  </a:lnTo>
                  <a:lnTo>
                    <a:pt x="161" y="5"/>
                  </a:lnTo>
                  <a:lnTo>
                    <a:pt x="187" y="0"/>
                  </a:lnTo>
                  <a:lnTo>
                    <a:pt x="206" y="6"/>
                  </a:lnTo>
                  <a:lnTo>
                    <a:pt x="220" y="23"/>
                  </a:lnTo>
                  <a:lnTo>
                    <a:pt x="218" y="35"/>
                  </a:lnTo>
                  <a:lnTo>
                    <a:pt x="199" y="48"/>
                  </a:lnTo>
                  <a:lnTo>
                    <a:pt x="197" y="61"/>
                  </a:lnTo>
                  <a:lnTo>
                    <a:pt x="184" y="71"/>
                  </a:lnTo>
                  <a:lnTo>
                    <a:pt x="187" y="98"/>
                  </a:lnTo>
                  <a:lnTo>
                    <a:pt x="167" y="100"/>
                  </a:lnTo>
                  <a:lnTo>
                    <a:pt x="151" y="107"/>
                  </a:lnTo>
                  <a:lnTo>
                    <a:pt x="96" y="112"/>
                  </a:lnTo>
                  <a:lnTo>
                    <a:pt x="34" y="103"/>
                  </a:lnTo>
                  <a:lnTo>
                    <a:pt x="0" y="61"/>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14" name="Freeform 16"/>
            <p:cNvSpPr>
              <a:spLocks/>
            </p:cNvSpPr>
            <p:nvPr/>
          </p:nvSpPr>
          <p:spPr bwMode="auto">
            <a:xfrm>
              <a:off x="4741863" y="4492625"/>
              <a:ext cx="334963" cy="660400"/>
            </a:xfrm>
            <a:custGeom>
              <a:avLst/>
              <a:gdLst>
                <a:gd name="T0" fmla="*/ 2147483647 w 369"/>
                <a:gd name="T1" fmla="*/ 2147483647 h 727"/>
                <a:gd name="T2" fmla="*/ 2147483647 w 369"/>
                <a:gd name="T3" fmla="*/ 2147483647 h 727"/>
                <a:gd name="T4" fmla="*/ 2147483647 w 369"/>
                <a:gd name="T5" fmla="*/ 2147483647 h 727"/>
                <a:gd name="T6" fmla="*/ 2147483647 w 369"/>
                <a:gd name="T7" fmla="*/ 2147483647 h 727"/>
                <a:gd name="T8" fmla="*/ 2147483647 w 369"/>
                <a:gd name="T9" fmla="*/ 2147483647 h 727"/>
                <a:gd name="T10" fmla="*/ 2147483647 w 369"/>
                <a:gd name="T11" fmla="*/ 2147483647 h 727"/>
                <a:gd name="T12" fmla="*/ 2147483647 w 369"/>
                <a:gd name="T13" fmla="*/ 2147483647 h 727"/>
                <a:gd name="T14" fmla="*/ 2147483647 w 369"/>
                <a:gd name="T15" fmla="*/ 2147483647 h 727"/>
                <a:gd name="T16" fmla="*/ 2147483647 w 369"/>
                <a:gd name="T17" fmla="*/ 2147483647 h 727"/>
                <a:gd name="T18" fmla="*/ 2147483647 w 369"/>
                <a:gd name="T19" fmla="*/ 2147483647 h 727"/>
                <a:gd name="T20" fmla="*/ 2147483647 w 369"/>
                <a:gd name="T21" fmla="*/ 2147483647 h 727"/>
                <a:gd name="T22" fmla="*/ 2147483647 w 369"/>
                <a:gd name="T23" fmla="*/ 2147483647 h 727"/>
                <a:gd name="T24" fmla="*/ 2147483647 w 369"/>
                <a:gd name="T25" fmla="*/ 2147483647 h 727"/>
                <a:gd name="T26" fmla="*/ 2147483647 w 369"/>
                <a:gd name="T27" fmla="*/ 0 h 727"/>
                <a:gd name="T28" fmla="*/ 2147483647 w 369"/>
                <a:gd name="T29" fmla="*/ 2147483647 h 727"/>
                <a:gd name="T30" fmla="*/ 2147483647 w 369"/>
                <a:gd name="T31" fmla="*/ 2147483647 h 727"/>
                <a:gd name="T32" fmla="*/ 2147483647 w 369"/>
                <a:gd name="T33" fmla="*/ 2147483647 h 727"/>
                <a:gd name="T34" fmla="*/ 2147483647 w 369"/>
                <a:gd name="T35" fmla="*/ 2147483647 h 727"/>
                <a:gd name="T36" fmla="*/ 2147483647 w 369"/>
                <a:gd name="T37" fmla="*/ 2147483647 h 727"/>
                <a:gd name="T38" fmla="*/ 2147483647 w 369"/>
                <a:gd name="T39" fmla="*/ 2147483647 h 727"/>
                <a:gd name="T40" fmla="*/ 0 w 369"/>
                <a:gd name="T41" fmla="*/ 2147483647 h 727"/>
                <a:gd name="T42" fmla="*/ 2147483647 w 369"/>
                <a:gd name="T43" fmla="*/ 2147483647 h 727"/>
                <a:gd name="T44" fmla="*/ 2147483647 w 369"/>
                <a:gd name="T45" fmla="*/ 2147483647 h 727"/>
                <a:gd name="T46" fmla="*/ 2147483647 w 369"/>
                <a:gd name="T47" fmla="*/ 2147483647 h 727"/>
                <a:gd name="T48" fmla="*/ 2147483647 w 369"/>
                <a:gd name="T49" fmla="*/ 2147483647 h 727"/>
                <a:gd name="T50" fmla="*/ 2147483647 w 369"/>
                <a:gd name="T51" fmla="*/ 2147483647 h 727"/>
                <a:gd name="T52" fmla="*/ 2147483647 w 369"/>
                <a:gd name="T53" fmla="*/ 2147483647 h 727"/>
                <a:gd name="T54" fmla="*/ 2147483647 w 369"/>
                <a:gd name="T55" fmla="*/ 2147483647 h 727"/>
                <a:gd name="T56" fmla="*/ 2147483647 w 369"/>
                <a:gd name="T57" fmla="*/ 2147483647 h 727"/>
                <a:gd name="T58" fmla="*/ 2147483647 w 369"/>
                <a:gd name="T59" fmla="*/ 2147483647 h 727"/>
                <a:gd name="T60" fmla="*/ 2147483647 w 369"/>
                <a:gd name="T61" fmla="*/ 2147483647 h 727"/>
                <a:gd name="T62" fmla="*/ 2147483647 w 369"/>
                <a:gd name="T63" fmla="*/ 2147483647 h 727"/>
                <a:gd name="T64" fmla="*/ 2147483647 w 369"/>
                <a:gd name="T65" fmla="*/ 2147483647 h 727"/>
                <a:gd name="T66" fmla="*/ 2147483647 w 369"/>
                <a:gd name="T67" fmla="*/ 2147483647 h 727"/>
                <a:gd name="T68" fmla="*/ 2147483647 w 369"/>
                <a:gd name="T69" fmla="*/ 2147483647 h 727"/>
                <a:gd name="T70" fmla="*/ 2147483647 w 369"/>
                <a:gd name="T71" fmla="*/ 2147483647 h 7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9"/>
                <a:gd name="T109" fmla="*/ 0 h 727"/>
                <a:gd name="T110" fmla="*/ 369 w 369"/>
                <a:gd name="T111" fmla="*/ 727 h 7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9" h="727">
                  <a:moveTo>
                    <a:pt x="262" y="687"/>
                  </a:moveTo>
                  <a:lnTo>
                    <a:pt x="294" y="682"/>
                  </a:lnTo>
                  <a:lnTo>
                    <a:pt x="318" y="665"/>
                  </a:lnTo>
                  <a:lnTo>
                    <a:pt x="337" y="640"/>
                  </a:lnTo>
                  <a:lnTo>
                    <a:pt x="332" y="619"/>
                  </a:lnTo>
                  <a:lnTo>
                    <a:pt x="319" y="590"/>
                  </a:lnTo>
                  <a:lnTo>
                    <a:pt x="337" y="583"/>
                  </a:lnTo>
                  <a:lnTo>
                    <a:pt x="314" y="536"/>
                  </a:lnTo>
                  <a:lnTo>
                    <a:pt x="322" y="495"/>
                  </a:lnTo>
                  <a:lnTo>
                    <a:pt x="314" y="448"/>
                  </a:lnTo>
                  <a:lnTo>
                    <a:pt x="352" y="399"/>
                  </a:lnTo>
                  <a:lnTo>
                    <a:pt x="369" y="346"/>
                  </a:lnTo>
                  <a:lnTo>
                    <a:pt x="344" y="346"/>
                  </a:lnTo>
                  <a:lnTo>
                    <a:pt x="300" y="322"/>
                  </a:lnTo>
                  <a:lnTo>
                    <a:pt x="269" y="280"/>
                  </a:lnTo>
                  <a:lnTo>
                    <a:pt x="283" y="264"/>
                  </a:lnTo>
                  <a:lnTo>
                    <a:pt x="316" y="253"/>
                  </a:lnTo>
                  <a:lnTo>
                    <a:pt x="352" y="233"/>
                  </a:lnTo>
                  <a:lnTo>
                    <a:pt x="347" y="212"/>
                  </a:lnTo>
                  <a:lnTo>
                    <a:pt x="316" y="217"/>
                  </a:lnTo>
                  <a:lnTo>
                    <a:pt x="314" y="206"/>
                  </a:lnTo>
                  <a:lnTo>
                    <a:pt x="342" y="184"/>
                  </a:lnTo>
                  <a:lnTo>
                    <a:pt x="335" y="152"/>
                  </a:lnTo>
                  <a:lnTo>
                    <a:pt x="358" y="113"/>
                  </a:lnTo>
                  <a:lnTo>
                    <a:pt x="355" y="92"/>
                  </a:lnTo>
                  <a:lnTo>
                    <a:pt x="297" y="55"/>
                  </a:lnTo>
                  <a:lnTo>
                    <a:pt x="295" y="6"/>
                  </a:lnTo>
                  <a:lnTo>
                    <a:pt x="275" y="0"/>
                  </a:lnTo>
                  <a:lnTo>
                    <a:pt x="256" y="21"/>
                  </a:lnTo>
                  <a:lnTo>
                    <a:pt x="233" y="19"/>
                  </a:lnTo>
                  <a:lnTo>
                    <a:pt x="211" y="3"/>
                  </a:lnTo>
                  <a:lnTo>
                    <a:pt x="192" y="16"/>
                  </a:lnTo>
                  <a:lnTo>
                    <a:pt x="172" y="21"/>
                  </a:lnTo>
                  <a:lnTo>
                    <a:pt x="165" y="16"/>
                  </a:lnTo>
                  <a:lnTo>
                    <a:pt x="122" y="47"/>
                  </a:lnTo>
                  <a:lnTo>
                    <a:pt x="114" y="71"/>
                  </a:lnTo>
                  <a:lnTo>
                    <a:pt x="118" y="105"/>
                  </a:lnTo>
                  <a:lnTo>
                    <a:pt x="77" y="134"/>
                  </a:lnTo>
                  <a:lnTo>
                    <a:pt x="33" y="139"/>
                  </a:lnTo>
                  <a:lnTo>
                    <a:pt x="22" y="157"/>
                  </a:lnTo>
                  <a:lnTo>
                    <a:pt x="14" y="189"/>
                  </a:lnTo>
                  <a:lnTo>
                    <a:pt x="0" y="206"/>
                  </a:lnTo>
                  <a:lnTo>
                    <a:pt x="22" y="223"/>
                  </a:lnTo>
                  <a:lnTo>
                    <a:pt x="20" y="243"/>
                  </a:lnTo>
                  <a:lnTo>
                    <a:pt x="32" y="266"/>
                  </a:lnTo>
                  <a:lnTo>
                    <a:pt x="64" y="250"/>
                  </a:lnTo>
                  <a:lnTo>
                    <a:pt x="51" y="274"/>
                  </a:lnTo>
                  <a:lnTo>
                    <a:pt x="50" y="289"/>
                  </a:lnTo>
                  <a:lnTo>
                    <a:pt x="63" y="297"/>
                  </a:lnTo>
                  <a:lnTo>
                    <a:pt x="94" y="332"/>
                  </a:lnTo>
                  <a:lnTo>
                    <a:pt x="60" y="369"/>
                  </a:lnTo>
                  <a:lnTo>
                    <a:pt x="73" y="394"/>
                  </a:lnTo>
                  <a:lnTo>
                    <a:pt x="56" y="408"/>
                  </a:lnTo>
                  <a:lnTo>
                    <a:pt x="60" y="482"/>
                  </a:lnTo>
                  <a:lnTo>
                    <a:pt x="90" y="522"/>
                  </a:lnTo>
                  <a:lnTo>
                    <a:pt x="98" y="551"/>
                  </a:lnTo>
                  <a:lnTo>
                    <a:pt x="86" y="599"/>
                  </a:lnTo>
                  <a:lnTo>
                    <a:pt x="58" y="659"/>
                  </a:lnTo>
                  <a:lnTo>
                    <a:pt x="56" y="684"/>
                  </a:lnTo>
                  <a:lnTo>
                    <a:pt x="41" y="701"/>
                  </a:lnTo>
                  <a:lnTo>
                    <a:pt x="60" y="727"/>
                  </a:lnTo>
                  <a:lnTo>
                    <a:pt x="72" y="710"/>
                  </a:lnTo>
                  <a:lnTo>
                    <a:pt x="95" y="704"/>
                  </a:lnTo>
                  <a:lnTo>
                    <a:pt x="129" y="723"/>
                  </a:lnTo>
                  <a:lnTo>
                    <a:pt x="169" y="691"/>
                  </a:lnTo>
                  <a:lnTo>
                    <a:pt x="173" y="676"/>
                  </a:lnTo>
                  <a:lnTo>
                    <a:pt x="184" y="682"/>
                  </a:lnTo>
                  <a:lnTo>
                    <a:pt x="194" y="671"/>
                  </a:lnTo>
                  <a:lnTo>
                    <a:pt x="209" y="686"/>
                  </a:lnTo>
                  <a:lnTo>
                    <a:pt x="226" y="703"/>
                  </a:lnTo>
                  <a:lnTo>
                    <a:pt x="246" y="678"/>
                  </a:lnTo>
                  <a:lnTo>
                    <a:pt x="262" y="687"/>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15" name="Freeform 17"/>
            <p:cNvSpPr>
              <a:spLocks/>
            </p:cNvSpPr>
            <p:nvPr/>
          </p:nvSpPr>
          <p:spPr bwMode="auto">
            <a:xfrm>
              <a:off x="4689475" y="4233863"/>
              <a:ext cx="461963" cy="279400"/>
            </a:xfrm>
            <a:custGeom>
              <a:avLst/>
              <a:gdLst>
                <a:gd name="T0" fmla="*/ 2147483647 w 507"/>
                <a:gd name="T1" fmla="*/ 2147483647 h 309"/>
                <a:gd name="T2" fmla="*/ 2147483647 w 507"/>
                <a:gd name="T3" fmla="*/ 2147483647 h 309"/>
                <a:gd name="T4" fmla="*/ 2147483647 w 507"/>
                <a:gd name="T5" fmla="*/ 2147483647 h 309"/>
                <a:gd name="T6" fmla="*/ 2147483647 w 507"/>
                <a:gd name="T7" fmla="*/ 2147483647 h 309"/>
                <a:gd name="T8" fmla="*/ 2147483647 w 507"/>
                <a:gd name="T9" fmla="*/ 2147483647 h 309"/>
                <a:gd name="T10" fmla="*/ 2147483647 w 507"/>
                <a:gd name="T11" fmla="*/ 2147483647 h 309"/>
                <a:gd name="T12" fmla="*/ 2147483647 w 507"/>
                <a:gd name="T13" fmla="*/ 2147483647 h 309"/>
                <a:gd name="T14" fmla="*/ 2147483647 w 507"/>
                <a:gd name="T15" fmla="*/ 2147483647 h 309"/>
                <a:gd name="T16" fmla="*/ 2147483647 w 507"/>
                <a:gd name="T17" fmla="*/ 2147483647 h 309"/>
                <a:gd name="T18" fmla="*/ 2147483647 w 507"/>
                <a:gd name="T19" fmla="*/ 2147483647 h 309"/>
                <a:gd name="T20" fmla="*/ 2147483647 w 507"/>
                <a:gd name="T21" fmla="*/ 2147483647 h 309"/>
                <a:gd name="T22" fmla="*/ 2147483647 w 507"/>
                <a:gd name="T23" fmla="*/ 2147483647 h 309"/>
                <a:gd name="T24" fmla="*/ 2147483647 w 507"/>
                <a:gd name="T25" fmla="*/ 2147483647 h 309"/>
                <a:gd name="T26" fmla="*/ 2147483647 w 507"/>
                <a:gd name="T27" fmla="*/ 2147483647 h 309"/>
                <a:gd name="T28" fmla="*/ 2147483647 w 507"/>
                <a:gd name="T29" fmla="*/ 2147483647 h 309"/>
                <a:gd name="T30" fmla="*/ 2147483647 w 507"/>
                <a:gd name="T31" fmla="*/ 2147483647 h 309"/>
                <a:gd name="T32" fmla="*/ 2147483647 w 507"/>
                <a:gd name="T33" fmla="*/ 2147483647 h 309"/>
                <a:gd name="T34" fmla="*/ 2147483647 w 507"/>
                <a:gd name="T35" fmla="*/ 2147483647 h 309"/>
                <a:gd name="T36" fmla="*/ 2147483647 w 507"/>
                <a:gd name="T37" fmla="*/ 2147483647 h 309"/>
                <a:gd name="T38" fmla="*/ 2147483647 w 507"/>
                <a:gd name="T39" fmla="*/ 2147483647 h 309"/>
                <a:gd name="T40" fmla="*/ 2147483647 w 507"/>
                <a:gd name="T41" fmla="*/ 2147483647 h 309"/>
                <a:gd name="T42" fmla="*/ 2147483647 w 507"/>
                <a:gd name="T43" fmla="*/ 2147483647 h 309"/>
                <a:gd name="T44" fmla="*/ 2147483647 w 507"/>
                <a:gd name="T45" fmla="*/ 2147483647 h 309"/>
                <a:gd name="T46" fmla="*/ 2147483647 w 507"/>
                <a:gd name="T47" fmla="*/ 2147483647 h 309"/>
                <a:gd name="T48" fmla="*/ 2147483647 w 507"/>
                <a:gd name="T49" fmla="*/ 2147483647 h 309"/>
                <a:gd name="T50" fmla="*/ 2147483647 w 507"/>
                <a:gd name="T51" fmla="*/ 2147483647 h 309"/>
                <a:gd name="T52" fmla="*/ 2147483647 w 507"/>
                <a:gd name="T53" fmla="*/ 2147483647 h 309"/>
                <a:gd name="T54" fmla="*/ 2147483647 w 507"/>
                <a:gd name="T55" fmla="*/ 2147483647 h 309"/>
                <a:gd name="T56" fmla="*/ 2147483647 w 507"/>
                <a:gd name="T57" fmla="*/ 2147483647 h 309"/>
                <a:gd name="T58" fmla="*/ 2147483647 w 507"/>
                <a:gd name="T59" fmla="*/ 2147483647 h 309"/>
                <a:gd name="T60" fmla="*/ 2147483647 w 507"/>
                <a:gd name="T61" fmla="*/ 2147483647 h 309"/>
                <a:gd name="T62" fmla="*/ 2147483647 w 507"/>
                <a:gd name="T63" fmla="*/ 1582075519 h 309"/>
                <a:gd name="T64" fmla="*/ 2147483647 w 507"/>
                <a:gd name="T65" fmla="*/ 2147483647 h 309"/>
                <a:gd name="T66" fmla="*/ 2147483647 w 507"/>
                <a:gd name="T67" fmla="*/ 2147483647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7"/>
                <a:gd name="T103" fmla="*/ 0 h 309"/>
                <a:gd name="T104" fmla="*/ 507 w 507"/>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7" h="309">
                  <a:moveTo>
                    <a:pt x="340" y="54"/>
                  </a:moveTo>
                  <a:lnTo>
                    <a:pt x="345" y="67"/>
                  </a:lnTo>
                  <a:lnTo>
                    <a:pt x="368" y="81"/>
                  </a:lnTo>
                  <a:lnTo>
                    <a:pt x="360" y="63"/>
                  </a:lnTo>
                  <a:lnTo>
                    <a:pt x="384" y="62"/>
                  </a:lnTo>
                  <a:lnTo>
                    <a:pt x="427" y="104"/>
                  </a:lnTo>
                  <a:lnTo>
                    <a:pt x="401" y="122"/>
                  </a:lnTo>
                  <a:lnTo>
                    <a:pt x="412" y="139"/>
                  </a:lnTo>
                  <a:lnTo>
                    <a:pt x="441" y="148"/>
                  </a:lnTo>
                  <a:lnTo>
                    <a:pt x="456" y="213"/>
                  </a:lnTo>
                  <a:lnTo>
                    <a:pt x="507" y="227"/>
                  </a:lnTo>
                  <a:lnTo>
                    <a:pt x="507" y="257"/>
                  </a:lnTo>
                  <a:lnTo>
                    <a:pt x="494" y="271"/>
                  </a:lnTo>
                  <a:lnTo>
                    <a:pt x="466" y="250"/>
                  </a:lnTo>
                  <a:lnTo>
                    <a:pt x="435" y="253"/>
                  </a:lnTo>
                  <a:lnTo>
                    <a:pt x="400" y="244"/>
                  </a:lnTo>
                  <a:lnTo>
                    <a:pt x="351" y="294"/>
                  </a:lnTo>
                  <a:lnTo>
                    <a:pt x="331" y="288"/>
                  </a:lnTo>
                  <a:lnTo>
                    <a:pt x="312" y="309"/>
                  </a:lnTo>
                  <a:lnTo>
                    <a:pt x="289" y="307"/>
                  </a:lnTo>
                  <a:lnTo>
                    <a:pt x="267" y="291"/>
                  </a:lnTo>
                  <a:lnTo>
                    <a:pt x="248" y="304"/>
                  </a:lnTo>
                  <a:lnTo>
                    <a:pt x="228" y="309"/>
                  </a:lnTo>
                  <a:lnTo>
                    <a:pt x="221" y="304"/>
                  </a:lnTo>
                  <a:lnTo>
                    <a:pt x="211" y="288"/>
                  </a:lnTo>
                  <a:lnTo>
                    <a:pt x="219" y="275"/>
                  </a:lnTo>
                  <a:lnTo>
                    <a:pt x="211" y="264"/>
                  </a:lnTo>
                  <a:lnTo>
                    <a:pt x="230" y="238"/>
                  </a:lnTo>
                  <a:lnTo>
                    <a:pt x="225" y="229"/>
                  </a:lnTo>
                  <a:lnTo>
                    <a:pt x="210" y="246"/>
                  </a:lnTo>
                  <a:lnTo>
                    <a:pt x="193" y="242"/>
                  </a:lnTo>
                  <a:lnTo>
                    <a:pt x="174" y="246"/>
                  </a:lnTo>
                  <a:lnTo>
                    <a:pt x="163" y="228"/>
                  </a:lnTo>
                  <a:lnTo>
                    <a:pt x="165" y="218"/>
                  </a:lnTo>
                  <a:lnTo>
                    <a:pt x="139" y="227"/>
                  </a:lnTo>
                  <a:lnTo>
                    <a:pt x="134" y="235"/>
                  </a:lnTo>
                  <a:lnTo>
                    <a:pt x="117" y="237"/>
                  </a:lnTo>
                  <a:lnTo>
                    <a:pt x="93" y="256"/>
                  </a:lnTo>
                  <a:lnTo>
                    <a:pt x="79" y="254"/>
                  </a:lnTo>
                  <a:lnTo>
                    <a:pt x="70" y="238"/>
                  </a:lnTo>
                  <a:lnTo>
                    <a:pt x="52" y="232"/>
                  </a:lnTo>
                  <a:lnTo>
                    <a:pt x="58" y="220"/>
                  </a:lnTo>
                  <a:lnTo>
                    <a:pt x="49" y="212"/>
                  </a:lnTo>
                  <a:lnTo>
                    <a:pt x="22" y="223"/>
                  </a:lnTo>
                  <a:lnTo>
                    <a:pt x="12" y="207"/>
                  </a:lnTo>
                  <a:lnTo>
                    <a:pt x="22" y="189"/>
                  </a:lnTo>
                  <a:lnTo>
                    <a:pt x="0" y="160"/>
                  </a:lnTo>
                  <a:lnTo>
                    <a:pt x="23" y="118"/>
                  </a:lnTo>
                  <a:lnTo>
                    <a:pt x="39" y="94"/>
                  </a:lnTo>
                  <a:lnTo>
                    <a:pt x="27" y="85"/>
                  </a:lnTo>
                  <a:lnTo>
                    <a:pt x="13" y="66"/>
                  </a:lnTo>
                  <a:lnTo>
                    <a:pt x="43" y="55"/>
                  </a:lnTo>
                  <a:lnTo>
                    <a:pt x="60" y="42"/>
                  </a:lnTo>
                  <a:lnTo>
                    <a:pt x="77" y="45"/>
                  </a:lnTo>
                  <a:lnTo>
                    <a:pt x="74" y="26"/>
                  </a:lnTo>
                  <a:lnTo>
                    <a:pt x="57" y="12"/>
                  </a:lnTo>
                  <a:lnTo>
                    <a:pt x="76" y="12"/>
                  </a:lnTo>
                  <a:lnTo>
                    <a:pt x="85" y="20"/>
                  </a:lnTo>
                  <a:lnTo>
                    <a:pt x="97" y="17"/>
                  </a:lnTo>
                  <a:lnTo>
                    <a:pt x="109" y="26"/>
                  </a:lnTo>
                  <a:lnTo>
                    <a:pt x="117" y="37"/>
                  </a:lnTo>
                  <a:lnTo>
                    <a:pt x="163" y="42"/>
                  </a:lnTo>
                  <a:lnTo>
                    <a:pt x="203" y="23"/>
                  </a:lnTo>
                  <a:lnTo>
                    <a:pt x="251" y="2"/>
                  </a:lnTo>
                  <a:lnTo>
                    <a:pt x="276" y="0"/>
                  </a:lnTo>
                  <a:lnTo>
                    <a:pt x="275" y="10"/>
                  </a:lnTo>
                  <a:lnTo>
                    <a:pt x="293" y="23"/>
                  </a:lnTo>
                  <a:lnTo>
                    <a:pt x="340" y="54"/>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16" name="Freeform 18"/>
            <p:cNvSpPr>
              <a:spLocks/>
            </p:cNvSpPr>
            <p:nvPr/>
          </p:nvSpPr>
          <p:spPr bwMode="auto">
            <a:xfrm>
              <a:off x="4797425" y="5102225"/>
              <a:ext cx="254000" cy="215900"/>
            </a:xfrm>
            <a:custGeom>
              <a:avLst/>
              <a:gdLst>
                <a:gd name="T0" fmla="*/ 2147483647 w 278"/>
                <a:gd name="T1" fmla="*/ 2147483647 h 237"/>
                <a:gd name="T2" fmla="*/ 2147483647 w 278"/>
                <a:gd name="T3" fmla="*/ 2147483647 h 237"/>
                <a:gd name="T4" fmla="*/ 2147483647 w 278"/>
                <a:gd name="T5" fmla="*/ 2147483647 h 237"/>
                <a:gd name="T6" fmla="*/ 2147483647 w 278"/>
                <a:gd name="T7" fmla="*/ 2147483647 h 237"/>
                <a:gd name="T8" fmla="*/ 2147483647 w 278"/>
                <a:gd name="T9" fmla="*/ 2147483647 h 237"/>
                <a:gd name="T10" fmla="*/ 2147483647 w 278"/>
                <a:gd name="T11" fmla="*/ 2147483647 h 237"/>
                <a:gd name="T12" fmla="*/ 2147483647 w 278"/>
                <a:gd name="T13" fmla="*/ 2147483647 h 237"/>
                <a:gd name="T14" fmla="*/ 2147483647 w 278"/>
                <a:gd name="T15" fmla="*/ 2147483647 h 237"/>
                <a:gd name="T16" fmla="*/ 2147483647 w 278"/>
                <a:gd name="T17" fmla="*/ 2147483647 h 237"/>
                <a:gd name="T18" fmla="*/ 2147483647 w 278"/>
                <a:gd name="T19" fmla="*/ 2147483647 h 237"/>
                <a:gd name="T20" fmla="*/ 2147483647 w 278"/>
                <a:gd name="T21" fmla="*/ 0 h 237"/>
                <a:gd name="T22" fmla="*/ 2147483647 w 278"/>
                <a:gd name="T23" fmla="*/ 2147483647 h 237"/>
                <a:gd name="T24" fmla="*/ 2147483647 w 278"/>
                <a:gd name="T25" fmla="*/ 2147483647 h 237"/>
                <a:gd name="T26" fmla="*/ 2147483647 w 278"/>
                <a:gd name="T27" fmla="*/ 2147483647 h 237"/>
                <a:gd name="T28" fmla="*/ 2147483647 w 278"/>
                <a:gd name="T29" fmla="*/ 2147483647 h 237"/>
                <a:gd name="T30" fmla="*/ 2147483647 w 278"/>
                <a:gd name="T31" fmla="*/ 2147483647 h 237"/>
                <a:gd name="T32" fmla="*/ 2147483647 w 278"/>
                <a:gd name="T33" fmla="*/ 2147483647 h 237"/>
                <a:gd name="T34" fmla="*/ 2147483647 w 278"/>
                <a:gd name="T35" fmla="*/ 2147483647 h 237"/>
                <a:gd name="T36" fmla="*/ 2147483647 w 278"/>
                <a:gd name="T37" fmla="*/ 2147483647 h 237"/>
                <a:gd name="T38" fmla="*/ 2147483647 w 278"/>
                <a:gd name="T39" fmla="*/ 2147483647 h 237"/>
                <a:gd name="T40" fmla="*/ 2147483647 w 278"/>
                <a:gd name="T41" fmla="*/ 2147483647 h 237"/>
                <a:gd name="T42" fmla="*/ 2147483647 w 278"/>
                <a:gd name="T43" fmla="*/ 2147483647 h 237"/>
                <a:gd name="T44" fmla="*/ 2147483647 w 278"/>
                <a:gd name="T45" fmla="*/ 2147483647 h 237"/>
                <a:gd name="T46" fmla="*/ 2147483647 w 278"/>
                <a:gd name="T47" fmla="*/ 2147483647 h 237"/>
                <a:gd name="T48" fmla="*/ 2147483647 w 278"/>
                <a:gd name="T49" fmla="*/ 2147483647 h 237"/>
                <a:gd name="T50" fmla="*/ 2147483647 w 278"/>
                <a:gd name="T51" fmla="*/ 2147483647 h 237"/>
                <a:gd name="T52" fmla="*/ 2147483647 w 278"/>
                <a:gd name="T53" fmla="*/ 2147483647 h 237"/>
                <a:gd name="T54" fmla="*/ 2147483647 w 278"/>
                <a:gd name="T55" fmla="*/ 2147483647 h 237"/>
                <a:gd name="T56" fmla="*/ 2147483647 w 278"/>
                <a:gd name="T57" fmla="*/ 2147483647 h 237"/>
                <a:gd name="T58" fmla="*/ 2147483647 w 278"/>
                <a:gd name="T59" fmla="*/ 2147483647 h 237"/>
                <a:gd name="T60" fmla="*/ 2147483647 w 278"/>
                <a:gd name="T61" fmla="*/ 2147483647 h 237"/>
                <a:gd name="T62" fmla="*/ 2147483647 w 278"/>
                <a:gd name="T63" fmla="*/ 2147483647 h 237"/>
                <a:gd name="T64" fmla="*/ 2147483647 w 278"/>
                <a:gd name="T65" fmla="*/ 2147483647 h 237"/>
                <a:gd name="T66" fmla="*/ 2147483647 w 278"/>
                <a:gd name="T67" fmla="*/ 2147483647 h 237"/>
                <a:gd name="T68" fmla="*/ 2147483647 w 278"/>
                <a:gd name="T69" fmla="*/ 2147483647 h 237"/>
                <a:gd name="T70" fmla="*/ 2147483647 w 278"/>
                <a:gd name="T71" fmla="*/ 2147483647 h 237"/>
                <a:gd name="T72" fmla="*/ 2147483647 w 278"/>
                <a:gd name="T73" fmla="*/ 2147483647 h 237"/>
                <a:gd name="T74" fmla="*/ 2147483647 w 278"/>
                <a:gd name="T75" fmla="*/ 2147483647 h 237"/>
                <a:gd name="T76" fmla="*/ 2147483647 w 278"/>
                <a:gd name="T77" fmla="*/ 2147483647 h 237"/>
                <a:gd name="T78" fmla="*/ 2147483647 w 278"/>
                <a:gd name="T79" fmla="*/ 2147483647 h 237"/>
                <a:gd name="T80" fmla="*/ 2147483647 w 278"/>
                <a:gd name="T81" fmla="*/ 2147483647 h 237"/>
                <a:gd name="T82" fmla="*/ 2147483647 w 278"/>
                <a:gd name="T83" fmla="*/ 2147483647 h 237"/>
                <a:gd name="T84" fmla="*/ 2147483647 w 278"/>
                <a:gd name="T85" fmla="*/ 2147483647 h 237"/>
                <a:gd name="T86" fmla="*/ 0 w 278"/>
                <a:gd name="T87" fmla="*/ 2147483647 h 237"/>
                <a:gd name="T88" fmla="*/ 2147483647 w 278"/>
                <a:gd name="T89" fmla="*/ 2147483647 h 237"/>
                <a:gd name="T90" fmla="*/ 2147483647 w 278"/>
                <a:gd name="T91" fmla="*/ 2147483647 h 237"/>
                <a:gd name="T92" fmla="*/ 2147483647 w 278"/>
                <a:gd name="T93" fmla="*/ 2147483647 h 237"/>
                <a:gd name="T94" fmla="*/ 2147483647 w 278"/>
                <a:gd name="T95" fmla="*/ 2147483647 h 237"/>
                <a:gd name="T96" fmla="*/ 2147483647 w 278"/>
                <a:gd name="T97" fmla="*/ 2147483647 h 2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8"/>
                <a:gd name="T148" fmla="*/ 0 h 237"/>
                <a:gd name="T149" fmla="*/ 278 w 278"/>
                <a:gd name="T150" fmla="*/ 237 h 2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8" h="237">
                  <a:moveTo>
                    <a:pt x="28" y="155"/>
                  </a:moveTo>
                  <a:lnTo>
                    <a:pt x="37" y="125"/>
                  </a:lnTo>
                  <a:lnTo>
                    <a:pt x="63" y="130"/>
                  </a:lnTo>
                  <a:lnTo>
                    <a:pt x="76" y="120"/>
                  </a:lnTo>
                  <a:lnTo>
                    <a:pt x="66" y="102"/>
                  </a:lnTo>
                  <a:lnTo>
                    <a:pt x="73" y="76"/>
                  </a:lnTo>
                  <a:lnTo>
                    <a:pt x="68" y="52"/>
                  </a:lnTo>
                  <a:lnTo>
                    <a:pt x="108" y="20"/>
                  </a:lnTo>
                  <a:lnTo>
                    <a:pt x="112" y="5"/>
                  </a:lnTo>
                  <a:lnTo>
                    <a:pt x="123" y="11"/>
                  </a:lnTo>
                  <a:lnTo>
                    <a:pt x="133" y="0"/>
                  </a:lnTo>
                  <a:lnTo>
                    <a:pt x="165" y="32"/>
                  </a:lnTo>
                  <a:lnTo>
                    <a:pt x="181" y="26"/>
                  </a:lnTo>
                  <a:lnTo>
                    <a:pt x="187" y="35"/>
                  </a:lnTo>
                  <a:lnTo>
                    <a:pt x="193" y="50"/>
                  </a:lnTo>
                  <a:lnTo>
                    <a:pt x="210" y="71"/>
                  </a:lnTo>
                  <a:lnTo>
                    <a:pt x="209" y="58"/>
                  </a:lnTo>
                  <a:lnTo>
                    <a:pt x="216" y="58"/>
                  </a:lnTo>
                  <a:lnTo>
                    <a:pt x="228" y="79"/>
                  </a:lnTo>
                  <a:lnTo>
                    <a:pt x="236" y="79"/>
                  </a:lnTo>
                  <a:lnTo>
                    <a:pt x="244" y="89"/>
                  </a:lnTo>
                  <a:lnTo>
                    <a:pt x="243" y="98"/>
                  </a:lnTo>
                  <a:lnTo>
                    <a:pt x="251" y="99"/>
                  </a:lnTo>
                  <a:lnTo>
                    <a:pt x="265" y="95"/>
                  </a:lnTo>
                  <a:lnTo>
                    <a:pt x="270" y="114"/>
                  </a:lnTo>
                  <a:lnTo>
                    <a:pt x="257" y="132"/>
                  </a:lnTo>
                  <a:lnTo>
                    <a:pt x="278" y="142"/>
                  </a:lnTo>
                  <a:lnTo>
                    <a:pt x="266" y="154"/>
                  </a:lnTo>
                  <a:lnTo>
                    <a:pt x="250" y="160"/>
                  </a:lnTo>
                  <a:lnTo>
                    <a:pt x="261" y="170"/>
                  </a:lnTo>
                  <a:lnTo>
                    <a:pt x="253" y="182"/>
                  </a:lnTo>
                  <a:lnTo>
                    <a:pt x="234" y="176"/>
                  </a:lnTo>
                  <a:lnTo>
                    <a:pt x="208" y="181"/>
                  </a:lnTo>
                  <a:lnTo>
                    <a:pt x="196" y="192"/>
                  </a:lnTo>
                  <a:lnTo>
                    <a:pt x="184" y="184"/>
                  </a:lnTo>
                  <a:lnTo>
                    <a:pt x="163" y="194"/>
                  </a:lnTo>
                  <a:lnTo>
                    <a:pt x="165" y="208"/>
                  </a:lnTo>
                  <a:lnTo>
                    <a:pt x="143" y="214"/>
                  </a:lnTo>
                  <a:lnTo>
                    <a:pt x="111" y="207"/>
                  </a:lnTo>
                  <a:lnTo>
                    <a:pt x="87" y="223"/>
                  </a:lnTo>
                  <a:lnTo>
                    <a:pt x="47" y="237"/>
                  </a:lnTo>
                  <a:lnTo>
                    <a:pt x="38" y="231"/>
                  </a:lnTo>
                  <a:lnTo>
                    <a:pt x="21" y="230"/>
                  </a:lnTo>
                  <a:lnTo>
                    <a:pt x="0" y="194"/>
                  </a:lnTo>
                  <a:lnTo>
                    <a:pt x="21" y="198"/>
                  </a:lnTo>
                  <a:lnTo>
                    <a:pt x="30" y="189"/>
                  </a:lnTo>
                  <a:lnTo>
                    <a:pt x="42" y="189"/>
                  </a:lnTo>
                  <a:lnTo>
                    <a:pt x="42" y="173"/>
                  </a:lnTo>
                  <a:lnTo>
                    <a:pt x="28" y="155"/>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17" name="Freeform 26"/>
            <p:cNvSpPr>
              <a:spLocks/>
            </p:cNvSpPr>
            <p:nvPr/>
          </p:nvSpPr>
          <p:spPr bwMode="auto">
            <a:xfrm>
              <a:off x="3365500" y="3282950"/>
              <a:ext cx="511175" cy="376237"/>
            </a:xfrm>
            <a:custGeom>
              <a:avLst/>
              <a:gdLst>
                <a:gd name="T0" fmla="*/ 2147483647 w 562"/>
                <a:gd name="T1" fmla="*/ 2147483647 h 412"/>
                <a:gd name="T2" fmla="*/ 2147483647 w 562"/>
                <a:gd name="T3" fmla="*/ 2147483647 h 412"/>
                <a:gd name="T4" fmla="*/ 2147483647 w 562"/>
                <a:gd name="T5" fmla="*/ 2147483647 h 412"/>
                <a:gd name="T6" fmla="*/ 2147483647 w 562"/>
                <a:gd name="T7" fmla="*/ 2147483647 h 412"/>
                <a:gd name="T8" fmla="*/ 2147483647 w 562"/>
                <a:gd name="T9" fmla="*/ 2147483647 h 412"/>
                <a:gd name="T10" fmla="*/ 2147483647 w 562"/>
                <a:gd name="T11" fmla="*/ 2147483647 h 412"/>
                <a:gd name="T12" fmla="*/ 2147483647 w 562"/>
                <a:gd name="T13" fmla="*/ 2147483647 h 412"/>
                <a:gd name="T14" fmla="*/ 2147483647 w 562"/>
                <a:gd name="T15" fmla="*/ 2147483647 h 412"/>
                <a:gd name="T16" fmla="*/ 2147483647 w 562"/>
                <a:gd name="T17" fmla="*/ 2147483647 h 412"/>
                <a:gd name="T18" fmla="*/ 2147483647 w 562"/>
                <a:gd name="T19" fmla="*/ 2147483647 h 412"/>
                <a:gd name="T20" fmla="*/ 2147483647 w 562"/>
                <a:gd name="T21" fmla="*/ 2147483647 h 412"/>
                <a:gd name="T22" fmla="*/ 2147483647 w 562"/>
                <a:gd name="T23" fmla="*/ 2147483647 h 412"/>
                <a:gd name="T24" fmla="*/ 2147483647 w 562"/>
                <a:gd name="T25" fmla="*/ 2147483647 h 412"/>
                <a:gd name="T26" fmla="*/ 2147483647 w 562"/>
                <a:gd name="T27" fmla="*/ 2147483647 h 412"/>
                <a:gd name="T28" fmla="*/ 2147483647 w 562"/>
                <a:gd name="T29" fmla="*/ 2147483647 h 412"/>
                <a:gd name="T30" fmla="*/ 2147483647 w 562"/>
                <a:gd name="T31" fmla="*/ 2147483647 h 412"/>
                <a:gd name="T32" fmla="*/ 2147483647 w 562"/>
                <a:gd name="T33" fmla="*/ 2147483647 h 412"/>
                <a:gd name="T34" fmla="*/ 2147483647 w 562"/>
                <a:gd name="T35" fmla="*/ 2147483647 h 412"/>
                <a:gd name="T36" fmla="*/ 2147483647 w 562"/>
                <a:gd name="T37" fmla="*/ 2147483647 h 412"/>
                <a:gd name="T38" fmla="*/ 2147483647 w 562"/>
                <a:gd name="T39" fmla="*/ 2147483647 h 412"/>
                <a:gd name="T40" fmla="*/ 2147483647 w 562"/>
                <a:gd name="T41" fmla="*/ 2147483647 h 412"/>
                <a:gd name="T42" fmla="*/ 2147483647 w 562"/>
                <a:gd name="T43" fmla="*/ 2147483647 h 412"/>
                <a:gd name="T44" fmla="*/ 2147483647 w 562"/>
                <a:gd name="T45" fmla="*/ 2147483647 h 412"/>
                <a:gd name="T46" fmla="*/ 2147483647 w 562"/>
                <a:gd name="T47" fmla="*/ 2147483647 h 412"/>
                <a:gd name="T48" fmla="*/ 2147483647 w 562"/>
                <a:gd name="T49" fmla="*/ 2147483647 h 412"/>
                <a:gd name="T50" fmla="*/ 2147483647 w 562"/>
                <a:gd name="T51" fmla="*/ 2147483647 h 412"/>
                <a:gd name="T52" fmla="*/ 2147483647 w 562"/>
                <a:gd name="T53" fmla="*/ 2147483647 h 412"/>
                <a:gd name="T54" fmla="*/ 2147483647 w 562"/>
                <a:gd name="T55" fmla="*/ 2147483647 h 412"/>
                <a:gd name="T56" fmla="*/ 2147483647 w 562"/>
                <a:gd name="T57" fmla="*/ 2147483647 h 412"/>
                <a:gd name="T58" fmla="*/ 2147483647 w 562"/>
                <a:gd name="T59" fmla="*/ 2147483647 h 412"/>
                <a:gd name="T60" fmla="*/ 0 w 562"/>
                <a:gd name="T61" fmla="*/ 2147483647 h 412"/>
                <a:gd name="T62" fmla="*/ 2147483647 w 562"/>
                <a:gd name="T63" fmla="*/ 2147483647 h 412"/>
                <a:gd name="T64" fmla="*/ 2147483647 w 562"/>
                <a:gd name="T65" fmla="*/ 2147483647 h 412"/>
                <a:gd name="T66" fmla="*/ 2147483647 w 562"/>
                <a:gd name="T67" fmla="*/ 2147483647 h 412"/>
                <a:gd name="T68" fmla="*/ 2147483647 w 562"/>
                <a:gd name="T69" fmla="*/ 2147483647 h 412"/>
                <a:gd name="T70" fmla="*/ 2147483647 w 562"/>
                <a:gd name="T71" fmla="*/ 2147483647 h 412"/>
                <a:gd name="T72" fmla="*/ 2147483647 w 562"/>
                <a:gd name="T73" fmla="*/ 2147483647 h 412"/>
                <a:gd name="T74" fmla="*/ 2147483647 w 562"/>
                <a:gd name="T75" fmla="*/ 2147483647 h 412"/>
                <a:gd name="T76" fmla="*/ 2147483647 w 562"/>
                <a:gd name="T77" fmla="*/ 0 h 412"/>
                <a:gd name="T78" fmla="*/ 2147483647 w 562"/>
                <a:gd name="T79" fmla="*/ 2147483647 h 412"/>
                <a:gd name="T80" fmla="*/ 2147483647 w 562"/>
                <a:gd name="T81" fmla="*/ 2147483647 h 412"/>
                <a:gd name="T82" fmla="*/ 2147483647 w 562"/>
                <a:gd name="T83" fmla="*/ 2147483647 h 412"/>
                <a:gd name="T84" fmla="*/ 2147483647 w 562"/>
                <a:gd name="T85" fmla="*/ 2147483647 h 412"/>
                <a:gd name="T86" fmla="*/ 2147483647 w 562"/>
                <a:gd name="T87" fmla="*/ 2147483647 h 412"/>
                <a:gd name="T88" fmla="*/ 2147483647 w 562"/>
                <a:gd name="T89" fmla="*/ 2147483647 h 412"/>
                <a:gd name="T90" fmla="*/ 2147483647 w 562"/>
                <a:gd name="T91" fmla="*/ 2147483647 h 412"/>
                <a:gd name="T92" fmla="*/ 2147483647 w 562"/>
                <a:gd name="T93" fmla="*/ 2147483647 h 412"/>
                <a:gd name="T94" fmla="*/ 2147483647 w 562"/>
                <a:gd name="T95" fmla="*/ 2147483647 h 412"/>
                <a:gd name="T96" fmla="*/ 2147483647 w 562"/>
                <a:gd name="T97" fmla="*/ 2147483647 h 412"/>
                <a:gd name="T98" fmla="*/ 2147483647 w 562"/>
                <a:gd name="T99" fmla="*/ 2147483647 h 412"/>
                <a:gd name="T100" fmla="*/ 2147483647 w 562"/>
                <a:gd name="T101" fmla="*/ 2147483647 h 412"/>
                <a:gd name="T102" fmla="*/ 2147483647 w 562"/>
                <a:gd name="T103" fmla="*/ 2147483647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2"/>
                <a:gd name="T157" fmla="*/ 0 h 412"/>
                <a:gd name="T158" fmla="*/ 562 w 562"/>
                <a:gd name="T159" fmla="*/ 412 h 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2" h="412">
                  <a:moveTo>
                    <a:pt x="536" y="163"/>
                  </a:moveTo>
                  <a:lnTo>
                    <a:pt x="562" y="205"/>
                  </a:lnTo>
                  <a:lnTo>
                    <a:pt x="556" y="260"/>
                  </a:lnTo>
                  <a:lnTo>
                    <a:pt x="518" y="280"/>
                  </a:lnTo>
                  <a:lnTo>
                    <a:pt x="500" y="297"/>
                  </a:lnTo>
                  <a:lnTo>
                    <a:pt x="506" y="330"/>
                  </a:lnTo>
                  <a:lnTo>
                    <a:pt x="468" y="326"/>
                  </a:lnTo>
                  <a:lnTo>
                    <a:pt x="454" y="341"/>
                  </a:lnTo>
                  <a:lnTo>
                    <a:pt x="444" y="365"/>
                  </a:lnTo>
                  <a:lnTo>
                    <a:pt x="414" y="357"/>
                  </a:lnTo>
                  <a:lnTo>
                    <a:pt x="401" y="404"/>
                  </a:lnTo>
                  <a:lnTo>
                    <a:pt x="387" y="412"/>
                  </a:lnTo>
                  <a:lnTo>
                    <a:pt x="369" y="382"/>
                  </a:lnTo>
                  <a:lnTo>
                    <a:pt x="322" y="347"/>
                  </a:lnTo>
                  <a:lnTo>
                    <a:pt x="297" y="392"/>
                  </a:lnTo>
                  <a:lnTo>
                    <a:pt x="263" y="403"/>
                  </a:lnTo>
                  <a:lnTo>
                    <a:pt x="250" y="409"/>
                  </a:lnTo>
                  <a:lnTo>
                    <a:pt x="231" y="381"/>
                  </a:lnTo>
                  <a:lnTo>
                    <a:pt x="217" y="379"/>
                  </a:lnTo>
                  <a:lnTo>
                    <a:pt x="206" y="335"/>
                  </a:lnTo>
                  <a:lnTo>
                    <a:pt x="186" y="330"/>
                  </a:lnTo>
                  <a:lnTo>
                    <a:pt x="152" y="355"/>
                  </a:lnTo>
                  <a:lnTo>
                    <a:pt x="127" y="323"/>
                  </a:lnTo>
                  <a:lnTo>
                    <a:pt x="123" y="284"/>
                  </a:lnTo>
                  <a:lnTo>
                    <a:pt x="140" y="258"/>
                  </a:lnTo>
                  <a:lnTo>
                    <a:pt x="132" y="246"/>
                  </a:lnTo>
                  <a:lnTo>
                    <a:pt x="92" y="234"/>
                  </a:lnTo>
                  <a:lnTo>
                    <a:pt x="83" y="218"/>
                  </a:lnTo>
                  <a:lnTo>
                    <a:pt x="81" y="198"/>
                  </a:lnTo>
                  <a:lnTo>
                    <a:pt x="61" y="209"/>
                  </a:lnTo>
                  <a:lnTo>
                    <a:pt x="0" y="166"/>
                  </a:lnTo>
                  <a:lnTo>
                    <a:pt x="32" y="132"/>
                  </a:lnTo>
                  <a:lnTo>
                    <a:pt x="63" y="157"/>
                  </a:lnTo>
                  <a:lnTo>
                    <a:pt x="107" y="126"/>
                  </a:lnTo>
                  <a:lnTo>
                    <a:pt x="146" y="132"/>
                  </a:lnTo>
                  <a:lnTo>
                    <a:pt x="143" y="97"/>
                  </a:lnTo>
                  <a:lnTo>
                    <a:pt x="186" y="51"/>
                  </a:lnTo>
                  <a:lnTo>
                    <a:pt x="180" y="11"/>
                  </a:lnTo>
                  <a:lnTo>
                    <a:pt x="195" y="0"/>
                  </a:lnTo>
                  <a:lnTo>
                    <a:pt x="217" y="25"/>
                  </a:lnTo>
                  <a:lnTo>
                    <a:pt x="235" y="14"/>
                  </a:lnTo>
                  <a:lnTo>
                    <a:pt x="272" y="43"/>
                  </a:lnTo>
                  <a:lnTo>
                    <a:pt x="272" y="71"/>
                  </a:lnTo>
                  <a:lnTo>
                    <a:pt x="318" y="97"/>
                  </a:lnTo>
                  <a:lnTo>
                    <a:pt x="344" y="91"/>
                  </a:lnTo>
                  <a:lnTo>
                    <a:pt x="381" y="95"/>
                  </a:lnTo>
                  <a:lnTo>
                    <a:pt x="390" y="115"/>
                  </a:lnTo>
                  <a:lnTo>
                    <a:pt x="373" y="123"/>
                  </a:lnTo>
                  <a:lnTo>
                    <a:pt x="358" y="146"/>
                  </a:lnTo>
                  <a:lnTo>
                    <a:pt x="410" y="146"/>
                  </a:lnTo>
                  <a:lnTo>
                    <a:pt x="456" y="168"/>
                  </a:lnTo>
                  <a:lnTo>
                    <a:pt x="536" y="163"/>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18" name="Freeform 27"/>
            <p:cNvSpPr>
              <a:spLocks/>
            </p:cNvSpPr>
            <p:nvPr/>
          </p:nvSpPr>
          <p:spPr bwMode="auto">
            <a:xfrm>
              <a:off x="3716338" y="3505200"/>
              <a:ext cx="233363" cy="325437"/>
            </a:xfrm>
            <a:custGeom>
              <a:avLst/>
              <a:gdLst>
                <a:gd name="T0" fmla="*/ 2147483647 w 254"/>
                <a:gd name="T1" fmla="*/ 2147483647 h 358"/>
                <a:gd name="T2" fmla="*/ 2147483647 w 254"/>
                <a:gd name="T3" fmla="*/ 2147483647 h 358"/>
                <a:gd name="T4" fmla="*/ 2147483647 w 254"/>
                <a:gd name="T5" fmla="*/ 2147483647 h 358"/>
                <a:gd name="T6" fmla="*/ 2147483647 w 254"/>
                <a:gd name="T7" fmla="*/ 2147483647 h 358"/>
                <a:gd name="T8" fmla="*/ 0 w 254"/>
                <a:gd name="T9" fmla="*/ 2147483647 h 358"/>
                <a:gd name="T10" fmla="*/ 2147483647 w 254"/>
                <a:gd name="T11" fmla="*/ 2147483647 h 358"/>
                <a:gd name="T12" fmla="*/ 2147483647 w 254"/>
                <a:gd name="T13" fmla="*/ 2147483647 h 358"/>
                <a:gd name="T14" fmla="*/ 2147483647 w 254"/>
                <a:gd name="T15" fmla="*/ 2147483647 h 358"/>
                <a:gd name="T16" fmla="*/ 2147483647 w 254"/>
                <a:gd name="T17" fmla="*/ 2147483647 h 358"/>
                <a:gd name="T18" fmla="*/ 2147483647 w 254"/>
                <a:gd name="T19" fmla="*/ 2147483647 h 358"/>
                <a:gd name="T20" fmla="*/ 2147483647 w 254"/>
                <a:gd name="T21" fmla="*/ 2147483647 h 358"/>
                <a:gd name="T22" fmla="*/ 2147483647 w 254"/>
                <a:gd name="T23" fmla="*/ 2147483647 h 358"/>
                <a:gd name="T24" fmla="*/ 2147483647 w 254"/>
                <a:gd name="T25" fmla="*/ 2147483647 h 358"/>
                <a:gd name="T26" fmla="*/ 2147483647 w 254"/>
                <a:gd name="T27" fmla="*/ 2147483647 h 358"/>
                <a:gd name="T28" fmla="*/ 2147483647 w 254"/>
                <a:gd name="T29" fmla="*/ 0 h 358"/>
                <a:gd name="T30" fmla="*/ 2147483647 w 254"/>
                <a:gd name="T31" fmla="*/ 2147483647 h 358"/>
                <a:gd name="T32" fmla="*/ 2147483647 w 254"/>
                <a:gd name="T33" fmla="*/ 2147483647 h 358"/>
                <a:gd name="T34" fmla="*/ 2147483647 w 254"/>
                <a:gd name="T35" fmla="*/ 2147483647 h 358"/>
                <a:gd name="T36" fmla="*/ 2147483647 w 254"/>
                <a:gd name="T37" fmla="*/ 2147483647 h 358"/>
                <a:gd name="T38" fmla="*/ 2147483647 w 254"/>
                <a:gd name="T39" fmla="*/ 2147483647 h 358"/>
                <a:gd name="T40" fmla="*/ 2147483647 w 254"/>
                <a:gd name="T41" fmla="*/ 2147483647 h 358"/>
                <a:gd name="T42" fmla="*/ 2147483647 w 254"/>
                <a:gd name="T43" fmla="*/ 2147483647 h 358"/>
                <a:gd name="T44" fmla="*/ 2147483647 w 254"/>
                <a:gd name="T45" fmla="*/ 2147483647 h 358"/>
                <a:gd name="T46" fmla="*/ 2147483647 w 254"/>
                <a:gd name="T47" fmla="*/ 2147483647 h 358"/>
                <a:gd name="T48" fmla="*/ 2147483647 w 254"/>
                <a:gd name="T49" fmla="*/ 2147483647 h 358"/>
                <a:gd name="T50" fmla="*/ 2147483647 w 254"/>
                <a:gd name="T51" fmla="*/ 2147483647 h 358"/>
                <a:gd name="T52" fmla="*/ 2147483647 w 254"/>
                <a:gd name="T53" fmla="*/ 2147483647 h 358"/>
                <a:gd name="T54" fmla="*/ 2147483647 w 254"/>
                <a:gd name="T55" fmla="*/ 2147483647 h 358"/>
                <a:gd name="T56" fmla="*/ 2147483647 w 254"/>
                <a:gd name="T57" fmla="*/ 2147483647 h 358"/>
                <a:gd name="T58" fmla="*/ 2147483647 w 254"/>
                <a:gd name="T59" fmla="*/ 2147483647 h 358"/>
                <a:gd name="T60" fmla="*/ 2147483647 w 254"/>
                <a:gd name="T61" fmla="*/ 2147483647 h 358"/>
                <a:gd name="T62" fmla="*/ 2147483647 w 254"/>
                <a:gd name="T63" fmla="*/ 2147483647 h 358"/>
                <a:gd name="T64" fmla="*/ 2147483647 w 254"/>
                <a:gd name="T65" fmla="*/ 2147483647 h 358"/>
                <a:gd name="T66" fmla="*/ 2147483647 w 254"/>
                <a:gd name="T67" fmla="*/ 2147483647 h 358"/>
                <a:gd name="T68" fmla="*/ 2147483647 w 254"/>
                <a:gd name="T69" fmla="*/ 2147483647 h 358"/>
                <a:gd name="T70" fmla="*/ 2147483647 w 254"/>
                <a:gd name="T71" fmla="*/ 2147483647 h 3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4"/>
                <a:gd name="T109" fmla="*/ 0 h 358"/>
                <a:gd name="T110" fmla="*/ 254 w 254"/>
                <a:gd name="T111" fmla="*/ 358 h 3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4" h="358">
                  <a:moveTo>
                    <a:pt x="79" y="264"/>
                  </a:moveTo>
                  <a:lnTo>
                    <a:pt x="62" y="252"/>
                  </a:lnTo>
                  <a:lnTo>
                    <a:pt x="45" y="262"/>
                  </a:lnTo>
                  <a:lnTo>
                    <a:pt x="13" y="225"/>
                  </a:lnTo>
                  <a:lnTo>
                    <a:pt x="0" y="169"/>
                  </a:lnTo>
                  <a:lnTo>
                    <a:pt x="14" y="161"/>
                  </a:lnTo>
                  <a:lnTo>
                    <a:pt x="27" y="114"/>
                  </a:lnTo>
                  <a:lnTo>
                    <a:pt x="57" y="122"/>
                  </a:lnTo>
                  <a:lnTo>
                    <a:pt x="67" y="98"/>
                  </a:lnTo>
                  <a:lnTo>
                    <a:pt x="81" y="83"/>
                  </a:lnTo>
                  <a:lnTo>
                    <a:pt x="119" y="87"/>
                  </a:lnTo>
                  <a:lnTo>
                    <a:pt x="113" y="54"/>
                  </a:lnTo>
                  <a:lnTo>
                    <a:pt x="131" y="37"/>
                  </a:lnTo>
                  <a:lnTo>
                    <a:pt x="169" y="17"/>
                  </a:lnTo>
                  <a:lnTo>
                    <a:pt x="207" y="0"/>
                  </a:lnTo>
                  <a:lnTo>
                    <a:pt x="218" y="13"/>
                  </a:lnTo>
                  <a:lnTo>
                    <a:pt x="241" y="64"/>
                  </a:lnTo>
                  <a:lnTo>
                    <a:pt x="254" y="106"/>
                  </a:lnTo>
                  <a:lnTo>
                    <a:pt x="239" y="130"/>
                  </a:lnTo>
                  <a:lnTo>
                    <a:pt x="182" y="126"/>
                  </a:lnTo>
                  <a:lnTo>
                    <a:pt x="175" y="135"/>
                  </a:lnTo>
                  <a:lnTo>
                    <a:pt x="188" y="207"/>
                  </a:lnTo>
                  <a:lnTo>
                    <a:pt x="199" y="227"/>
                  </a:lnTo>
                  <a:lnTo>
                    <a:pt x="204" y="257"/>
                  </a:lnTo>
                  <a:lnTo>
                    <a:pt x="207" y="274"/>
                  </a:lnTo>
                  <a:lnTo>
                    <a:pt x="208" y="290"/>
                  </a:lnTo>
                  <a:lnTo>
                    <a:pt x="211" y="318"/>
                  </a:lnTo>
                  <a:lnTo>
                    <a:pt x="193" y="312"/>
                  </a:lnTo>
                  <a:lnTo>
                    <a:pt x="183" y="318"/>
                  </a:lnTo>
                  <a:lnTo>
                    <a:pt x="182" y="339"/>
                  </a:lnTo>
                  <a:lnTo>
                    <a:pt x="151" y="350"/>
                  </a:lnTo>
                  <a:lnTo>
                    <a:pt x="150" y="336"/>
                  </a:lnTo>
                  <a:lnTo>
                    <a:pt x="90" y="358"/>
                  </a:lnTo>
                  <a:lnTo>
                    <a:pt x="70" y="335"/>
                  </a:lnTo>
                  <a:lnTo>
                    <a:pt x="85" y="289"/>
                  </a:lnTo>
                  <a:lnTo>
                    <a:pt x="79" y="264"/>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19" name="Freeform 28"/>
            <p:cNvSpPr>
              <a:spLocks/>
            </p:cNvSpPr>
            <p:nvPr/>
          </p:nvSpPr>
          <p:spPr bwMode="auto">
            <a:xfrm>
              <a:off x="3876675" y="3460750"/>
              <a:ext cx="333375" cy="382587"/>
            </a:xfrm>
            <a:custGeom>
              <a:avLst/>
              <a:gdLst>
                <a:gd name="T0" fmla="*/ 2147483647 w 369"/>
                <a:gd name="T1" fmla="*/ 2147483647 h 421"/>
                <a:gd name="T2" fmla="*/ 2147483647 w 369"/>
                <a:gd name="T3" fmla="*/ 2147483647 h 421"/>
                <a:gd name="T4" fmla="*/ 2147483647 w 369"/>
                <a:gd name="T5" fmla="*/ 2147483647 h 421"/>
                <a:gd name="T6" fmla="*/ 2147483647 w 369"/>
                <a:gd name="T7" fmla="*/ 2147483647 h 421"/>
                <a:gd name="T8" fmla="*/ 2147483647 w 369"/>
                <a:gd name="T9" fmla="*/ 2147483647 h 421"/>
                <a:gd name="T10" fmla="*/ 2147483647 w 369"/>
                <a:gd name="T11" fmla="*/ 2147483647 h 421"/>
                <a:gd name="T12" fmla="*/ 2147483647 w 369"/>
                <a:gd name="T13" fmla="*/ 2147483647 h 421"/>
                <a:gd name="T14" fmla="*/ 2147483647 w 369"/>
                <a:gd name="T15" fmla="*/ 2147483647 h 421"/>
                <a:gd name="T16" fmla="*/ 2147483647 w 369"/>
                <a:gd name="T17" fmla="*/ 2147483647 h 421"/>
                <a:gd name="T18" fmla="*/ 2147483647 w 369"/>
                <a:gd name="T19" fmla="*/ 2147483647 h 421"/>
                <a:gd name="T20" fmla="*/ 2147483647 w 369"/>
                <a:gd name="T21" fmla="*/ 2147483647 h 421"/>
                <a:gd name="T22" fmla="*/ 2147483647 w 369"/>
                <a:gd name="T23" fmla="*/ 2147483647 h 421"/>
                <a:gd name="T24" fmla="*/ 2147483647 w 369"/>
                <a:gd name="T25" fmla="*/ 2147483647 h 421"/>
                <a:gd name="T26" fmla="*/ 2147483647 w 369"/>
                <a:gd name="T27" fmla="*/ 2147483647 h 421"/>
                <a:gd name="T28" fmla="*/ 2147483647 w 369"/>
                <a:gd name="T29" fmla="*/ 0 h 421"/>
                <a:gd name="T30" fmla="*/ 2147483647 w 369"/>
                <a:gd name="T31" fmla="*/ 2147483647 h 421"/>
                <a:gd name="T32" fmla="*/ 2147483647 w 369"/>
                <a:gd name="T33" fmla="*/ 2147483647 h 421"/>
                <a:gd name="T34" fmla="*/ 2147483647 w 369"/>
                <a:gd name="T35" fmla="*/ 2147483647 h 421"/>
                <a:gd name="T36" fmla="*/ 2147483647 w 369"/>
                <a:gd name="T37" fmla="*/ 2147483647 h 421"/>
                <a:gd name="T38" fmla="*/ 2147483647 w 369"/>
                <a:gd name="T39" fmla="*/ 2147483647 h 421"/>
                <a:gd name="T40" fmla="*/ 2147483647 w 369"/>
                <a:gd name="T41" fmla="*/ 2147483647 h 421"/>
                <a:gd name="T42" fmla="*/ 2147483647 w 369"/>
                <a:gd name="T43" fmla="*/ 2147483647 h 421"/>
                <a:gd name="T44" fmla="*/ 2147483647 w 369"/>
                <a:gd name="T45" fmla="*/ 2147483647 h 421"/>
                <a:gd name="T46" fmla="*/ 2147483647 w 369"/>
                <a:gd name="T47" fmla="*/ 2147483647 h 421"/>
                <a:gd name="T48" fmla="*/ 2147483647 w 369"/>
                <a:gd name="T49" fmla="*/ 2147483647 h 421"/>
                <a:gd name="T50" fmla="*/ 2147483647 w 369"/>
                <a:gd name="T51" fmla="*/ 2147483647 h 421"/>
                <a:gd name="T52" fmla="*/ 2147483647 w 369"/>
                <a:gd name="T53" fmla="*/ 2147483647 h 421"/>
                <a:gd name="T54" fmla="*/ 2147483647 w 369"/>
                <a:gd name="T55" fmla="*/ 2147483647 h 421"/>
                <a:gd name="T56" fmla="*/ 2147483647 w 369"/>
                <a:gd name="T57" fmla="*/ 2147483647 h 421"/>
                <a:gd name="T58" fmla="*/ 2147483647 w 369"/>
                <a:gd name="T59" fmla="*/ 2147483647 h 421"/>
                <a:gd name="T60" fmla="*/ 2147483647 w 369"/>
                <a:gd name="T61" fmla="*/ 2147483647 h 421"/>
                <a:gd name="T62" fmla="*/ 2147483647 w 369"/>
                <a:gd name="T63" fmla="*/ 2147483647 h 421"/>
                <a:gd name="T64" fmla="*/ 2147483647 w 369"/>
                <a:gd name="T65" fmla="*/ 2147483647 h 421"/>
                <a:gd name="T66" fmla="*/ 2147483647 w 369"/>
                <a:gd name="T67" fmla="*/ 2147483647 h 421"/>
                <a:gd name="T68" fmla="*/ 2147483647 w 369"/>
                <a:gd name="T69" fmla="*/ 2147483647 h 421"/>
                <a:gd name="T70" fmla="*/ 2147483647 w 369"/>
                <a:gd name="T71" fmla="*/ 2147483647 h 421"/>
                <a:gd name="T72" fmla="*/ 2147483647 w 369"/>
                <a:gd name="T73" fmla="*/ 2147483647 h 421"/>
                <a:gd name="T74" fmla="*/ 2147483647 w 369"/>
                <a:gd name="T75" fmla="*/ 2147483647 h 421"/>
                <a:gd name="T76" fmla="*/ 2147483647 w 369"/>
                <a:gd name="T77" fmla="*/ 2147483647 h 421"/>
                <a:gd name="T78" fmla="*/ 2147483647 w 369"/>
                <a:gd name="T79" fmla="*/ 2147483647 h 421"/>
                <a:gd name="T80" fmla="*/ 2147483647 w 369"/>
                <a:gd name="T81" fmla="*/ 2147483647 h 421"/>
                <a:gd name="T82" fmla="*/ 2147483647 w 369"/>
                <a:gd name="T83" fmla="*/ 2147483647 h 421"/>
                <a:gd name="T84" fmla="*/ 2147483647 w 369"/>
                <a:gd name="T85" fmla="*/ 2147483647 h 421"/>
                <a:gd name="T86" fmla="*/ 2147483647 w 369"/>
                <a:gd name="T87" fmla="*/ 2147483647 h 421"/>
                <a:gd name="T88" fmla="*/ 2147483647 w 369"/>
                <a:gd name="T89" fmla="*/ 2147483647 h 421"/>
                <a:gd name="T90" fmla="*/ 2147483647 w 369"/>
                <a:gd name="T91" fmla="*/ 2147483647 h 421"/>
                <a:gd name="T92" fmla="*/ 2147483647 w 369"/>
                <a:gd name="T93" fmla="*/ 2147483647 h 421"/>
                <a:gd name="T94" fmla="*/ 2147483647 w 369"/>
                <a:gd name="T95" fmla="*/ 2147483647 h 421"/>
                <a:gd name="T96" fmla="*/ 2147483647 w 369"/>
                <a:gd name="T97" fmla="*/ 2147483647 h 421"/>
                <a:gd name="T98" fmla="*/ 2147483647 w 369"/>
                <a:gd name="T99" fmla="*/ 2147483647 h 421"/>
                <a:gd name="T100" fmla="*/ 2147483647 w 369"/>
                <a:gd name="T101" fmla="*/ 2147483647 h 421"/>
                <a:gd name="T102" fmla="*/ 2147483647 w 369"/>
                <a:gd name="T103" fmla="*/ 2147483647 h 421"/>
                <a:gd name="T104" fmla="*/ 0 w 369"/>
                <a:gd name="T105" fmla="*/ 2147483647 h 421"/>
                <a:gd name="T106" fmla="*/ 2147483647 w 369"/>
                <a:gd name="T107" fmla="*/ 2147483647 h 421"/>
                <a:gd name="T108" fmla="*/ 2147483647 w 369"/>
                <a:gd name="T109" fmla="*/ 2147483647 h 421"/>
                <a:gd name="T110" fmla="*/ 2147483647 w 369"/>
                <a:gd name="T111" fmla="*/ 2147483647 h 4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9"/>
                <a:gd name="T169" fmla="*/ 0 h 421"/>
                <a:gd name="T170" fmla="*/ 369 w 369"/>
                <a:gd name="T171" fmla="*/ 421 h 4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9" h="421">
                  <a:moveTo>
                    <a:pt x="79" y="155"/>
                  </a:moveTo>
                  <a:lnTo>
                    <a:pt x="66" y="113"/>
                  </a:lnTo>
                  <a:lnTo>
                    <a:pt x="43" y="62"/>
                  </a:lnTo>
                  <a:lnTo>
                    <a:pt x="51" y="46"/>
                  </a:lnTo>
                  <a:lnTo>
                    <a:pt x="69" y="54"/>
                  </a:lnTo>
                  <a:lnTo>
                    <a:pt x="136" y="35"/>
                  </a:lnTo>
                  <a:lnTo>
                    <a:pt x="140" y="15"/>
                  </a:lnTo>
                  <a:lnTo>
                    <a:pt x="146" y="10"/>
                  </a:lnTo>
                  <a:lnTo>
                    <a:pt x="191" y="20"/>
                  </a:lnTo>
                  <a:lnTo>
                    <a:pt x="189" y="44"/>
                  </a:lnTo>
                  <a:lnTo>
                    <a:pt x="196" y="51"/>
                  </a:lnTo>
                  <a:lnTo>
                    <a:pt x="208" y="36"/>
                  </a:lnTo>
                  <a:lnTo>
                    <a:pt x="216" y="26"/>
                  </a:lnTo>
                  <a:lnTo>
                    <a:pt x="256" y="4"/>
                  </a:lnTo>
                  <a:lnTo>
                    <a:pt x="314" y="0"/>
                  </a:lnTo>
                  <a:lnTo>
                    <a:pt x="320" y="9"/>
                  </a:lnTo>
                  <a:lnTo>
                    <a:pt x="333" y="26"/>
                  </a:lnTo>
                  <a:lnTo>
                    <a:pt x="351" y="75"/>
                  </a:lnTo>
                  <a:lnTo>
                    <a:pt x="369" y="128"/>
                  </a:lnTo>
                  <a:lnTo>
                    <a:pt x="361" y="179"/>
                  </a:lnTo>
                  <a:lnTo>
                    <a:pt x="340" y="228"/>
                  </a:lnTo>
                  <a:lnTo>
                    <a:pt x="314" y="178"/>
                  </a:lnTo>
                  <a:lnTo>
                    <a:pt x="330" y="148"/>
                  </a:lnTo>
                  <a:lnTo>
                    <a:pt x="320" y="105"/>
                  </a:lnTo>
                  <a:lnTo>
                    <a:pt x="272" y="72"/>
                  </a:lnTo>
                  <a:lnTo>
                    <a:pt x="268" y="93"/>
                  </a:lnTo>
                  <a:lnTo>
                    <a:pt x="296" y="106"/>
                  </a:lnTo>
                  <a:lnTo>
                    <a:pt x="296" y="113"/>
                  </a:lnTo>
                  <a:lnTo>
                    <a:pt x="278" y="113"/>
                  </a:lnTo>
                  <a:lnTo>
                    <a:pt x="288" y="123"/>
                  </a:lnTo>
                  <a:lnTo>
                    <a:pt x="289" y="143"/>
                  </a:lnTo>
                  <a:lnTo>
                    <a:pt x="293" y="175"/>
                  </a:lnTo>
                  <a:lnTo>
                    <a:pt x="273" y="213"/>
                  </a:lnTo>
                  <a:lnTo>
                    <a:pt x="314" y="197"/>
                  </a:lnTo>
                  <a:lnTo>
                    <a:pt x="330" y="240"/>
                  </a:lnTo>
                  <a:lnTo>
                    <a:pt x="283" y="294"/>
                  </a:lnTo>
                  <a:lnTo>
                    <a:pt x="272" y="284"/>
                  </a:lnTo>
                  <a:lnTo>
                    <a:pt x="211" y="288"/>
                  </a:lnTo>
                  <a:lnTo>
                    <a:pt x="200" y="321"/>
                  </a:lnTo>
                  <a:lnTo>
                    <a:pt x="190" y="373"/>
                  </a:lnTo>
                  <a:lnTo>
                    <a:pt x="135" y="417"/>
                  </a:lnTo>
                  <a:lnTo>
                    <a:pt x="117" y="421"/>
                  </a:lnTo>
                  <a:lnTo>
                    <a:pt x="107" y="408"/>
                  </a:lnTo>
                  <a:lnTo>
                    <a:pt x="115" y="402"/>
                  </a:lnTo>
                  <a:lnTo>
                    <a:pt x="85" y="394"/>
                  </a:lnTo>
                  <a:lnTo>
                    <a:pt x="77" y="378"/>
                  </a:lnTo>
                  <a:lnTo>
                    <a:pt x="36" y="367"/>
                  </a:lnTo>
                  <a:lnTo>
                    <a:pt x="33" y="339"/>
                  </a:lnTo>
                  <a:lnTo>
                    <a:pt x="32" y="323"/>
                  </a:lnTo>
                  <a:lnTo>
                    <a:pt x="29" y="306"/>
                  </a:lnTo>
                  <a:lnTo>
                    <a:pt x="24" y="276"/>
                  </a:lnTo>
                  <a:lnTo>
                    <a:pt x="13" y="256"/>
                  </a:lnTo>
                  <a:lnTo>
                    <a:pt x="0" y="184"/>
                  </a:lnTo>
                  <a:lnTo>
                    <a:pt x="7" y="175"/>
                  </a:lnTo>
                  <a:lnTo>
                    <a:pt x="64" y="179"/>
                  </a:lnTo>
                  <a:lnTo>
                    <a:pt x="79" y="155"/>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20" name="Freeform 29"/>
            <p:cNvSpPr>
              <a:spLocks noEditPoints="1"/>
            </p:cNvSpPr>
            <p:nvPr/>
          </p:nvSpPr>
          <p:spPr bwMode="auto">
            <a:xfrm>
              <a:off x="3822700" y="3087688"/>
              <a:ext cx="306388" cy="433387"/>
            </a:xfrm>
            <a:custGeom>
              <a:avLst/>
              <a:gdLst>
                <a:gd name="T0" fmla="*/ 2147483647 w 337"/>
                <a:gd name="T1" fmla="*/ 2147483647 h 477"/>
                <a:gd name="T2" fmla="*/ 2147483647 w 337"/>
                <a:gd name="T3" fmla="*/ 2147483647 h 477"/>
                <a:gd name="T4" fmla="*/ 2147483647 w 337"/>
                <a:gd name="T5" fmla="*/ 2147483647 h 477"/>
                <a:gd name="T6" fmla="*/ 2147483647 w 337"/>
                <a:gd name="T7" fmla="*/ 2147483647 h 477"/>
                <a:gd name="T8" fmla="*/ 2147483647 w 337"/>
                <a:gd name="T9" fmla="*/ 2147483647 h 477"/>
                <a:gd name="T10" fmla="*/ 2147483647 w 337"/>
                <a:gd name="T11" fmla="*/ 2147483647 h 477"/>
                <a:gd name="T12" fmla="*/ 2147483647 w 337"/>
                <a:gd name="T13" fmla="*/ 2147483647 h 477"/>
                <a:gd name="T14" fmla="*/ 2147483647 w 337"/>
                <a:gd name="T15" fmla="*/ 2147483647 h 477"/>
                <a:gd name="T16" fmla="*/ 2147483647 w 337"/>
                <a:gd name="T17" fmla="*/ 2147483647 h 477"/>
                <a:gd name="T18" fmla="*/ 2147483647 w 337"/>
                <a:gd name="T19" fmla="*/ 2147483647 h 477"/>
                <a:gd name="T20" fmla="*/ 2147483647 w 337"/>
                <a:gd name="T21" fmla="*/ 2147483647 h 477"/>
                <a:gd name="T22" fmla="*/ 2147483647 w 337"/>
                <a:gd name="T23" fmla="*/ 2147483647 h 477"/>
                <a:gd name="T24" fmla="*/ 2147483647 w 337"/>
                <a:gd name="T25" fmla="*/ 2147483647 h 477"/>
                <a:gd name="T26" fmla="*/ 2147483647 w 337"/>
                <a:gd name="T27" fmla="*/ 2147483647 h 477"/>
                <a:gd name="T28" fmla="*/ 2147483647 w 337"/>
                <a:gd name="T29" fmla="*/ 2147483647 h 477"/>
                <a:gd name="T30" fmla="*/ 2147483647 w 337"/>
                <a:gd name="T31" fmla="*/ 2147483647 h 477"/>
                <a:gd name="T32" fmla="*/ 2147483647 w 337"/>
                <a:gd name="T33" fmla="*/ 2147483647 h 477"/>
                <a:gd name="T34" fmla="*/ 0 w 337"/>
                <a:gd name="T35" fmla="*/ 2147483647 h 477"/>
                <a:gd name="T36" fmla="*/ 2147483647 w 337"/>
                <a:gd name="T37" fmla="*/ 2147483647 h 477"/>
                <a:gd name="T38" fmla="*/ 2147483647 w 337"/>
                <a:gd name="T39" fmla="*/ 2147483647 h 477"/>
                <a:gd name="T40" fmla="*/ 2147483647 w 337"/>
                <a:gd name="T41" fmla="*/ 2147483647 h 477"/>
                <a:gd name="T42" fmla="*/ 2147483647 w 337"/>
                <a:gd name="T43" fmla="*/ 2147483647 h 477"/>
                <a:gd name="T44" fmla="*/ 2147483647 w 337"/>
                <a:gd name="T45" fmla="*/ 2147483647 h 477"/>
                <a:gd name="T46" fmla="*/ 2147483647 w 337"/>
                <a:gd name="T47" fmla="*/ 2147483647 h 477"/>
                <a:gd name="T48" fmla="*/ 2147483647 w 337"/>
                <a:gd name="T49" fmla="*/ 2147483647 h 477"/>
                <a:gd name="T50" fmla="*/ 2147483647 w 337"/>
                <a:gd name="T51" fmla="*/ 2147483647 h 477"/>
                <a:gd name="T52" fmla="*/ 2147483647 w 337"/>
                <a:gd name="T53" fmla="*/ 2147483647 h 477"/>
                <a:gd name="T54" fmla="*/ 2147483647 w 337"/>
                <a:gd name="T55" fmla="*/ 2147483647 h 477"/>
                <a:gd name="T56" fmla="*/ 2147483647 w 337"/>
                <a:gd name="T57" fmla="*/ 2147483647 h 477"/>
                <a:gd name="T58" fmla="*/ 2147483647 w 337"/>
                <a:gd name="T59" fmla="*/ 2147483647 h 477"/>
                <a:gd name="T60" fmla="*/ 2147483647 w 337"/>
                <a:gd name="T61" fmla="*/ 2147483647 h 477"/>
                <a:gd name="T62" fmla="*/ 2147483647 w 337"/>
                <a:gd name="T63" fmla="*/ 2147483647 h 477"/>
                <a:gd name="T64" fmla="*/ 2147483647 w 337"/>
                <a:gd name="T65" fmla="*/ 2147483647 h 477"/>
                <a:gd name="T66" fmla="*/ 2147483647 w 337"/>
                <a:gd name="T67" fmla="*/ 2147483647 h 477"/>
                <a:gd name="T68" fmla="*/ 2147483647 w 337"/>
                <a:gd name="T69" fmla="*/ 2147483647 h 477"/>
                <a:gd name="T70" fmla="*/ 2147483647 w 337"/>
                <a:gd name="T71" fmla="*/ 2147483647 h 477"/>
                <a:gd name="T72" fmla="*/ 2147483647 w 337"/>
                <a:gd name="T73" fmla="*/ 2147483647 h 477"/>
                <a:gd name="T74" fmla="*/ 2147483647 w 337"/>
                <a:gd name="T75" fmla="*/ 2147483647 h 477"/>
                <a:gd name="T76" fmla="*/ 2147483647 w 337"/>
                <a:gd name="T77" fmla="*/ 2147483647 h 477"/>
                <a:gd name="T78" fmla="*/ 2147483647 w 337"/>
                <a:gd name="T79" fmla="*/ 2147483647 h 477"/>
                <a:gd name="T80" fmla="*/ 2147483647 w 337"/>
                <a:gd name="T81" fmla="*/ 2147483647 h 477"/>
                <a:gd name="T82" fmla="*/ 2147483647 w 337"/>
                <a:gd name="T83" fmla="*/ 2147483647 h 477"/>
                <a:gd name="T84" fmla="*/ 2147483647 w 337"/>
                <a:gd name="T85" fmla="*/ 2147483647 h 477"/>
                <a:gd name="T86" fmla="*/ 2147483647 w 337"/>
                <a:gd name="T87" fmla="*/ 2147483647 h 477"/>
                <a:gd name="T88" fmla="*/ 2147483647 w 337"/>
                <a:gd name="T89" fmla="*/ 2147483647 h 477"/>
                <a:gd name="T90" fmla="*/ 2147483647 w 337"/>
                <a:gd name="T91" fmla="*/ 2147483647 h 477"/>
                <a:gd name="T92" fmla="*/ 2147483647 w 337"/>
                <a:gd name="T93" fmla="*/ 2147483647 h 477"/>
                <a:gd name="T94" fmla="*/ 2147483647 w 337"/>
                <a:gd name="T95" fmla="*/ 2147483647 h 477"/>
                <a:gd name="T96" fmla="*/ 2147483647 w 337"/>
                <a:gd name="T97" fmla="*/ 2147483647 h 477"/>
                <a:gd name="T98" fmla="*/ 2147483647 w 337"/>
                <a:gd name="T99" fmla="*/ 2147483647 h 477"/>
                <a:gd name="T100" fmla="*/ 2147483647 w 337"/>
                <a:gd name="T101" fmla="*/ 2147483647 h 477"/>
                <a:gd name="T102" fmla="*/ 2147483647 w 337"/>
                <a:gd name="T103" fmla="*/ 2147483647 h 477"/>
                <a:gd name="T104" fmla="*/ 2147483647 w 337"/>
                <a:gd name="T105" fmla="*/ 809324566 h 477"/>
                <a:gd name="T106" fmla="*/ 2147483647 w 337"/>
                <a:gd name="T107" fmla="*/ 0 h 477"/>
                <a:gd name="T108" fmla="*/ 2147483647 w 337"/>
                <a:gd name="T109" fmla="*/ 1618649131 h 477"/>
                <a:gd name="T110" fmla="*/ 2147483647 w 337"/>
                <a:gd name="T111" fmla="*/ 2147483647 h 4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7"/>
                <a:gd name="T169" fmla="*/ 0 h 477"/>
                <a:gd name="T170" fmla="*/ 337 w 337"/>
                <a:gd name="T171" fmla="*/ 477 h 4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7" h="477">
                  <a:moveTo>
                    <a:pt x="268" y="404"/>
                  </a:moveTo>
                  <a:lnTo>
                    <a:pt x="252" y="431"/>
                  </a:lnTo>
                  <a:lnTo>
                    <a:pt x="207" y="421"/>
                  </a:lnTo>
                  <a:lnTo>
                    <a:pt x="201" y="426"/>
                  </a:lnTo>
                  <a:lnTo>
                    <a:pt x="197" y="446"/>
                  </a:lnTo>
                  <a:lnTo>
                    <a:pt x="130" y="465"/>
                  </a:lnTo>
                  <a:lnTo>
                    <a:pt x="112" y="457"/>
                  </a:lnTo>
                  <a:lnTo>
                    <a:pt x="104" y="473"/>
                  </a:lnTo>
                  <a:lnTo>
                    <a:pt x="93" y="460"/>
                  </a:lnTo>
                  <a:lnTo>
                    <a:pt x="55" y="477"/>
                  </a:lnTo>
                  <a:lnTo>
                    <a:pt x="61" y="422"/>
                  </a:lnTo>
                  <a:lnTo>
                    <a:pt x="35" y="380"/>
                  </a:lnTo>
                  <a:lnTo>
                    <a:pt x="46" y="340"/>
                  </a:lnTo>
                  <a:lnTo>
                    <a:pt x="48" y="297"/>
                  </a:lnTo>
                  <a:lnTo>
                    <a:pt x="35" y="251"/>
                  </a:lnTo>
                  <a:lnTo>
                    <a:pt x="28" y="233"/>
                  </a:lnTo>
                  <a:lnTo>
                    <a:pt x="9" y="200"/>
                  </a:lnTo>
                  <a:lnTo>
                    <a:pt x="0" y="145"/>
                  </a:lnTo>
                  <a:lnTo>
                    <a:pt x="15" y="105"/>
                  </a:lnTo>
                  <a:lnTo>
                    <a:pt x="37" y="103"/>
                  </a:lnTo>
                  <a:lnTo>
                    <a:pt x="26" y="53"/>
                  </a:lnTo>
                  <a:lnTo>
                    <a:pt x="46" y="39"/>
                  </a:lnTo>
                  <a:lnTo>
                    <a:pt x="89" y="42"/>
                  </a:lnTo>
                  <a:lnTo>
                    <a:pt x="138" y="68"/>
                  </a:lnTo>
                  <a:lnTo>
                    <a:pt x="169" y="57"/>
                  </a:lnTo>
                  <a:lnTo>
                    <a:pt x="215" y="97"/>
                  </a:lnTo>
                  <a:lnTo>
                    <a:pt x="204" y="165"/>
                  </a:lnTo>
                  <a:lnTo>
                    <a:pt x="217" y="160"/>
                  </a:lnTo>
                  <a:lnTo>
                    <a:pt x="226" y="168"/>
                  </a:lnTo>
                  <a:lnTo>
                    <a:pt x="238" y="182"/>
                  </a:lnTo>
                  <a:lnTo>
                    <a:pt x="230" y="211"/>
                  </a:lnTo>
                  <a:lnTo>
                    <a:pt x="252" y="224"/>
                  </a:lnTo>
                  <a:lnTo>
                    <a:pt x="293" y="298"/>
                  </a:lnTo>
                  <a:lnTo>
                    <a:pt x="291" y="312"/>
                  </a:lnTo>
                  <a:lnTo>
                    <a:pt x="305" y="328"/>
                  </a:lnTo>
                  <a:lnTo>
                    <a:pt x="317" y="324"/>
                  </a:lnTo>
                  <a:lnTo>
                    <a:pt x="305" y="299"/>
                  </a:lnTo>
                  <a:lnTo>
                    <a:pt x="321" y="304"/>
                  </a:lnTo>
                  <a:lnTo>
                    <a:pt x="337" y="325"/>
                  </a:lnTo>
                  <a:lnTo>
                    <a:pt x="335" y="353"/>
                  </a:lnTo>
                  <a:lnTo>
                    <a:pt x="333" y="371"/>
                  </a:lnTo>
                  <a:lnTo>
                    <a:pt x="317" y="385"/>
                  </a:lnTo>
                  <a:lnTo>
                    <a:pt x="304" y="384"/>
                  </a:lnTo>
                  <a:lnTo>
                    <a:pt x="268" y="404"/>
                  </a:lnTo>
                  <a:close/>
                  <a:moveTo>
                    <a:pt x="164" y="4"/>
                  </a:moveTo>
                  <a:lnTo>
                    <a:pt x="166" y="10"/>
                  </a:lnTo>
                  <a:lnTo>
                    <a:pt x="164" y="28"/>
                  </a:lnTo>
                  <a:lnTo>
                    <a:pt x="160" y="30"/>
                  </a:lnTo>
                  <a:lnTo>
                    <a:pt x="157" y="26"/>
                  </a:lnTo>
                  <a:lnTo>
                    <a:pt x="159" y="16"/>
                  </a:lnTo>
                  <a:lnTo>
                    <a:pt x="153" y="10"/>
                  </a:lnTo>
                  <a:lnTo>
                    <a:pt x="127" y="9"/>
                  </a:lnTo>
                  <a:lnTo>
                    <a:pt x="135" y="1"/>
                  </a:lnTo>
                  <a:lnTo>
                    <a:pt x="138" y="0"/>
                  </a:lnTo>
                  <a:lnTo>
                    <a:pt x="149" y="2"/>
                  </a:lnTo>
                  <a:lnTo>
                    <a:pt x="164" y="4"/>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21" name="Freeform 30"/>
            <p:cNvSpPr>
              <a:spLocks/>
            </p:cNvSpPr>
            <p:nvPr/>
          </p:nvSpPr>
          <p:spPr bwMode="auto">
            <a:xfrm>
              <a:off x="3541713" y="3135313"/>
              <a:ext cx="322263" cy="300037"/>
            </a:xfrm>
            <a:custGeom>
              <a:avLst/>
              <a:gdLst>
                <a:gd name="T0" fmla="*/ 2147483647 w 354"/>
                <a:gd name="T1" fmla="*/ 2147483647 h 332"/>
                <a:gd name="T2" fmla="*/ 2147483647 w 354"/>
                <a:gd name="T3" fmla="*/ 2147483647 h 332"/>
                <a:gd name="T4" fmla="*/ 2147483647 w 354"/>
                <a:gd name="T5" fmla="*/ 2147483647 h 332"/>
                <a:gd name="T6" fmla="*/ 2147483647 w 354"/>
                <a:gd name="T7" fmla="*/ 0 h 332"/>
                <a:gd name="T8" fmla="*/ 2147483647 w 354"/>
                <a:gd name="T9" fmla="*/ 2147483647 h 332"/>
                <a:gd name="T10" fmla="*/ 2147483647 w 354"/>
                <a:gd name="T11" fmla="*/ 2147483647 h 332"/>
                <a:gd name="T12" fmla="*/ 2147483647 w 354"/>
                <a:gd name="T13" fmla="*/ 2147483647 h 332"/>
                <a:gd name="T14" fmla="*/ 2147483647 w 354"/>
                <a:gd name="T15" fmla="*/ 2147483647 h 332"/>
                <a:gd name="T16" fmla="*/ 2147483647 w 354"/>
                <a:gd name="T17" fmla="*/ 2147483647 h 332"/>
                <a:gd name="T18" fmla="*/ 2147483647 w 354"/>
                <a:gd name="T19" fmla="*/ 2147483647 h 332"/>
                <a:gd name="T20" fmla="*/ 2147483647 w 354"/>
                <a:gd name="T21" fmla="*/ 2147483647 h 332"/>
                <a:gd name="T22" fmla="*/ 2147483647 w 354"/>
                <a:gd name="T23" fmla="*/ 2147483647 h 332"/>
                <a:gd name="T24" fmla="*/ 2147483647 w 354"/>
                <a:gd name="T25" fmla="*/ 2147483647 h 332"/>
                <a:gd name="T26" fmla="*/ 2147483647 w 354"/>
                <a:gd name="T27" fmla="*/ 2147483647 h 332"/>
                <a:gd name="T28" fmla="*/ 2147483647 w 354"/>
                <a:gd name="T29" fmla="*/ 2147483647 h 332"/>
                <a:gd name="T30" fmla="*/ 2147483647 w 354"/>
                <a:gd name="T31" fmla="*/ 2147483647 h 332"/>
                <a:gd name="T32" fmla="*/ 2147483647 w 354"/>
                <a:gd name="T33" fmla="*/ 2147483647 h 332"/>
                <a:gd name="T34" fmla="*/ 2147483647 w 354"/>
                <a:gd name="T35" fmla="*/ 2147483647 h 332"/>
                <a:gd name="T36" fmla="*/ 2147483647 w 354"/>
                <a:gd name="T37" fmla="*/ 2147483647 h 332"/>
                <a:gd name="T38" fmla="*/ 2147483647 w 354"/>
                <a:gd name="T39" fmla="*/ 2147483647 h 332"/>
                <a:gd name="T40" fmla="*/ 2147483647 w 354"/>
                <a:gd name="T41" fmla="*/ 2147483647 h 332"/>
                <a:gd name="T42" fmla="*/ 2147483647 w 354"/>
                <a:gd name="T43" fmla="*/ 2147483647 h 332"/>
                <a:gd name="T44" fmla="*/ 2147483647 w 354"/>
                <a:gd name="T45" fmla="*/ 2147483647 h 332"/>
                <a:gd name="T46" fmla="*/ 2147483647 w 354"/>
                <a:gd name="T47" fmla="*/ 2147483647 h 332"/>
                <a:gd name="T48" fmla="*/ 2147483647 w 354"/>
                <a:gd name="T49" fmla="*/ 2147483647 h 332"/>
                <a:gd name="T50" fmla="*/ 0 w 354"/>
                <a:gd name="T51" fmla="*/ 2147483647 h 332"/>
                <a:gd name="T52" fmla="*/ 2147483647 w 354"/>
                <a:gd name="T53" fmla="*/ 2147483647 h 332"/>
                <a:gd name="T54" fmla="*/ 2147483647 w 354"/>
                <a:gd name="T55" fmla="*/ 2147483647 h 332"/>
                <a:gd name="T56" fmla="*/ 2147483647 w 354"/>
                <a:gd name="T57" fmla="*/ 2147483647 h 332"/>
                <a:gd name="T58" fmla="*/ 2147483647 w 354"/>
                <a:gd name="T59" fmla="*/ 2147483647 h 332"/>
                <a:gd name="T60" fmla="*/ 2147483647 w 354"/>
                <a:gd name="T61" fmla="*/ 2147483647 h 332"/>
                <a:gd name="T62" fmla="*/ 2147483647 w 354"/>
                <a:gd name="T63" fmla="*/ 2147483647 h 332"/>
                <a:gd name="T64" fmla="*/ 2147483647 w 354"/>
                <a:gd name="T65" fmla="*/ 2147483647 h 332"/>
                <a:gd name="T66" fmla="*/ 2147483647 w 354"/>
                <a:gd name="T67" fmla="*/ 2147483647 h 332"/>
                <a:gd name="T68" fmla="*/ 2147483647 w 354"/>
                <a:gd name="T69" fmla="*/ 2147483647 h 332"/>
                <a:gd name="T70" fmla="*/ 2147483647 w 354"/>
                <a:gd name="T71" fmla="*/ 2147483647 h 3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4"/>
                <a:gd name="T109" fmla="*/ 0 h 332"/>
                <a:gd name="T110" fmla="*/ 354 w 354"/>
                <a:gd name="T111" fmla="*/ 332 h 3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4" h="332">
                  <a:moveTo>
                    <a:pt x="224" y="32"/>
                  </a:moveTo>
                  <a:lnTo>
                    <a:pt x="255" y="35"/>
                  </a:lnTo>
                  <a:lnTo>
                    <a:pt x="292" y="9"/>
                  </a:lnTo>
                  <a:lnTo>
                    <a:pt x="332" y="0"/>
                  </a:lnTo>
                  <a:lnTo>
                    <a:pt x="343" y="50"/>
                  </a:lnTo>
                  <a:lnTo>
                    <a:pt x="321" y="52"/>
                  </a:lnTo>
                  <a:lnTo>
                    <a:pt x="306" y="92"/>
                  </a:lnTo>
                  <a:lnTo>
                    <a:pt x="315" y="147"/>
                  </a:lnTo>
                  <a:lnTo>
                    <a:pt x="334" y="180"/>
                  </a:lnTo>
                  <a:lnTo>
                    <a:pt x="341" y="198"/>
                  </a:lnTo>
                  <a:lnTo>
                    <a:pt x="354" y="244"/>
                  </a:lnTo>
                  <a:lnTo>
                    <a:pt x="352" y="287"/>
                  </a:lnTo>
                  <a:lnTo>
                    <a:pt x="341" y="327"/>
                  </a:lnTo>
                  <a:lnTo>
                    <a:pt x="261" y="332"/>
                  </a:lnTo>
                  <a:lnTo>
                    <a:pt x="215" y="310"/>
                  </a:lnTo>
                  <a:lnTo>
                    <a:pt x="163" y="310"/>
                  </a:lnTo>
                  <a:lnTo>
                    <a:pt x="178" y="287"/>
                  </a:lnTo>
                  <a:lnTo>
                    <a:pt x="195" y="279"/>
                  </a:lnTo>
                  <a:lnTo>
                    <a:pt x="186" y="259"/>
                  </a:lnTo>
                  <a:lnTo>
                    <a:pt x="149" y="255"/>
                  </a:lnTo>
                  <a:lnTo>
                    <a:pt x="123" y="261"/>
                  </a:lnTo>
                  <a:lnTo>
                    <a:pt x="77" y="235"/>
                  </a:lnTo>
                  <a:lnTo>
                    <a:pt x="77" y="207"/>
                  </a:lnTo>
                  <a:lnTo>
                    <a:pt x="40" y="178"/>
                  </a:lnTo>
                  <a:lnTo>
                    <a:pt x="22" y="189"/>
                  </a:lnTo>
                  <a:lnTo>
                    <a:pt x="0" y="164"/>
                  </a:lnTo>
                  <a:lnTo>
                    <a:pt x="26" y="101"/>
                  </a:lnTo>
                  <a:lnTo>
                    <a:pt x="63" y="90"/>
                  </a:lnTo>
                  <a:lnTo>
                    <a:pt x="66" y="101"/>
                  </a:lnTo>
                  <a:lnTo>
                    <a:pt x="92" y="98"/>
                  </a:lnTo>
                  <a:lnTo>
                    <a:pt x="106" y="103"/>
                  </a:lnTo>
                  <a:lnTo>
                    <a:pt x="129" y="112"/>
                  </a:lnTo>
                  <a:lnTo>
                    <a:pt x="158" y="98"/>
                  </a:lnTo>
                  <a:lnTo>
                    <a:pt x="149" y="83"/>
                  </a:lnTo>
                  <a:lnTo>
                    <a:pt x="178" y="18"/>
                  </a:lnTo>
                  <a:lnTo>
                    <a:pt x="224" y="32"/>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22" name="Freeform 31"/>
            <p:cNvSpPr>
              <a:spLocks/>
            </p:cNvSpPr>
            <p:nvPr/>
          </p:nvSpPr>
          <p:spPr bwMode="auto">
            <a:xfrm>
              <a:off x="3275013" y="3481388"/>
              <a:ext cx="347663" cy="295275"/>
            </a:xfrm>
            <a:custGeom>
              <a:avLst/>
              <a:gdLst>
                <a:gd name="T0" fmla="*/ 2147483647 w 383"/>
                <a:gd name="T1" fmla="*/ 0 h 323"/>
                <a:gd name="T2" fmla="*/ 2147483647 w 383"/>
                <a:gd name="T3" fmla="*/ 2147483647 h 323"/>
                <a:gd name="T4" fmla="*/ 2147483647 w 383"/>
                <a:gd name="T5" fmla="*/ 2147483647 h 323"/>
                <a:gd name="T6" fmla="*/ 2147483647 w 383"/>
                <a:gd name="T7" fmla="*/ 2147483647 h 323"/>
                <a:gd name="T8" fmla="*/ 2147483647 w 383"/>
                <a:gd name="T9" fmla="*/ 2147483647 h 323"/>
                <a:gd name="T10" fmla="*/ 2147483647 w 383"/>
                <a:gd name="T11" fmla="*/ 2147483647 h 323"/>
                <a:gd name="T12" fmla="*/ 2147483647 w 383"/>
                <a:gd name="T13" fmla="*/ 2147483647 h 323"/>
                <a:gd name="T14" fmla="*/ 2147483647 w 383"/>
                <a:gd name="T15" fmla="*/ 2147483647 h 323"/>
                <a:gd name="T16" fmla="*/ 2147483647 w 383"/>
                <a:gd name="T17" fmla="*/ 2147483647 h 323"/>
                <a:gd name="T18" fmla="*/ 2147483647 w 383"/>
                <a:gd name="T19" fmla="*/ 2147483647 h 323"/>
                <a:gd name="T20" fmla="*/ 2147483647 w 383"/>
                <a:gd name="T21" fmla="*/ 2147483647 h 323"/>
                <a:gd name="T22" fmla="*/ 2147483647 w 383"/>
                <a:gd name="T23" fmla="*/ 2147483647 h 323"/>
                <a:gd name="T24" fmla="*/ 2147483647 w 383"/>
                <a:gd name="T25" fmla="*/ 2147483647 h 323"/>
                <a:gd name="T26" fmla="*/ 2147483647 w 383"/>
                <a:gd name="T27" fmla="*/ 2147483647 h 323"/>
                <a:gd name="T28" fmla="*/ 2147483647 w 383"/>
                <a:gd name="T29" fmla="*/ 2147483647 h 323"/>
                <a:gd name="T30" fmla="*/ 2147483647 w 383"/>
                <a:gd name="T31" fmla="*/ 2147483647 h 323"/>
                <a:gd name="T32" fmla="*/ 2147483647 w 383"/>
                <a:gd name="T33" fmla="*/ 2147483647 h 323"/>
                <a:gd name="T34" fmla="*/ 2147483647 w 383"/>
                <a:gd name="T35" fmla="*/ 2147483647 h 323"/>
                <a:gd name="T36" fmla="*/ 2147483647 w 383"/>
                <a:gd name="T37" fmla="*/ 2147483647 h 323"/>
                <a:gd name="T38" fmla="*/ 2147483647 w 383"/>
                <a:gd name="T39" fmla="*/ 2147483647 h 323"/>
                <a:gd name="T40" fmla="*/ 2147483647 w 383"/>
                <a:gd name="T41" fmla="*/ 2147483647 h 323"/>
                <a:gd name="T42" fmla="*/ 2147483647 w 383"/>
                <a:gd name="T43" fmla="*/ 2147483647 h 323"/>
                <a:gd name="T44" fmla="*/ 2147483647 w 383"/>
                <a:gd name="T45" fmla="*/ 2147483647 h 323"/>
                <a:gd name="T46" fmla="*/ 2147483647 w 383"/>
                <a:gd name="T47" fmla="*/ 2147483647 h 323"/>
                <a:gd name="T48" fmla="*/ 2147483647 w 383"/>
                <a:gd name="T49" fmla="*/ 2147483647 h 323"/>
                <a:gd name="T50" fmla="*/ 2147483647 w 383"/>
                <a:gd name="T51" fmla="*/ 2147483647 h 323"/>
                <a:gd name="T52" fmla="*/ 2147483647 w 383"/>
                <a:gd name="T53" fmla="*/ 2147483647 h 323"/>
                <a:gd name="T54" fmla="*/ 2147483647 w 383"/>
                <a:gd name="T55" fmla="*/ 2147483647 h 323"/>
                <a:gd name="T56" fmla="*/ 2147483647 w 383"/>
                <a:gd name="T57" fmla="*/ 2147483647 h 323"/>
                <a:gd name="T58" fmla="*/ 2147483647 w 383"/>
                <a:gd name="T59" fmla="*/ 2147483647 h 323"/>
                <a:gd name="T60" fmla="*/ 2147483647 w 383"/>
                <a:gd name="T61" fmla="*/ 2147483647 h 323"/>
                <a:gd name="T62" fmla="*/ 2147483647 w 383"/>
                <a:gd name="T63" fmla="*/ 2147483647 h 323"/>
                <a:gd name="T64" fmla="*/ 0 w 383"/>
                <a:gd name="T65" fmla="*/ 2147483647 h 323"/>
                <a:gd name="T66" fmla="*/ 2147483647 w 383"/>
                <a:gd name="T67" fmla="*/ 2147483647 h 323"/>
                <a:gd name="T68" fmla="*/ 2147483647 w 383"/>
                <a:gd name="T69" fmla="*/ 2147483647 h 323"/>
                <a:gd name="T70" fmla="*/ 2147483647 w 383"/>
                <a:gd name="T71" fmla="*/ 2147483647 h 323"/>
                <a:gd name="T72" fmla="*/ 2147483647 w 383"/>
                <a:gd name="T73" fmla="*/ 2147483647 h 323"/>
                <a:gd name="T74" fmla="*/ 2147483647 w 383"/>
                <a:gd name="T75" fmla="*/ 0 h 3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323"/>
                <a:gd name="T116" fmla="*/ 383 w 383"/>
                <a:gd name="T117" fmla="*/ 323 h 3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323">
                  <a:moveTo>
                    <a:pt x="184" y="0"/>
                  </a:moveTo>
                  <a:lnTo>
                    <a:pt x="193" y="16"/>
                  </a:lnTo>
                  <a:lnTo>
                    <a:pt x="233" y="28"/>
                  </a:lnTo>
                  <a:lnTo>
                    <a:pt x="241" y="40"/>
                  </a:lnTo>
                  <a:lnTo>
                    <a:pt x="224" y="66"/>
                  </a:lnTo>
                  <a:lnTo>
                    <a:pt x="228" y="105"/>
                  </a:lnTo>
                  <a:lnTo>
                    <a:pt x="253" y="137"/>
                  </a:lnTo>
                  <a:lnTo>
                    <a:pt x="287" y="112"/>
                  </a:lnTo>
                  <a:lnTo>
                    <a:pt x="307" y="117"/>
                  </a:lnTo>
                  <a:lnTo>
                    <a:pt x="318" y="161"/>
                  </a:lnTo>
                  <a:lnTo>
                    <a:pt x="332" y="163"/>
                  </a:lnTo>
                  <a:lnTo>
                    <a:pt x="351" y="191"/>
                  </a:lnTo>
                  <a:lnTo>
                    <a:pt x="364" y="185"/>
                  </a:lnTo>
                  <a:lnTo>
                    <a:pt x="366" y="197"/>
                  </a:lnTo>
                  <a:lnTo>
                    <a:pt x="354" y="205"/>
                  </a:lnTo>
                  <a:lnTo>
                    <a:pt x="383" y="237"/>
                  </a:lnTo>
                  <a:lnTo>
                    <a:pt x="381" y="252"/>
                  </a:lnTo>
                  <a:lnTo>
                    <a:pt x="338" y="271"/>
                  </a:lnTo>
                  <a:lnTo>
                    <a:pt x="342" y="288"/>
                  </a:lnTo>
                  <a:lnTo>
                    <a:pt x="327" y="316"/>
                  </a:lnTo>
                  <a:lnTo>
                    <a:pt x="321" y="314"/>
                  </a:lnTo>
                  <a:lnTo>
                    <a:pt x="325" y="292"/>
                  </a:lnTo>
                  <a:lnTo>
                    <a:pt x="313" y="288"/>
                  </a:lnTo>
                  <a:lnTo>
                    <a:pt x="309" y="323"/>
                  </a:lnTo>
                  <a:lnTo>
                    <a:pt x="283" y="322"/>
                  </a:lnTo>
                  <a:lnTo>
                    <a:pt x="271" y="298"/>
                  </a:lnTo>
                  <a:lnTo>
                    <a:pt x="221" y="313"/>
                  </a:lnTo>
                  <a:lnTo>
                    <a:pt x="172" y="261"/>
                  </a:lnTo>
                  <a:lnTo>
                    <a:pt x="124" y="260"/>
                  </a:lnTo>
                  <a:lnTo>
                    <a:pt x="108" y="246"/>
                  </a:lnTo>
                  <a:lnTo>
                    <a:pt x="105" y="201"/>
                  </a:lnTo>
                  <a:lnTo>
                    <a:pt x="45" y="151"/>
                  </a:lnTo>
                  <a:lnTo>
                    <a:pt x="0" y="82"/>
                  </a:lnTo>
                  <a:lnTo>
                    <a:pt x="47" y="67"/>
                  </a:lnTo>
                  <a:lnTo>
                    <a:pt x="66" y="33"/>
                  </a:lnTo>
                  <a:lnTo>
                    <a:pt x="117" y="41"/>
                  </a:lnTo>
                  <a:lnTo>
                    <a:pt x="152" y="12"/>
                  </a:lnTo>
                  <a:lnTo>
                    <a:pt x="184" y="0"/>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23" name="Freeform 32"/>
            <p:cNvSpPr>
              <a:spLocks/>
            </p:cNvSpPr>
            <p:nvPr/>
          </p:nvSpPr>
          <p:spPr bwMode="auto">
            <a:xfrm>
              <a:off x="4841875" y="2700338"/>
              <a:ext cx="490538" cy="496887"/>
            </a:xfrm>
            <a:custGeom>
              <a:avLst/>
              <a:gdLst>
                <a:gd name="T0" fmla="*/ 2147483647 w 537"/>
                <a:gd name="T1" fmla="*/ 2147483647 h 546"/>
                <a:gd name="T2" fmla="*/ 2147483647 w 537"/>
                <a:gd name="T3" fmla="*/ 2147483647 h 546"/>
                <a:gd name="T4" fmla="*/ 2147483647 w 537"/>
                <a:gd name="T5" fmla="*/ 2147483647 h 546"/>
                <a:gd name="T6" fmla="*/ 2147483647 w 537"/>
                <a:gd name="T7" fmla="*/ 2147483647 h 546"/>
                <a:gd name="T8" fmla="*/ 2147483647 w 537"/>
                <a:gd name="T9" fmla="*/ 2147483647 h 546"/>
                <a:gd name="T10" fmla="*/ 2147483647 w 537"/>
                <a:gd name="T11" fmla="*/ 2147483647 h 546"/>
                <a:gd name="T12" fmla="*/ 2147483647 w 537"/>
                <a:gd name="T13" fmla="*/ 2147483647 h 546"/>
                <a:gd name="T14" fmla="*/ 2147483647 w 537"/>
                <a:gd name="T15" fmla="*/ 2147483647 h 546"/>
                <a:gd name="T16" fmla="*/ 2147483647 w 537"/>
                <a:gd name="T17" fmla="*/ 2147483647 h 546"/>
                <a:gd name="T18" fmla="*/ 2147483647 w 537"/>
                <a:gd name="T19" fmla="*/ 2147483647 h 546"/>
                <a:gd name="T20" fmla="*/ 2147483647 w 537"/>
                <a:gd name="T21" fmla="*/ 2147483647 h 546"/>
                <a:gd name="T22" fmla="*/ 2147483647 w 537"/>
                <a:gd name="T23" fmla="*/ 2147483647 h 546"/>
                <a:gd name="T24" fmla="*/ 2147483647 w 537"/>
                <a:gd name="T25" fmla="*/ 2147483647 h 546"/>
                <a:gd name="T26" fmla="*/ 2147483647 w 537"/>
                <a:gd name="T27" fmla="*/ 2147483647 h 546"/>
                <a:gd name="T28" fmla="*/ 2147483647 w 537"/>
                <a:gd name="T29" fmla="*/ 2147483647 h 546"/>
                <a:gd name="T30" fmla="*/ 2147483647 w 537"/>
                <a:gd name="T31" fmla="*/ 2147483647 h 546"/>
                <a:gd name="T32" fmla="*/ 2147483647 w 537"/>
                <a:gd name="T33" fmla="*/ 2147483647 h 546"/>
                <a:gd name="T34" fmla="*/ 2147483647 w 537"/>
                <a:gd name="T35" fmla="*/ 2147483647 h 546"/>
                <a:gd name="T36" fmla="*/ 2147483647 w 537"/>
                <a:gd name="T37" fmla="*/ 2147483647 h 546"/>
                <a:gd name="T38" fmla="*/ 2147483647 w 537"/>
                <a:gd name="T39" fmla="*/ 2147483647 h 546"/>
                <a:gd name="T40" fmla="*/ 2147483647 w 537"/>
                <a:gd name="T41" fmla="*/ 2147483647 h 546"/>
                <a:gd name="T42" fmla="*/ 0 w 537"/>
                <a:gd name="T43" fmla="*/ 2147483647 h 546"/>
                <a:gd name="T44" fmla="*/ 2147483647 w 537"/>
                <a:gd name="T45" fmla="*/ 2147483647 h 546"/>
                <a:gd name="T46" fmla="*/ 2147483647 w 537"/>
                <a:gd name="T47" fmla="*/ 2147483647 h 546"/>
                <a:gd name="T48" fmla="*/ 2147483647 w 537"/>
                <a:gd name="T49" fmla="*/ 2147483647 h 546"/>
                <a:gd name="T50" fmla="*/ 2147483647 w 537"/>
                <a:gd name="T51" fmla="*/ 2147483647 h 546"/>
                <a:gd name="T52" fmla="*/ 2147483647 w 537"/>
                <a:gd name="T53" fmla="*/ 2147483647 h 546"/>
                <a:gd name="T54" fmla="*/ 2147483647 w 537"/>
                <a:gd name="T55" fmla="*/ 2147483647 h 546"/>
                <a:gd name="T56" fmla="*/ 2147483647 w 537"/>
                <a:gd name="T57" fmla="*/ 2147483647 h 546"/>
                <a:gd name="T58" fmla="*/ 2147483647 w 537"/>
                <a:gd name="T59" fmla="*/ 2147483647 h 546"/>
                <a:gd name="T60" fmla="*/ 2147483647 w 537"/>
                <a:gd name="T61" fmla="*/ 2147483647 h 546"/>
                <a:gd name="T62" fmla="*/ 2147483647 w 537"/>
                <a:gd name="T63" fmla="*/ 2147483647 h 546"/>
                <a:gd name="T64" fmla="*/ 2147483647 w 537"/>
                <a:gd name="T65" fmla="*/ 2147483647 h 546"/>
                <a:gd name="T66" fmla="*/ 2147483647 w 537"/>
                <a:gd name="T67" fmla="*/ 2147483647 h 546"/>
                <a:gd name="T68" fmla="*/ 2147483647 w 537"/>
                <a:gd name="T69" fmla="*/ 2147483647 h 546"/>
                <a:gd name="T70" fmla="*/ 2147483647 w 537"/>
                <a:gd name="T71" fmla="*/ 2147483647 h 546"/>
                <a:gd name="T72" fmla="*/ 2147483647 w 537"/>
                <a:gd name="T73" fmla="*/ 0 h 546"/>
                <a:gd name="T74" fmla="*/ 2147483647 w 537"/>
                <a:gd name="T75" fmla="*/ 2147483647 h 546"/>
                <a:gd name="T76" fmla="*/ 2147483647 w 537"/>
                <a:gd name="T77" fmla="*/ 2147483647 h 5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7"/>
                <a:gd name="T118" fmla="*/ 0 h 546"/>
                <a:gd name="T119" fmla="*/ 537 w 537"/>
                <a:gd name="T120" fmla="*/ 546 h 5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7" h="546">
                  <a:moveTo>
                    <a:pt x="527" y="61"/>
                  </a:moveTo>
                  <a:lnTo>
                    <a:pt x="537" y="78"/>
                  </a:lnTo>
                  <a:lnTo>
                    <a:pt x="519" y="109"/>
                  </a:lnTo>
                  <a:lnTo>
                    <a:pt x="490" y="142"/>
                  </a:lnTo>
                  <a:lnTo>
                    <a:pt x="466" y="178"/>
                  </a:lnTo>
                  <a:lnTo>
                    <a:pt x="438" y="184"/>
                  </a:lnTo>
                  <a:lnTo>
                    <a:pt x="442" y="215"/>
                  </a:lnTo>
                  <a:lnTo>
                    <a:pt x="460" y="241"/>
                  </a:lnTo>
                  <a:lnTo>
                    <a:pt x="470" y="252"/>
                  </a:lnTo>
                  <a:lnTo>
                    <a:pt x="469" y="279"/>
                  </a:lnTo>
                  <a:lnTo>
                    <a:pt x="498" y="295"/>
                  </a:lnTo>
                  <a:lnTo>
                    <a:pt x="477" y="326"/>
                  </a:lnTo>
                  <a:lnTo>
                    <a:pt x="451" y="335"/>
                  </a:lnTo>
                  <a:lnTo>
                    <a:pt x="436" y="354"/>
                  </a:lnTo>
                  <a:lnTo>
                    <a:pt x="444" y="380"/>
                  </a:lnTo>
                  <a:lnTo>
                    <a:pt x="418" y="389"/>
                  </a:lnTo>
                  <a:lnTo>
                    <a:pt x="400" y="375"/>
                  </a:lnTo>
                  <a:lnTo>
                    <a:pt x="373" y="397"/>
                  </a:lnTo>
                  <a:lnTo>
                    <a:pt x="356" y="399"/>
                  </a:lnTo>
                  <a:lnTo>
                    <a:pt x="339" y="429"/>
                  </a:lnTo>
                  <a:lnTo>
                    <a:pt x="333" y="460"/>
                  </a:lnTo>
                  <a:lnTo>
                    <a:pt x="310" y="498"/>
                  </a:lnTo>
                  <a:lnTo>
                    <a:pt x="267" y="524"/>
                  </a:lnTo>
                  <a:lnTo>
                    <a:pt x="249" y="546"/>
                  </a:lnTo>
                  <a:lnTo>
                    <a:pt x="244" y="524"/>
                  </a:lnTo>
                  <a:lnTo>
                    <a:pt x="229" y="500"/>
                  </a:lnTo>
                  <a:lnTo>
                    <a:pt x="243" y="462"/>
                  </a:lnTo>
                  <a:lnTo>
                    <a:pt x="224" y="453"/>
                  </a:lnTo>
                  <a:lnTo>
                    <a:pt x="240" y="428"/>
                  </a:lnTo>
                  <a:lnTo>
                    <a:pt x="212" y="427"/>
                  </a:lnTo>
                  <a:lnTo>
                    <a:pt x="194" y="439"/>
                  </a:lnTo>
                  <a:lnTo>
                    <a:pt x="177" y="427"/>
                  </a:lnTo>
                  <a:lnTo>
                    <a:pt x="160" y="398"/>
                  </a:lnTo>
                  <a:lnTo>
                    <a:pt x="147" y="386"/>
                  </a:lnTo>
                  <a:lnTo>
                    <a:pt x="134" y="392"/>
                  </a:lnTo>
                  <a:lnTo>
                    <a:pt x="116" y="376"/>
                  </a:lnTo>
                  <a:lnTo>
                    <a:pt x="82" y="392"/>
                  </a:lnTo>
                  <a:lnTo>
                    <a:pt x="73" y="372"/>
                  </a:lnTo>
                  <a:lnTo>
                    <a:pt x="106" y="344"/>
                  </a:lnTo>
                  <a:lnTo>
                    <a:pt x="68" y="326"/>
                  </a:lnTo>
                  <a:lnTo>
                    <a:pt x="55" y="352"/>
                  </a:lnTo>
                  <a:lnTo>
                    <a:pt x="30" y="350"/>
                  </a:lnTo>
                  <a:lnTo>
                    <a:pt x="9" y="351"/>
                  </a:lnTo>
                  <a:lnTo>
                    <a:pt x="0" y="332"/>
                  </a:lnTo>
                  <a:lnTo>
                    <a:pt x="13" y="306"/>
                  </a:lnTo>
                  <a:lnTo>
                    <a:pt x="16" y="274"/>
                  </a:lnTo>
                  <a:lnTo>
                    <a:pt x="7" y="245"/>
                  </a:lnTo>
                  <a:lnTo>
                    <a:pt x="8" y="222"/>
                  </a:lnTo>
                  <a:lnTo>
                    <a:pt x="27" y="218"/>
                  </a:lnTo>
                  <a:lnTo>
                    <a:pt x="19" y="198"/>
                  </a:lnTo>
                  <a:lnTo>
                    <a:pt x="36" y="175"/>
                  </a:lnTo>
                  <a:lnTo>
                    <a:pt x="42" y="151"/>
                  </a:lnTo>
                  <a:lnTo>
                    <a:pt x="13" y="136"/>
                  </a:lnTo>
                  <a:lnTo>
                    <a:pt x="18" y="111"/>
                  </a:lnTo>
                  <a:lnTo>
                    <a:pt x="38" y="83"/>
                  </a:lnTo>
                  <a:lnTo>
                    <a:pt x="52" y="83"/>
                  </a:lnTo>
                  <a:lnTo>
                    <a:pt x="70" y="108"/>
                  </a:lnTo>
                  <a:lnTo>
                    <a:pt x="100" y="116"/>
                  </a:lnTo>
                  <a:lnTo>
                    <a:pt x="115" y="93"/>
                  </a:lnTo>
                  <a:lnTo>
                    <a:pt x="137" y="125"/>
                  </a:lnTo>
                  <a:lnTo>
                    <a:pt x="149" y="156"/>
                  </a:lnTo>
                  <a:lnTo>
                    <a:pt x="154" y="126"/>
                  </a:lnTo>
                  <a:lnTo>
                    <a:pt x="183" y="95"/>
                  </a:lnTo>
                  <a:lnTo>
                    <a:pt x="202" y="82"/>
                  </a:lnTo>
                  <a:lnTo>
                    <a:pt x="228" y="95"/>
                  </a:lnTo>
                  <a:lnTo>
                    <a:pt x="252" y="73"/>
                  </a:lnTo>
                  <a:lnTo>
                    <a:pt x="281" y="68"/>
                  </a:lnTo>
                  <a:lnTo>
                    <a:pt x="313" y="64"/>
                  </a:lnTo>
                  <a:lnTo>
                    <a:pt x="337" y="73"/>
                  </a:lnTo>
                  <a:lnTo>
                    <a:pt x="347" y="61"/>
                  </a:lnTo>
                  <a:lnTo>
                    <a:pt x="337" y="41"/>
                  </a:lnTo>
                  <a:lnTo>
                    <a:pt x="355" y="10"/>
                  </a:lnTo>
                  <a:lnTo>
                    <a:pt x="384" y="32"/>
                  </a:lnTo>
                  <a:lnTo>
                    <a:pt x="405" y="0"/>
                  </a:lnTo>
                  <a:lnTo>
                    <a:pt x="434" y="10"/>
                  </a:lnTo>
                  <a:lnTo>
                    <a:pt x="469" y="3"/>
                  </a:lnTo>
                  <a:lnTo>
                    <a:pt x="495" y="17"/>
                  </a:lnTo>
                  <a:lnTo>
                    <a:pt x="514" y="36"/>
                  </a:lnTo>
                  <a:lnTo>
                    <a:pt x="527" y="61"/>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24" name="Freeform 33"/>
            <p:cNvSpPr>
              <a:spLocks/>
            </p:cNvSpPr>
            <p:nvPr/>
          </p:nvSpPr>
          <p:spPr bwMode="auto">
            <a:xfrm>
              <a:off x="4449763" y="2105025"/>
              <a:ext cx="735013" cy="492125"/>
            </a:xfrm>
            <a:custGeom>
              <a:avLst/>
              <a:gdLst>
                <a:gd name="T0" fmla="*/ 2147483647 w 810"/>
                <a:gd name="T1" fmla="*/ 2147483647 h 543"/>
                <a:gd name="T2" fmla="*/ 2147483647 w 810"/>
                <a:gd name="T3" fmla="*/ 2147483647 h 543"/>
                <a:gd name="T4" fmla="*/ 2147483647 w 810"/>
                <a:gd name="T5" fmla="*/ 2147483647 h 543"/>
                <a:gd name="T6" fmla="*/ 2147483647 w 810"/>
                <a:gd name="T7" fmla="*/ 2147483647 h 543"/>
                <a:gd name="T8" fmla="*/ 2147483647 w 810"/>
                <a:gd name="T9" fmla="*/ 2147483647 h 543"/>
                <a:gd name="T10" fmla="*/ 2147483647 w 810"/>
                <a:gd name="T11" fmla="*/ 2147483647 h 543"/>
                <a:gd name="T12" fmla="*/ 2147483647 w 810"/>
                <a:gd name="T13" fmla="*/ 2147483647 h 543"/>
                <a:gd name="T14" fmla="*/ 2147483647 w 810"/>
                <a:gd name="T15" fmla="*/ 2147483647 h 543"/>
                <a:gd name="T16" fmla="*/ 2147483647 w 810"/>
                <a:gd name="T17" fmla="*/ 2147483647 h 543"/>
                <a:gd name="T18" fmla="*/ 2147483647 w 810"/>
                <a:gd name="T19" fmla="*/ 2147483647 h 543"/>
                <a:gd name="T20" fmla="*/ 2147483647 w 810"/>
                <a:gd name="T21" fmla="*/ 2147483647 h 543"/>
                <a:gd name="T22" fmla="*/ 2147483647 w 810"/>
                <a:gd name="T23" fmla="*/ 2147483647 h 543"/>
                <a:gd name="T24" fmla="*/ 2147483647 w 810"/>
                <a:gd name="T25" fmla="*/ 2147483647 h 543"/>
                <a:gd name="T26" fmla="*/ 2147483647 w 810"/>
                <a:gd name="T27" fmla="*/ 2147483647 h 543"/>
                <a:gd name="T28" fmla="*/ 2147483647 w 810"/>
                <a:gd name="T29" fmla="*/ 2147483647 h 543"/>
                <a:gd name="T30" fmla="*/ 2147483647 w 810"/>
                <a:gd name="T31" fmla="*/ 2147483647 h 543"/>
                <a:gd name="T32" fmla="*/ 2147483647 w 810"/>
                <a:gd name="T33" fmla="*/ 2147483647 h 543"/>
                <a:gd name="T34" fmla="*/ 2147483647 w 810"/>
                <a:gd name="T35" fmla="*/ 2147483647 h 543"/>
                <a:gd name="T36" fmla="*/ 2147483647 w 810"/>
                <a:gd name="T37" fmla="*/ 2147483647 h 543"/>
                <a:gd name="T38" fmla="*/ 2147483647 w 810"/>
                <a:gd name="T39" fmla="*/ 2147483647 h 543"/>
                <a:gd name="T40" fmla="*/ 2147483647 w 810"/>
                <a:gd name="T41" fmla="*/ 2147483647 h 543"/>
                <a:gd name="T42" fmla="*/ 2147483647 w 810"/>
                <a:gd name="T43" fmla="*/ 2147483647 h 543"/>
                <a:gd name="T44" fmla="*/ 2147483647 w 810"/>
                <a:gd name="T45" fmla="*/ 2147483647 h 543"/>
                <a:gd name="T46" fmla="*/ 2147483647 w 810"/>
                <a:gd name="T47" fmla="*/ 2147483647 h 543"/>
                <a:gd name="T48" fmla="*/ 2147483647 w 810"/>
                <a:gd name="T49" fmla="*/ 2147483647 h 543"/>
                <a:gd name="T50" fmla="*/ 2147483647 w 810"/>
                <a:gd name="T51" fmla="*/ 2147483647 h 543"/>
                <a:gd name="T52" fmla="*/ 2147483647 w 810"/>
                <a:gd name="T53" fmla="*/ 2147483647 h 543"/>
                <a:gd name="T54" fmla="*/ 2147483647 w 810"/>
                <a:gd name="T55" fmla="*/ 2147483647 h 543"/>
                <a:gd name="T56" fmla="*/ 2147483647 w 810"/>
                <a:gd name="T57" fmla="*/ 2147483647 h 543"/>
                <a:gd name="T58" fmla="*/ 2147483647 w 810"/>
                <a:gd name="T59" fmla="*/ 2147483647 h 543"/>
                <a:gd name="T60" fmla="*/ 2147483647 w 810"/>
                <a:gd name="T61" fmla="*/ 2147483647 h 543"/>
                <a:gd name="T62" fmla="*/ 2147483647 w 810"/>
                <a:gd name="T63" fmla="*/ 2147483647 h 543"/>
                <a:gd name="T64" fmla="*/ 2147483647 w 810"/>
                <a:gd name="T65" fmla="*/ 2147483647 h 543"/>
                <a:gd name="T66" fmla="*/ 2147483647 w 810"/>
                <a:gd name="T67" fmla="*/ 2147483647 h 543"/>
                <a:gd name="T68" fmla="*/ 2147483647 w 810"/>
                <a:gd name="T69" fmla="*/ 2147483647 h 543"/>
                <a:gd name="T70" fmla="*/ 2147483647 w 810"/>
                <a:gd name="T71" fmla="*/ 2147483647 h 543"/>
                <a:gd name="T72" fmla="*/ 2147483647 w 810"/>
                <a:gd name="T73" fmla="*/ 2147483647 h 543"/>
                <a:gd name="T74" fmla="*/ 2147483647 w 810"/>
                <a:gd name="T75" fmla="*/ 2147483647 h 543"/>
                <a:gd name="T76" fmla="*/ 2147483647 w 810"/>
                <a:gd name="T77" fmla="*/ 2147483647 h 543"/>
                <a:gd name="T78" fmla="*/ 2147483647 w 810"/>
                <a:gd name="T79" fmla="*/ 2147483647 h 543"/>
                <a:gd name="T80" fmla="*/ 2147483647 w 810"/>
                <a:gd name="T81" fmla="*/ 2147483647 h 543"/>
                <a:gd name="T82" fmla="*/ 2147483647 w 810"/>
                <a:gd name="T83" fmla="*/ 2147483647 h 543"/>
                <a:gd name="T84" fmla="*/ 2147483647 w 810"/>
                <a:gd name="T85" fmla="*/ 2147483647 h 543"/>
                <a:gd name="T86" fmla="*/ 2147483647 w 810"/>
                <a:gd name="T87" fmla="*/ 2147483647 h 543"/>
                <a:gd name="T88" fmla="*/ 2147483647 w 810"/>
                <a:gd name="T89" fmla="*/ 2147483647 h 543"/>
                <a:gd name="T90" fmla="*/ 2147483647 w 810"/>
                <a:gd name="T91" fmla="*/ 2147483647 h 543"/>
                <a:gd name="T92" fmla="*/ 2147483647 w 810"/>
                <a:gd name="T93" fmla="*/ 2147483647 h 543"/>
                <a:gd name="T94" fmla="*/ 2147483647 w 810"/>
                <a:gd name="T95" fmla="*/ 2147483647 h 543"/>
                <a:gd name="T96" fmla="*/ 2147483647 w 810"/>
                <a:gd name="T97" fmla="*/ 2147483647 h 543"/>
                <a:gd name="T98" fmla="*/ 2147483647 w 810"/>
                <a:gd name="T99" fmla="*/ 2147483647 h 543"/>
                <a:gd name="T100" fmla="*/ 2147483647 w 810"/>
                <a:gd name="T101" fmla="*/ 2147483647 h 543"/>
                <a:gd name="T102" fmla="*/ 2147483647 w 810"/>
                <a:gd name="T103" fmla="*/ 2147483647 h 5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0"/>
                <a:gd name="T157" fmla="*/ 0 h 543"/>
                <a:gd name="T158" fmla="*/ 810 w 810"/>
                <a:gd name="T159" fmla="*/ 543 h 5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0" h="543">
                  <a:moveTo>
                    <a:pt x="318" y="506"/>
                  </a:moveTo>
                  <a:lnTo>
                    <a:pt x="317" y="491"/>
                  </a:lnTo>
                  <a:lnTo>
                    <a:pt x="310" y="489"/>
                  </a:lnTo>
                  <a:lnTo>
                    <a:pt x="279" y="487"/>
                  </a:lnTo>
                  <a:lnTo>
                    <a:pt x="272" y="474"/>
                  </a:lnTo>
                  <a:lnTo>
                    <a:pt x="258" y="457"/>
                  </a:lnTo>
                  <a:lnTo>
                    <a:pt x="249" y="459"/>
                  </a:lnTo>
                  <a:lnTo>
                    <a:pt x="236" y="449"/>
                  </a:lnTo>
                  <a:lnTo>
                    <a:pt x="221" y="454"/>
                  </a:lnTo>
                  <a:lnTo>
                    <a:pt x="209" y="448"/>
                  </a:lnTo>
                  <a:lnTo>
                    <a:pt x="190" y="438"/>
                  </a:lnTo>
                  <a:lnTo>
                    <a:pt x="173" y="426"/>
                  </a:lnTo>
                  <a:lnTo>
                    <a:pt x="176" y="420"/>
                  </a:lnTo>
                  <a:lnTo>
                    <a:pt x="179" y="408"/>
                  </a:lnTo>
                  <a:lnTo>
                    <a:pt x="168" y="394"/>
                  </a:lnTo>
                  <a:lnTo>
                    <a:pt x="187" y="389"/>
                  </a:lnTo>
                  <a:lnTo>
                    <a:pt x="188" y="381"/>
                  </a:lnTo>
                  <a:lnTo>
                    <a:pt x="184" y="359"/>
                  </a:lnTo>
                  <a:lnTo>
                    <a:pt x="194" y="353"/>
                  </a:lnTo>
                  <a:lnTo>
                    <a:pt x="207" y="342"/>
                  </a:lnTo>
                  <a:lnTo>
                    <a:pt x="218" y="341"/>
                  </a:lnTo>
                  <a:lnTo>
                    <a:pt x="217" y="328"/>
                  </a:lnTo>
                  <a:lnTo>
                    <a:pt x="210" y="317"/>
                  </a:lnTo>
                  <a:lnTo>
                    <a:pt x="197" y="309"/>
                  </a:lnTo>
                  <a:lnTo>
                    <a:pt x="187" y="319"/>
                  </a:lnTo>
                  <a:lnTo>
                    <a:pt x="172" y="320"/>
                  </a:lnTo>
                  <a:lnTo>
                    <a:pt x="159" y="328"/>
                  </a:lnTo>
                  <a:lnTo>
                    <a:pt x="147" y="322"/>
                  </a:lnTo>
                  <a:lnTo>
                    <a:pt x="137" y="306"/>
                  </a:lnTo>
                  <a:lnTo>
                    <a:pt x="138" y="290"/>
                  </a:lnTo>
                  <a:lnTo>
                    <a:pt x="123" y="281"/>
                  </a:lnTo>
                  <a:lnTo>
                    <a:pt x="118" y="292"/>
                  </a:lnTo>
                  <a:lnTo>
                    <a:pt x="104" y="293"/>
                  </a:lnTo>
                  <a:lnTo>
                    <a:pt x="87" y="300"/>
                  </a:lnTo>
                  <a:lnTo>
                    <a:pt x="78" y="300"/>
                  </a:lnTo>
                  <a:lnTo>
                    <a:pt x="62" y="306"/>
                  </a:lnTo>
                  <a:lnTo>
                    <a:pt x="59" y="312"/>
                  </a:lnTo>
                  <a:lnTo>
                    <a:pt x="38" y="317"/>
                  </a:lnTo>
                  <a:lnTo>
                    <a:pt x="32" y="331"/>
                  </a:lnTo>
                  <a:lnTo>
                    <a:pt x="23" y="329"/>
                  </a:lnTo>
                  <a:lnTo>
                    <a:pt x="17" y="313"/>
                  </a:lnTo>
                  <a:lnTo>
                    <a:pt x="22" y="299"/>
                  </a:lnTo>
                  <a:lnTo>
                    <a:pt x="11" y="293"/>
                  </a:lnTo>
                  <a:lnTo>
                    <a:pt x="22" y="283"/>
                  </a:lnTo>
                  <a:lnTo>
                    <a:pt x="32" y="275"/>
                  </a:lnTo>
                  <a:lnTo>
                    <a:pt x="51" y="274"/>
                  </a:lnTo>
                  <a:lnTo>
                    <a:pt x="55" y="260"/>
                  </a:lnTo>
                  <a:lnTo>
                    <a:pt x="39" y="246"/>
                  </a:lnTo>
                  <a:lnTo>
                    <a:pt x="32" y="238"/>
                  </a:lnTo>
                  <a:lnTo>
                    <a:pt x="28" y="225"/>
                  </a:lnTo>
                  <a:lnTo>
                    <a:pt x="3" y="224"/>
                  </a:lnTo>
                  <a:lnTo>
                    <a:pt x="0" y="207"/>
                  </a:lnTo>
                  <a:lnTo>
                    <a:pt x="17" y="204"/>
                  </a:lnTo>
                  <a:lnTo>
                    <a:pt x="28" y="198"/>
                  </a:lnTo>
                  <a:lnTo>
                    <a:pt x="46" y="197"/>
                  </a:lnTo>
                  <a:lnTo>
                    <a:pt x="38" y="188"/>
                  </a:lnTo>
                  <a:lnTo>
                    <a:pt x="39" y="176"/>
                  </a:lnTo>
                  <a:lnTo>
                    <a:pt x="43" y="165"/>
                  </a:lnTo>
                  <a:lnTo>
                    <a:pt x="47" y="143"/>
                  </a:lnTo>
                  <a:lnTo>
                    <a:pt x="61" y="131"/>
                  </a:lnTo>
                  <a:lnTo>
                    <a:pt x="74" y="124"/>
                  </a:lnTo>
                  <a:lnTo>
                    <a:pt x="81" y="132"/>
                  </a:lnTo>
                  <a:lnTo>
                    <a:pt x="95" y="136"/>
                  </a:lnTo>
                  <a:lnTo>
                    <a:pt x="105" y="131"/>
                  </a:lnTo>
                  <a:lnTo>
                    <a:pt x="110" y="117"/>
                  </a:lnTo>
                  <a:lnTo>
                    <a:pt x="118" y="105"/>
                  </a:lnTo>
                  <a:lnTo>
                    <a:pt x="135" y="103"/>
                  </a:lnTo>
                  <a:lnTo>
                    <a:pt x="145" y="90"/>
                  </a:lnTo>
                  <a:lnTo>
                    <a:pt x="163" y="86"/>
                  </a:lnTo>
                  <a:lnTo>
                    <a:pt x="175" y="80"/>
                  </a:lnTo>
                  <a:lnTo>
                    <a:pt x="179" y="63"/>
                  </a:lnTo>
                  <a:lnTo>
                    <a:pt x="185" y="53"/>
                  </a:lnTo>
                  <a:lnTo>
                    <a:pt x="201" y="61"/>
                  </a:lnTo>
                  <a:lnTo>
                    <a:pt x="217" y="61"/>
                  </a:lnTo>
                  <a:lnTo>
                    <a:pt x="241" y="61"/>
                  </a:lnTo>
                  <a:lnTo>
                    <a:pt x="254" y="64"/>
                  </a:lnTo>
                  <a:lnTo>
                    <a:pt x="259" y="53"/>
                  </a:lnTo>
                  <a:lnTo>
                    <a:pt x="260" y="34"/>
                  </a:lnTo>
                  <a:lnTo>
                    <a:pt x="277" y="29"/>
                  </a:lnTo>
                  <a:lnTo>
                    <a:pt x="292" y="39"/>
                  </a:lnTo>
                  <a:lnTo>
                    <a:pt x="311" y="36"/>
                  </a:lnTo>
                  <a:lnTo>
                    <a:pt x="333" y="34"/>
                  </a:lnTo>
                  <a:lnTo>
                    <a:pt x="352" y="44"/>
                  </a:lnTo>
                  <a:lnTo>
                    <a:pt x="360" y="39"/>
                  </a:lnTo>
                  <a:lnTo>
                    <a:pt x="373" y="38"/>
                  </a:lnTo>
                  <a:lnTo>
                    <a:pt x="397" y="48"/>
                  </a:lnTo>
                  <a:lnTo>
                    <a:pt x="399" y="66"/>
                  </a:lnTo>
                  <a:lnTo>
                    <a:pt x="418" y="68"/>
                  </a:lnTo>
                  <a:lnTo>
                    <a:pt x="437" y="75"/>
                  </a:lnTo>
                  <a:lnTo>
                    <a:pt x="449" y="68"/>
                  </a:lnTo>
                  <a:lnTo>
                    <a:pt x="465" y="68"/>
                  </a:lnTo>
                  <a:lnTo>
                    <a:pt x="485" y="56"/>
                  </a:lnTo>
                  <a:lnTo>
                    <a:pt x="497" y="35"/>
                  </a:lnTo>
                  <a:lnTo>
                    <a:pt x="501" y="43"/>
                  </a:lnTo>
                  <a:lnTo>
                    <a:pt x="531" y="47"/>
                  </a:lnTo>
                  <a:lnTo>
                    <a:pt x="553" y="58"/>
                  </a:lnTo>
                  <a:lnTo>
                    <a:pt x="556" y="44"/>
                  </a:lnTo>
                  <a:lnTo>
                    <a:pt x="568" y="14"/>
                  </a:lnTo>
                  <a:lnTo>
                    <a:pt x="604" y="8"/>
                  </a:lnTo>
                  <a:lnTo>
                    <a:pt x="626" y="0"/>
                  </a:lnTo>
                  <a:lnTo>
                    <a:pt x="656" y="14"/>
                  </a:lnTo>
                  <a:lnTo>
                    <a:pt x="678" y="19"/>
                  </a:lnTo>
                  <a:lnTo>
                    <a:pt x="703" y="32"/>
                  </a:lnTo>
                  <a:lnTo>
                    <a:pt x="719" y="60"/>
                  </a:lnTo>
                  <a:lnTo>
                    <a:pt x="708" y="93"/>
                  </a:lnTo>
                  <a:lnTo>
                    <a:pt x="738" y="123"/>
                  </a:lnTo>
                  <a:lnTo>
                    <a:pt x="764" y="118"/>
                  </a:lnTo>
                  <a:lnTo>
                    <a:pt x="788" y="141"/>
                  </a:lnTo>
                  <a:lnTo>
                    <a:pt x="810" y="142"/>
                  </a:lnTo>
                  <a:lnTo>
                    <a:pt x="801" y="169"/>
                  </a:lnTo>
                  <a:lnTo>
                    <a:pt x="801" y="181"/>
                  </a:lnTo>
                  <a:lnTo>
                    <a:pt x="779" y="200"/>
                  </a:lnTo>
                  <a:lnTo>
                    <a:pt x="789" y="228"/>
                  </a:lnTo>
                  <a:lnTo>
                    <a:pt x="782" y="257"/>
                  </a:lnTo>
                  <a:lnTo>
                    <a:pt x="756" y="272"/>
                  </a:lnTo>
                  <a:lnTo>
                    <a:pt x="730" y="296"/>
                  </a:lnTo>
                  <a:lnTo>
                    <a:pt x="711" y="328"/>
                  </a:lnTo>
                  <a:lnTo>
                    <a:pt x="693" y="328"/>
                  </a:lnTo>
                  <a:lnTo>
                    <a:pt x="669" y="318"/>
                  </a:lnTo>
                  <a:lnTo>
                    <a:pt x="634" y="330"/>
                  </a:lnTo>
                  <a:lnTo>
                    <a:pt x="608" y="342"/>
                  </a:lnTo>
                  <a:lnTo>
                    <a:pt x="582" y="341"/>
                  </a:lnTo>
                  <a:lnTo>
                    <a:pt x="567" y="360"/>
                  </a:lnTo>
                  <a:lnTo>
                    <a:pt x="549" y="376"/>
                  </a:lnTo>
                  <a:lnTo>
                    <a:pt x="530" y="394"/>
                  </a:lnTo>
                  <a:lnTo>
                    <a:pt x="511" y="398"/>
                  </a:lnTo>
                  <a:lnTo>
                    <a:pt x="471" y="389"/>
                  </a:lnTo>
                  <a:lnTo>
                    <a:pt x="489" y="402"/>
                  </a:lnTo>
                  <a:lnTo>
                    <a:pt x="509" y="407"/>
                  </a:lnTo>
                  <a:lnTo>
                    <a:pt x="513" y="411"/>
                  </a:lnTo>
                  <a:lnTo>
                    <a:pt x="510" y="414"/>
                  </a:lnTo>
                  <a:lnTo>
                    <a:pt x="502" y="427"/>
                  </a:lnTo>
                  <a:lnTo>
                    <a:pt x="495" y="445"/>
                  </a:lnTo>
                  <a:lnTo>
                    <a:pt x="476" y="450"/>
                  </a:lnTo>
                  <a:lnTo>
                    <a:pt x="469" y="462"/>
                  </a:lnTo>
                  <a:lnTo>
                    <a:pt x="484" y="485"/>
                  </a:lnTo>
                  <a:lnTo>
                    <a:pt x="506" y="490"/>
                  </a:lnTo>
                  <a:lnTo>
                    <a:pt x="502" y="509"/>
                  </a:lnTo>
                  <a:lnTo>
                    <a:pt x="495" y="521"/>
                  </a:lnTo>
                  <a:lnTo>
                    <a:pt x="476" y="526"/>
                  </a:lnTo>
                  <a:lnTo>
                    <a:pt x="464" y="536"/>
                  </a:lnTo>
                  <a:lnTo>
                    <a:pt x="447" y="533"/>
                  </a:lnTo>
                  <a:lnTo>
                    <a:pt x="420" y="533"/>
                  </a:lnTo>
                  <a:lnTo>
                    <a:pt x="406" y="527"/>
                  </a:lnTo>
                  <a:lnTo>
                    <a:pt x="399" y="529"/>
                  </a:lnTo>
                  <a:lnTo>
                    <a:pt x="391" y="542"/>
                  </a:lnTo>
                  <a:lnTo>
                    <a:pt x="389" y="543"/>
                  </a:lnTo>
                  <a:lnTo>
                    <a:pt x="388" y="539"/>
                  </a:lnTo>
                  <a:lnTo>
                    <a:pt x="386" y="526"/>
                  </a:lnTo>
                  <a:lnTo>
                    <a:pt x="412" y="519"/>
                  </a:lnTo>
                  <a:lnTo>
                    <a:pt x="407" y="505"/>
                  </a:lnTo>
                  <a:lnTo>
                    <a:pt x="391" y="496"/>
                  </a:lnTo>
                  <a:lnTo>
                    <a:pt x="372" y="505"/>
                  </a:lnTo>
                  <a:lnTo>
                    <a:pt x="358" y="505"/>
                  </a:lnTo>
                  <a:lnTo>
                    <a:pt x="345" y="496"/>
                  </a:lnTo>
                  <a:lnTo>
                    <a:pt x="329" y="493"/>
                  </a:lnTo>
                  <a:lnTo>
                    <a:pt x="323" y="504"/>
                  </a:lnTo>
                  <a:lnTo>
                    <a:pt x="318" y="506"/>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25" name="Freeform 34"/>
            <p:cNvSpPr>
              <a:spLocks noEditPoints="1"/>
            </p:cNvSpPr>
            <p:nvPr/>
          </p:nvSpPr>
          <p:spPr bwMode="auto">
            <a:xfrm>
              <a:off x="4291013" y="2994025"/>
              <a:ext cx="803275" cy="479425"/>
            </a:xfrm>
            <a:custGeom>
              <a:avLst/>
              <a:gdLst>
                <a:gd name="T0" fmla="*/ 2147483647 w 885"/>
                <a:gd name="T1" fmla="*/ 2147483647 h 527"/>
                <a:gd name="T2" fmla="*/ 2147483647 w 885"/>
                <a:gd name="T3" fmla="*/ 2147483647 h 527"/>
                <a:gd name="T4" fmla="*/ 2147483647 w 885"/>
                <a:gd name="T5" fmla="*/ 2147483647 h 527"/>
                <a:gd name="T6" fmla="*/ 2147483647 w 885"/>
                <a:gd name="T7" fmla="*/ 2147483647 h 527"/>
                <a:gd name="T8" fmla="*/ 2147483647 w 885"/>
                <a:gd name="T9" fmla="*/ 2147483647 h 527"/>
                <a:gd name="T10" fmla="*/ 2147483647 w 885"/>
                <a:gd name="T11" fmla="*/ 2147483647 h 527"/>
                <a:gd name="T12" fmla="*/ 2147483647 w 885"/>
                <a:gd name="T13" fmla="*/ 2147483647 h 527"/>
                <a:gd name="T14" fmla="*/ 2147483647 w 885"/>
                <a:gd name="T15" fmla="*/ 2147483647 h 527"/>
                <a:gd name="T16" fmla="*/ 2147483647 w 885"/>
                <a:gd name="T17" fmla="*/ 2147483647 h 527"/>
                <a:gd name="T18" fmla="*/ 2147483647 w 885"/>
                <a:gd name="T19" fmla="*/ 2147483647 h 527"/>
                <a:gd name="T20" fmla="*/ 2147483647 w 885"/>
                <a:gd name="T21" fmla="*/ 2147483647 h 527"/>
                <a:gd name="T22" fmla="*/ 2147483647 w 885"/>
                <a:gd name="T23" fmla="*/ 2147483647 h 527"/>
                <a:gd name="T24" fmla="*/ 2147483647 w 885"/>
                <a:gd name="T25" fmla="*/ 2147483647 h 527"/>
                <a:gd name="T26" fmla="*/ 2147483647 w 885"/>
                <a:gd name="T27" fmla="*/ 2147483647 h 527"/>
                <a:gd name="T28" fmla="*/ 2147483647 w 885"/>
                <a:gd name="T29" fmla="*/ 2147483647 h 527"/>
                <a:gd name="T30" fmla="*/ 2147483647 w 885"/>
                <a:gd name="T31" fmla="*/ 2147483647 h 527"/>
                <a:gd name="T32" fmla="*/ 2147483647 w 885"/>
                <a:gd name="T33" fmla="*/ 2147483647 h 527"/>
                <a:gd name="T34" fmla="*/ 2147483647 w 885"/>
                <a:gd name="T35" fmla="*/ 2147483647 h 527"/>
                <a:gd name="T36" fmla="*/ 2147483647 w 885"/>
                <a:gd name="T37" fmla="*/ 2147483647 h 527"/>
                <a:gd name="T38" fmla="*/ 2147483647 w 885"/>
                <a:gd name="T39" fmla="*/ 2147483647 h 527"/>
                <a:gd name="T40" fmla="*/ 2147483647 w 885"/>
                <a:gd name="T41" fmla="*/ 2147483647 h 527"/>
                <a:gd name="T42" fmla="*/ 2147483647 w 885"/>
                <a:gd name="T43" fmla="*/ 2147483647 h 527"/>
                <a:gd name="T44" fmla="*/ 2147483647 w 885"/>
                <a:gd name="T45" fmla="*/ 2147483647 h 527"/>
                <a:gd name="T46" fmla="*/ 2147483647 w 885"/>
                <a:gd name="T47" fmla="*/ 2147483647 h 527"/>
                <a:gd name="T48" fmla="*/ 2147483647 w 885"/>
                <a:gd name="T49" fmla="*/ 2147483647 h 527"/>
                <a:gd name="T50" fmla="*/ 2147483647 w 885"/>
                <a:gd name="T51" fmla="*/ 2147483647 h 527"/>
                <a:gd name="T52" fmla="*/ 2147483647 w 885"/>
                <a:gd name="T53" fmla="*/ 2147483647 h 527"/>
                <a:gd name="T54" fmla="*/ 2147483647 w 885"/>
                <a:gd name="T55" fmla="*/ 2147483647 h 527"/>
                <a:gd name="T56" fmla="*/ 2147483647 w 885"/>
                <a:gd name="T57" fmla="*/ 2147483647 h 527"/>
                <a:gd name="T58" fmla="*/ 2147483647 w 885"/>
                <a:gd name="T59" fmla="*/ 2147483647 h 527"/>
                <a:gd name="T60" fmla="*/ 2147483647 w 885"/>
                <a:gd name="T61" fmla="*/ 2147483647 h 527"/>
                <a:gd name="T62" fmla="*/ 2147483647 w 885"/>
                <a:gd name="T63" fmla="*/ 2147483647 h 527"/>
                <a:gd name="T64" fmla="*/ 2147483647 w 885"/>
                <a:gd name="T65" fmla="*/ 2147483647 h 527"/>
                <a:gd name="T66" fmla="*/ 2147483647 w 885"/>
                <a:gd name="T67" fmla="*/ 2147483647 h 527"/>
                <a:gd name="T68" fmla="*/ 2147483647 w 885"/>
                <a:gd name="T69" fmla="*/ 2147483647 h 527"/>
                <a:gd name="T70" fmla="*/ 2147483647 w 885"/>
                <a:gd name="T71" fmla="*/ 2147483647 h 527"/>
                <a:gd name="T72" fmla="*/ 2147483647 w 885"/>
                <a:gd name="T73" fmla="*/ 2147483647 h 527"/>
                <a:gd name="T74" fmla="*/ 2147483647 w 885"/>
                <a:gd name="T75" fmla="*/ 2147483647 h 527"/>
                <a:gd name="T76" fmla="*/ 2147483647 w 885"/>
                <a:gd name="T77" fmla="*/ 2147483647 h 527"/>
                <a:gd name="T78" fmla="*/ 2147483647 w 885"/>
                <a:gd name="T79" fmla="*/ 2147483647 h 527"/>
                <a:gd name="T80" fmla="*/ 2147483647 w 885"/>
                <a:gd name="T81" fmla="*/ 2147483647 h 527"/>
                <a:gd name="T82" fmla="*/ 0 w 885"/>
                <a:gd name="T83" fmla="*/ 2147483647 h 527"/>
                <a:gd name="T84" fmla="*/ 2147483647 w 885"/>
                <a:gd name="T85" fmla="*/ 2147483647 h 527"/>
                <a:gd name="T86" fmla="*/ 2147483647 w 885"/>
                <a:gd name="T87" fmla="*/ 2147483647 h 527"/>
                <a:gd name="T88" fmla="*/ 2147483647 w 885"/>
                <a:gd name="T89" fmla="*/ 2147483647 h 527"/>
                <a:gd name="T90" fmla="*/ 2147483647 w 885"/>
                <a:gd name="T91" fmla="*/ 2147483647 h 527"/>
                <a:gd name="T92" fmla="*/ 2147483647 w 885"/>
                <a:gd name="T93" fmla="*/ 2147483647 h 527"/>
                <a:gd name="T94" fmla="*/ 2147483647 w 885"/>
                <a:gd name="T95" fmla="*/ 2147483647 h 527"/>
                <a:gd name="T96" fmla="*/ 2147483647 w 885"/>
                <a:gd name="T97" fmla="*/ 2147483647 h 527"/>
                <a:gd name="T98" fmla="*/ 2147483647 w 885"/>
                <a:gd name="T99" fmla="*/ 2147483647 h 527"/>
                <a:gd name="T100" fmla="*/ 2147483647 w 885"/>
                <a:gd name="T101" fmla="*/ 2147483647 h 527"/>
                <a:gd name="T102" fmla="*/ 2147483647 w 885"/>
                <a:gd name="T103" fmla="*/ 2147483647 h 527"/>
                <a:gd name="T104" fmla="*/ 2147483647 w 885"/>
                <a:gd name="T105" fmla="*/ 2147483647 h 527"/>
                <a:gd name="T106" fmla="*/ 2147483647 w 885"/>
                <a:gd name="T107" fmla="*/ 2147483647 h 527"/>
                <a:gd name="T108" fmla="*/ 2147483647 w 885"/>
                <a:gd name="T109" fmla="*/ 2147483647 h 527"/>
                <a:gd name="T110" fmla="*/ 2147483647 w 885"/>
                <a:gd name="T111" fmla="*/ 2147483647 h 527"/>
                <a:gd name="T112" fmla="*/ 2147483647 w 885"/>
                <a:gd name="T113" fmla="*/ 0 h 527"/>
                <a:gd name="T114" fmla="*/ 2147483647 w 885"/>
                <a:gd name="T115" fmla="*/ 2147483647 h 527"/>
                <a:gd name="T116" fmla="*/ 2147483647 w 885"/>
                <a:gd name="T117" fmla="*/ 2147483647 h 527"/>
                <a:gd name="T118" fmla="*/ 2147483647 w 885"/>
                <a:gd name="T119" fmla="*/ 2147483647 h 527"/>
                <a:gd name="T120" fmla="*/ 2147483647 w 885"/>
                <a:gd name="T121" fmla="*/ 2147483647 h 5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5"/>
                <a:gd name="T184" fmla="*/ 0 h 527"/>
                <a:gd name="T185" fmla="*/ 885 w 885"/>
                <a:gd name="T186" fmla="*/ 527 h 5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5" h="527">
                  <a:moveTo>
                    <a:pt x="885" y="194"/>
                  </a:moveTo>
                  <a:lnTo>
                    <a:pt x="884" y="204"/>
                  </a:lnTo>
                  <a:lnTo>
                    <a:pt x="857" y="219"/>
                  </a:lnTo>
                  <a:lnTo>
                    <a:pt x="873" y="201"/>
                  </a:lnTo>
                  <a:lnTo>
                    <a:pt x="885" y="194"/>
                  </a:lnTo>
                  <a:close/>
                  <a:moveTo>
                    <a:pt x="614" y="29"/>
                  </a:moveTo>
                  <a:lnTo>
                    <a:pt x="615" y="28"/>
                  </a:lnTo>
                  <a:lnTo>
                    <a:pt x="636" y="27"/>
                  </a:lnTo>
                  <a:lnTo>
                    <a:pt x="661" y="29"/>
                  </a:lnTo>
                  <a:lnTo>
                    <a:pt x="674" y="3"/>
                  </a:lnTo>
                  <a:lnTo>
                    <a:pt x="712" y="21"/>
                  </a:lnTo>
                  <a:lnTo>
                    <a:pt x="679" y="49"/>
                  </a:lnTo>
                  <a:lnTo>
                    <a:pt x="688" y="69"/>
                  </a:lnTo>
                  <a:lnTo>
                    <a:pt x="722" y="53"/>
                  </a:lnTo>
                  <a:lnTo>
                    <a:pt x="740" y="69"/>
                  </a:lnTo>
                  <a:lnTo>
                    <a:pt x="753" y="63"/>
                  </a:lnTo>
                  <a:lnTo>
                    <a:pt x="766" y="75"/>
                  </a:lnTo>
                  <a:lnTo>
                    <a:pt x="783" y="104"/>
                  </a:lnTo>
                  <a:lnTo>
                    <a:pt x="800" y="116"/>
                  </a:lnTo>
                  <a:lnTo>
                    <a:pt x="818" y="104"/>
                  </a:lnTo>
                  <a:lnTo>
                    <a:pt x="846" y="105"/>
                  </a:lnTo>
                  <a:lnTo>
                    <a:pt x="830" y="130"/>
                  </a:lnTo>
                  <a:lnTo>
                    <a:pt x="849" y="139"/>
                  </a:lnTo>
                  <a:lnTo>
                    <a:pt x="835" y="177"/>
                  </a:lnTo>
                  <a:lnTo>
                    <a:pt x="850" y="201"/>
                  </a:lnTo>
                  <a:lnTo>
                    <a:pt x="854" y="220"/>
                  </a:lnTo>
                  <a:lnTo>
                    <a:pt x="848" y="224"/>
                  </a:lnTo>
                  <a:lnTo>
                    <a:pt x="828" y="252"/>
                  </a:lnTo>
                  <a:lnTo>
                    <a:pt x="811" y="257"/>
                  </a:lnTo>
                  <a:lnTo>
                    <a:pt x="787" y="255"/>
                  </a:lnTo>
                  <a:lnTo>
                    <a:pt x="799" y="276"/>
                  </a:lnTo>
                  <a:lnTo>
                    <a:pt x="782" y="305"/>
                  </a:lnTo>
                  <a:lnTo>
                    <a:pt x="757" y="313"/>
                  </a:lnTo>
                  <a:lnTo>
                    <a:pt x="733" y="309"/>
                  </a:lnTo>
                  <a:lnTo>
                    <a:pt x="712" y="311"/>
                  </a:lnTo>
                  <a:lnTo>
                    <a:pt x="697" y="317"/>
                  </a:lnTo>
                  <a:lnTo>
                    <a:pt x="675" y="304"/>
                  </a:lnTo>
                  <a:lnTo>
                    <a:pt x="662" y="317"/>
                  </a:lnTo>
                  <a:lnTo>
                    <a:pt x="644" y="300"/>
                  </a:lnTo>
                  <a:lnTo>
                    <a:pt x="624" y="319"/>
                  </a:lnTo>
                  <a:lnTo>
                    <a:pt x="596" y="300"/>
                  </a:lnTo>
                  <a:lnTo>
                    <a:pt x="583" y="299"/>
                  </a:lnTo>
                  <a:lnTo>
                    <a:pt x="594" y="328"/>
                  </a:lnTo>
                  <a:lnTo>
                    <a:pt x="596" y="358"/>
                  </a:lnTo>
                  <a:lnTo>
                    <a:pt x="575" y="386"/>
                  </a:lnTo>
                  <a:lnTo>
                    <a:pt x="538" y="370"/>
                  </a:lnTo>
                  <a:lnTo>
                    <a:pt x="504" y="384"/>
                  </a:lnTo>
                  <a:lnTo>
                    <a:pt x="488" y="375"/>
                  </a:lnTo>
                  <a:lnTo>
                    <a:pt x="495" y="403"/>
                  </a:lnTo>
                  <a:lnTo>
                    <a:pt x="466" y="431"/>
                  </a:lnTo>
                  <a:lnTo>
                    <a:pt x="442" y="450"/>
                  </a:lnTo>
                  <a:lnTo>
                    <a:pt x="415" y="433"/>
                  </a:lnTo>
                  <a:lnTo>
                    <a:pt x="414" y="399"/>
                  </a:lnTo>
                  <a:lnTo>
                    <a:pt x="398" y="428"/>
                  </a:lnTo>
                  <a:lnTo>
                    <a:pt x="392" y="440"/>
                  </a:lnTo>
                  <a:lnTo>
                    <a:pt x="354" y="412"/>
                  </a:lnTo>
                  <a:lnTo>
                    <a:pt x="349" y="387"/>
                  </a:lnTo>
                  <a:lnTo>
                    <a:pt x="321" y="395"/>
                  </a:lnTo>
                  <a:lnTo>
                    <a:pt x="298" y="369"/>
                  </a:lnTo>
                  <a:lnTo>
                    <a:pt x="273" y="334"/>
                  </a:lnTo>
                  <a:lnTo>
                    <a:pt x="279" y="366"/>
                  </a:lnTo>
                  <a:lnTo>
                    <a:pt x="287" y="396"/>
                  </a:lnTo>
                  <a:lnTo>
                    <a:pt x="309" y="417"/>
                  </a:lnTo>
                  <a:lnTo>
                    <a:pt x="307" y="433"/>
                  </a:lnTo>
                  <a:lnTo>
                    <a:pt x="303" y="470"/>
                  </a:lnTo>
                  <a:lnTo>
                    <a:pt x="294" y="499"/>
                  </a:lnTo>
                  <a:lnTo>
                    <a:pt x="264" y="488"/>
                  </a:lnTo>
                  <a:lnTo>
                    <a:pt x="235" y="468"/>
                  </a:lnTo>
                  <a:lnTo>
                    <a:pt x="211" y="445"/>
                  </a:lnTo>
                  <a:lnTo>
                    <a:pt x="178" y="417"/>
                  </a:lnTo>
                  <a:lnTo>
                    <a:pt x="142" y="395"/>
                  </a:lnTo>
                  <a:lnTo>
                    <a:pt x="122" y="385"/>
                  </a:lnTo>
                  <a:lnTo>
                    <a:pt x="81" y="416"/>
                  </a:lnTo>
                  <a:lnTo>
                    <a:pt x="103" y="471"/>
                  </a:lnTo>
                  <a:lnTo>
                    <a:pt x="117" y="492"/>
                  </a:lnTo>
                  <a:lnTo>
                    <a:pt x="118" y="527"/>
                  </a:lnTo>
                  <a:lnTo>
                    <a:pt x="92" y="519"/>
                  </a:lnTo>
                  <a:lnTo>
                    <a:pt x="74" y="499"/>
                  </a:lnTo>
                  <a:lnTo>
                    <a:pt x="81" y="481"/>
                  </a:lnTo>
                  <a:lnTo>
                    <a:pt x="67" y="450"/>
                  </a:lnTo>
                  <a:lnTo>
                    <a:pt x="66" y="432"/>
                  </a:lnTo>
                  <a:lnTo>
                    <a:pt x="37" y="411"/>
                  </a:lnTo>
                  <a:lnTo>
                    <a:pt x="19" y="385"/>
                  </a:lnTo>
                  <a:lnTo>
                    <a:pt x="0" y="352"/>
                  </a:lnTo>
                  <a:lnTo>
                    <a:pt x="7" y="315"/>
                  </a:lnTo>
                  <a:lnTo>
                    <a:pt x="25" y="286"/>
                  </a:lnTo>
                  <a:lnTo>
                    <a:pt x="43" y="304"/>
                  </a:lnTo>
                  <a:lnTo>
                    <a:pt x="48" y="352"/>
                  </a:lnTo>
                  <a:lnTo>
                    <a:pt x="71" y="348"/>
                  </a:lnTo>
                  <a:lnTo>
                    <a:pt x="56" y="304"/>
                  </a:lnTo>
                  <a:lnTo>
                    <a:pt x="83" y="293"/>
                  </a:lnTo>
                  <a:lnTo>
                    <a:pt x="103" y="275"/>
                  </a:lnTo>
                  <a:lnTo>
                    <a:pt x="110" y="256"/>
                  </a:lnTo>
                  <a:lnTo>
                    <a:pt x="133" y="281"/>
                  </a:lnTo>
                  <a:lnTo>
                    <a:pt x="175" y="277"/>
                  </a:lnTo>
                  <a:lnTo>
                    <a:pt x="206" y="271"/>
                  </a:lnTo>
                  <a:lnTo>
                    <a:pt x="198" y="245"/>
                  </a:lnTo>
                  <a:lnTo>
                    <a:pt x="204" y="218"/>
                  </a:lnTo>
                  <a:lnTo>
                    <a:pt x="231" y="203"/>
                  </a:lnTo>
                  <a:lnTo>
                    <a:pt x="257" y="204"/>
                  </a:lnTo>
                  <a:lnTo>
                    <a:pt x="282" y="215"/>
                  </a:lnTo>
                  <a:lnTo>
                    <a:pt x="290" y="191"/>
                  </a:lnTo>
                  <a:lnTo>
                    <a:pt x="307" y="160"/>
                  </a:lnTo>
                  <a:lnTo>
                    <a:pt x="310" y="126"/>
                  </a:lnTo>
                  <a:lnTo>
                    <a:pt x="335" y="104"/>
                  </a:lnTo>
                  <a:lnTo>
                    <a:pt x="364" y="92"/>
                  </a:lnTo>
                  <a:lnTo>
                    <a:pt x="377" y="116"/>
                  </a:lnTo>
                  <a:lnTo>
                    <a:pt x="400" y="114"/>
                  </a:lnTo>
                  <a:lnTo>
                    <a:pt x="398" y="90"/>
                  </a:lnTo>
                  <a:lnTo>
                    <a:pt x="408" y="74"/>
                  </a:lnTo>
                  <a:lnTo>
                    <a:pt x="401" y="60"/>
                  </a:lnTo>
                  <a:lnTo>
                    <a:pt x="413" y="27"/>
                  </a:lnTo>
                  <a:lnTo>
                    <a:pt x="435" y="10"/>
                  </a:lnTo>
                  <a:lnTo>
                    <a:pt x="449" y="0"/>
                  </a:lnTo>
                  <a:lnTo>
                    <a:pt x="492" y="8"/>
                  </a:lnTo>
                  <a:lnTo>
                    <a:pt x="511" y="47"/>
                  </a:lnTo>
                  <a:lnTo>
                    <a:pt x="537" y="69"/>
                  </a:lnTo>
                  <a:lnTo>
                    <a:pt x="542" y="95"/>
                  </a:lnTo>
                  <a:lnTo>
                    <a:pt x="567" y="109"/>
                  </a:lnTo>
                  <a:lnTo>
                    <a:pt x="581" y="87"/>
                  </a:lnTo>
                  <a:lnTo>
                    <a:pt x="590" y="76"/>
                  </a:lnTo>
                  <a:lnTo>
                    <a:pt x="595" y="46"/>
                  </a:lnTo>
                  <a:lnTo>
                    <a:pt x="614" y="29"/>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26" name="Freeform 35"/>
            <p:cNvSpPr>
              <a:spLocks noEditPoints="1"/>
            </p:cNvSpPr>
            <p:nvPr/>
          </p:nvSpPr>
          <p:spPr bwMode="auto">
            <a:xfrm>
              <a:off x="3863975" y="2319338"/>
              <a:ext cx="1016000" cy="954087"/>
            </a:xfrm>
            <a:custGeom>
              <a:avLst/>
              <a:gdLst>
                <a:gd name="T0" fmla="*/ 2147483647 w 1121"/>
                <a:gd name="T1" fmla="*/ 2147483647 h 1052"/>
                <a:gd name="T2" fmla="*/ 2147483647 w 1121"/>
                <a:gd name="T3" fmla="*/ 2147483647 h 1052"/>
                <a:gd name="T4" fmla="*/ 2147483647 w 1121"/>
                <a:gd name="T5" fmla="*/ 2147483647 h 1052"/>
                <a:gd name="T6" fmla="*/ 2147483647 w 1121"/>
                <a:gd name="T7" fmla="*/ 2147483647 h 1052"/>
                <a:gd name="T8" fmla="*/ 2147483647 w 1121"/>
                <a:gd name="T9" fmla="*/ 2147483647 h 1052"/>
                <a:gd name="T10" fmla="*/ 2147483647 w 1121"/>
                <a:gd name="T11" fmla="*/ 2147483647 h 1052"/>
                <a:gd name="T12" fmla="*/ 2147483647 w 1121"/>
                <a:gd name="T13" fmla="*/ 2147483647 h 1052"/>
                <a:gd name="T14" fmla="*/ 2147483647 w 1121"/>
                <a:gd name="T15" fmla="*/ 2147483647 h 1052"/>
                <a:gd name="T16" fmla="*/ 2147483647 w 1121"/>
                <a:gd name="T17" fmla="*/ 2147483647 h 1052"/>
                <a:gd name="T18" fmla="*/ 2147483647 w 1121"/>
                <a:gd name="T19" fmla="*/ 2147483647 h 1052"/>
                <a:gd name="T20" fmla="*/ 2147483647 w 1121"/>
                <a:gd name="T21" fmla="*/ 2147483647 h 1052"/>
                <a:gd name="T22" fmla="*/ 2147483647 w 1121"/>
                <a:gd name="T23" fmla="*/ 2147483647 h 1052"/>
                <a:gd name="T24" fmla="*/ 2147483647 w 1121"/>
                <a:gd name="T25" fmla="*/ 2147483647 h 1052"/>
                <a:gd name="T26" fmla="*/ 0 w 1121"/>
                <a:gd name="T27" fmla="*/ 2147483647 h 1052"/>
                <a:gd name="T28" fmla="*/ 2147483647 w 1121"/>
                <a:gd name="T29" fmla="*/ 2147483647 h 1052"/>
                <a:gd name="T30" fmla="*/ 2147483647 w 1121"/>
                <a:gd name="T31" fmla="*/ 2147483647 h 1052"/>
                <a:gd name="T32" fmla="*/ 2147483647 w 1121"/>
                <a:gd name="T33" fmla="*/ 2147483647 h 1052"/>
                <a:gd name="T34" fmla="*/ 2147483647 w 1121"/>
                <a:gd name="T35" fmla="*/ 2147483647 h 1052"/>
                <a:gd name="T36" fmla="*/ 2147483647 w 1121"/>
                <a:gd name="T37" fmla="*/ 2147483647 h 1052"/>
                <a:gd name="T38" fmla="*/ 2147483647 w 1121"/>
                <a:gd name="T39" fmla="*/ 2147483647 h 1052"/>
                <a:gd name="T40" fmla="*/ 2147483647 w 1121"/>
                <a:gd name="T41" fmla="*/ 2147483647 h 1052"/>
                <a:gd name="T42" fmla="*/ 2147483647 w 1121"/>
                <a:gd name="T43" fmla="*/ 2147483647 h 1052"/>
                <a:gd name="T44" fmla="*/ 2147483647 w 1121"/>
                <a:gd name="T45" fmla="*/ 2147483647 h 1052"/>
                <a:gd name="T46" fmla="*/ 2147483647 w 1121"/>
                <a:gd name="T47" fmla="*/ 2147483647 h 1052"/>
                <a:gd name="T48" fmla="*/ 2147483647 w 1121"/>
                <a:gd name="T49" fmla="*/ 2147483647 h 1052"/>
                <a:gd name="T50" fmla="*/ 2147483647 w 1121"/>
                <a:gd name="T51" fmla="*/ 2147483647 h 1052"/>
                <a:gd name="T52" fmla="*/ 2147483647 w 1121"/>
                <a:gd name="T53" fmla="*/ 2147483647 h 1052"/>
                <a:gd name="T54" fmla="*/ 2147483647 w 1121"/>
                <a:gd name="T55" fmla="*/ 2147483647 h 1052"/>
                <a:gd name="T56" fmla="*/ 2147483647 w 1121"/>
                <a:gd name="T57" fmla="*/ 2147483647 h 1052"/>
                <a:gd name="T58" fmla="*/ 2147483647 w 1121"/>
                <a:gd name="T59" fmla="*/ 2147483647 h 1052"/>
                <a:gd name="T60" fmla="*/ 2147483647 w 1121"/>
                <a:gd name="T61" fmla="*/ 2147483647 h 1052"/>
                <a:gd name="T62" fmla="*/ 2147483647 w 1121"/>
                <a:gd name="T63" fmla="*/ 2147483647 h 1052"/>
                <a:gd name="T64" fmla="*/ 2147483647 w 1121"/>
                <a:gd name="T65" fmla="*/ 2147483647 h 1052"/>
                <a:gd name="T66" fmla="*/ 2147483647 w 1121"/>
                <a:gd name="T67" fmla="*/ 2147483647 h 1052"/>
                <a:gd name="T68" fmla="*/ 2147483647 w 1121"/>
                <a:gd name="T69" fmla="*/ 2147483647 h 1052"/>
                <a:gd name="T70" fmla="*/ 2147483647 w 1121"/>
                <a:gd name="T71" fmla="*/ 2147483647 h 1052"/>
                <a:gd name="T72" fmla="*/ 2147483647 w 1121"/>
                <a:gd name="T73" fmla="*/ 2147483647 h 1052"/>
                <a:gd name="T74" fmla="*/ 2147483647 w 1121"/>
                <a:gd name="T75" fmla="*/ 2147483647 h 1052"/>
                <a:gd name="T76" fmla="*/ 2147483647 w 1121"/>
                <a:gd name="T77" fmla="*/ 2147483647 h 1052"/>
                <a:gd name="T78" fmla="*/ 2147483647 w 1121"/>
                <a:gd name="T79" fmla="*/ 2147483647 h 1052"/>
                <a:gd name="T80" fmla="*/ 2147483647 w 1121"/>
                <a:gd name="T81" fmla="*/ 1606337115 h 1052"/>
                <a:gd name="T82" fmla="*/ 2147483647 w 1121"/>
                <a:gd name="T83" fmla="*/ 2147483647 h 1052"/>
                <a:gd name="T84" fmla="*/ 2147483647 w 1121"/>
                <a:gd name="T85" fmla="*/ 2147483647 h 1052"/>
                <a:gd name="T86" fmla="*/ 2147483647 w 1121"/>
                <a:gd name="T87" fmla="*/ 2147483647 h 1052"/>
                <a:gd name="T88" fmla="*/ 2147483647 w 1121"/>
                <a:gd name="T89" fmla="*/ 2147483647 h 1052"/>
                <a:gd name="T90" fmla="*/ 2147483647 w 1121"/>
                <a:gd name="T91" fmla="*/ 2147483647 h 1052"/>
                <a:gd name="T92" fmla="*/ 2147483647 w 1121"/>
                <a:gd name="T93" fmla="*/ 2147483647 h 1052"/>
                <a:gd name="T94" fmla="*/ 2147483647 w 1121"/>
                <a:gd name="T95" fmla="*/ 2147483647 h 1052"/>
                <a:gd name="T96" fmla="*/ 2147483647 w 1121"/>
                <a:gd name="T97" fmla="*/ 2147483647 h 1052"/>
                <a:gd name="T98" fmla="*/ 2147483647 w 1121"/>
                <a:gd name="T99" fmla="*/ 2147483647 h 1052"/>
                <a:gd name="T100" fmla="*/ 2147483647 w 1121"/>
                <a:gd name="T101" fmla="*/ 2147483647 h 1052"/>
                <a:gd name="T102" fmla="*/ 2147483647 w 1121"/>
                <a:gd name="T103" fmla="*/ 2147483647 h 1052"/>
                <a:gd name="T104" fmla="*/ 2147483647 w 1121"/>
                <a:gd name="T105" fmla="*/ 2147483647 h 1052"/>
                <a:gd name="T106" fmla="*/ 2147483647 w 1121"/>
                <a:gd name="T107" fmla="*/ 2147483647 h 1052"/>
                <a:gd name="T108" fmla="*/ 2147483647 w 1121"/>
                <a:gd name="T109" fmla="*/ 2147483647 h 1052"/>
                <a:gd name="T110" fmla="*/ 2147483647 w 1121"/>
                <a:gd name="T111" fmla="*/ 2147483647 h 1052"/>
                <a:gd name="T112" fmla="*/ 2147483647 w 1121"/>
                <a:gd name="T113" fmla="*/ 2147483647 h 1052"/>
                <a:gd name="T114" fmla="*/ 2147483647 w 1121"/>
                <a:gd name="T115" fmla="*/ 2147483647 h 10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1"/>
                <a:gd name="T175" fmla="*/ 0 h 1052"/>
                <a:gd name="T176" fmla="*/ 1121 w 1121"/>
                <a:gd name="T177" fmla="*/ 1052 h 10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1" h="1052">
                  <a:moveTo>
                    <a:pt x="265" y="599"/>
                  </a:moveTo>
                  <a:lnTo>
                    <a:pt x="271" y="589"/>
                  </a:lnTo>
                  <a:lnTo>
                    <a:pt x="275" y="567"/>
                  </a:lnTo>
                  <a:lnTo>
                    <a:pt x="283" y="567"/>
                  </a:lnTo>
                  <a:lnTo>
                    <a:pt x="286" y="584"/>
                  </a:lnTo>
                  <a:lnTo>
                    <a:pt x="284" y="600"/>
                  </a:lnTo>
                  <a:lnTo>
                    <a:pt x="278" y="611"/>
                  </a:lnTo>
                  <a:lnTo>
                    <a:pt x="278" y="631"/>
                  </a:lnTo>
                  <a:lnTo>
                    <a:pt x="274" y="638"/>
                  </a:lnTo>
                  <a:lnTo>
                    <a:pt x="267" y="628"/>
                  </a:lnTo>
                  <a:lnTo>
                    <a:pt x="264" y="609"/>
                  </a:lnTo>
                  <a:lnTo>
                    <a:pt x="265" y="599"/>
                  </a:lnTo>
                  <a:close/>
                  <a:moveTo>
                    <a:pt x="480" y="535"/>
                  </a:moveTo>
                  <a:lnTo>
                    <a:pt x="486" y="521"/>
                  </a:lnTo>
                  <a:lnTo>
                    <a:pt x="492" y="527"/>
                  </a:lnTo>
                  <a:lnTo>
                    <a:pt x="492" y="542"/>
                  </a:lnTo>
                  <a:lnTo>
                    <a:pt x="483" y="545"/>
                  </a:lnTo>
                  <a:lnTo>
                    <a:pt x="480" y="535"/>
                  </a:lnTo>
                  <a:close/>
                  <a:moveTo>
                    <a:pt x="565" y="558"/>
                  </a:moveTo>
                  <a:lnTo>
                    <a:pt x="563" y="543"/>
                  </a:lnTo>
                  <a:lnTo>
                    <a:pt x="576" y="528"/>
                  </a:lnTo>
                  <a:lnTo>
                    <a:pt x="584" y="543"/>
                  </a:lnTo>
                  <a:lnTo>
                    <a:pt x="577" y="558"/>
                  </a:lnTo>
                  <a:lnTo>
                    <a:pt x="565" y="558"/>
                  </a:lnTo>
                  <a:close/>
                  <a:moveTo>
                    <a:pt x="558" y="587"/>
                  </a:moveTo>
                  <a:lnTo>
                    <a:pt x="563" y="572"/>
                  </a:lnTo>
                  <a:lnTo>
                    <a:pt x="577" y="575"/>
                  </a:lnTo>
                  <a:lnTo>
                    <a:pt x="565" y="591"/>
                  </a:lnTo>
                  <a:lnTo>
                    <a:pt x="558" y="587"/>
                  </a:lnTo>
                  <a:close/>
                  <a:moveTo>
                    <a:pt x="473" y="593"/>
                  </a:moveTo>
                  <a:lnTo>
                    <a:pt x="490" y="614"/>
                  </a:lnTo>
                  <a:lnTo>
                    <a:pt x="498" y="670"/>
                  </a:lnTo>
                  <a:lnTo>
                    <a:pt x="509" y="680"/>
                  </a:lnTo>
                  <a:lnTo>
                    <a:pt x="501" y="700"/>
                  </a:lnTo>
                  <a:lnTo>
                    <a:pt x="521" y="704"/>
                  </a:lnTo>
                  <a:lnTo>
                    <a:pt x="515" y="724"/>
                  </a:lnTo>
                  <a:lnTo>
                    <a:pt x="510" y="748"/>
                  </a:lnTo>
                  <a:lnTo>
                    <a:pt x="495" y="761"/>
                  </a:lnTo>
                  <a:lnTo>
                    <a:pt x="479" y="761"/>
                  </a:lnTo>
                  <a:lnTo>
                    <a:pt x="458" y="760"/>
                  </a:lnTo>
                  <a:lnTo>
                    <a:pt x="439" y="748"/>
                  </a:lnTo>
                  <a:lnTo>
                    <a:pt x="422" y="727"/>
                  </a:lnTo>
                  <a:lnTo>
                    <a:pt x="415" y="701"/>
                  </a:lnTo>
                  <a:lnTo>
                    <a:pt x="416" y="677"/>
                  </a:lnTo>
                  <a:lnTo>
                    <a:pt x="404" y="643"/>
                  </a:lnTo>
                  <a:lnTo>
                    <a:pt x="413" y="609"/>
                  </a:lnTo>
                  <a:lnTo>
                    <a:pt x="432" y="585"/>
                  </a:lnTo>
                  <a:lnTo>
                    <a:pt x="451" y="580"/>
                  </a:lnTo>
                  <a:lnTo>
                    <a:pt x="473" y="593"/>
                  </a:lnTo>
                  <a:close/>
                  <a:moveTo>
                    <a:pt x="349" y="101"/>
                  </a:moveTo>
                  <a:lnTo>
                    <a:pt x="341" y="101"/>
                  </a:lnTo>
                  <a:lnTo>
                    <a:pt x="349" y="79"/>
                  </a:lnTo>
                  <a:lnTo>
                    <a:pt x="364" y="65"/>
                  </a:lnTo>
                  <a:lnTo>
                    <a:pt x="379" y="47"/>
                  </a:lnTo>
                  <a:lnTo>
                    <a:pt x="394" y="41"/>
                  </a:lnTo>
                  <a:lnTo>
                    <a:pt x="393" y="51"/>
                  </a:lnTo>
                  <a:lnTo>
                    <a:pt x="380" y="65"/>
                  </a:lnTo>
                  <a:lnTo>
                    <a:pt x="366" y="84"/>
                  </a:lnTo>
                  <a:lnTo>
                    <a:pt x="349" y="101"/>
                  </a:lnTo>
                  <a:close/>
                  <a:moveTo>
                    <a:pt x="361" y="128"/>
                  </a:moveTo>
                  <a:lnTo>
                    <a:pt x="361" y="142"/>
                  </a:lnTo>
                  <a:lnTo>
                    <a:pt x="348" y="155"/>
                  </a:lnTo>
                  <a:lnTo>
                    <a:pt x="336" y="148"/>
                  </a:lnTo>
                  <a:lnTo>
                    <a:pt x="346" y="134"/>
                  </a:lnTo>
                  <a:lnTo>
                    <a:pt x="361" y="128"/>
                  </a:lnTo>
                  <a:close/>
                  <a:moveTo>
                    <a:pt x="278" y="228"/>
                  </a:moveTo>
                  <a:lnTo>
                    <a:pt x="280" y="241"/>
                  </a:lnTo>
                  <a:lnTo>
                    <a:pt x="269" y="247"/>
                  </a:lnTo>
                  <a:lnTo>
                    <a:pt x="269" y="232"/>
                  </a:lnTo>
                  <a:lnTo>
                    <a:pt x="278" y="228"/>
                  </a:lnTo>
                  <a:close/>
                  <a:moveTo>
                    <a:pt x="317" y="224"/>
                  </a:moveTo>
                  <a:lnTo>
                    <a:pt x="328" y="241"/>
                  </a:lnTo>
                  <a:lnTo>
                    <a:pt x="335" y="253"/>
                  </a:lnTo>
                  <a:lnTo>
                    <a:pt x="337" y="264"/>
                  </a:lnTo>
                  <a:lnTo>
                    <a:pt x="323" y="272"/>
                  </a:lnTo>
                  <a:lnTo>
                    <a:pt x="313" y="254"/>
                  </a:lnTo>
                  <a:lnTo>
                    <a:pt x="312" y="235"/>
                  </a:lnTo>
                  <a:lnTo>
                    <a:pt x="317" y="224"/>
                  </a:lnTo>
                  <a:close/>
                  <a:moveTo>
                    <a:pt x="295" y="254"/>
                  </a:moveTo>
                  <a:lnTo>
                    <a:pt x="310" y="273"/>
                  </a:lnTo>
                  <a:lnTo>
                    <a:pt x="307" y="291"/>
                  </a:lnTo>
                  <a:lnTo>
                    <a:pt x="284" y="291"/>
                  </a:lnTo>
                  <a:lnTo>
                    <a:pt x="283" y="273"/>
                  </a:lnTo>
                  <a:lnTo>
                    <a:pt x="295" y="268"/>
                  </a:lnTo>
                  <a:lnTo>
                    <a:pt x="295" y="254"/>
                  </a:lnTo>
                  <a:close/>
                  <a:moveTo>
                    <a:pt x="141" y="311"/>
                  </a:moveTo>
                  <a:lnTo>
                    <a:pt x="129" y="339"/>
                  </a:lnTo>
                  <a:lnTo>
                    <a:pt x="125" y="367"/>
                  </a:lnTo>
                  <a:lnTo>
                    <a:pt x="119" y="380"/>
                  </a:lnTo>
                  <a:lnTo>
                    <a:pt x="104" y="394"/>
                  </a:lnTo>
                  <a:lnTo>
                    <a:pt x="88" y="383"/>
                  </a:lnTo>
                  <a:lnTo>
                    <a:pt x="100" y="369"/>
                  </a:lnTo>
                  <a:lnTo>
                    <a:pt x="96" y="359"/>
                  </a:lnTo>
                  <a:lnTo>
                    <a:pt x="97" y="341"/>
                  </a:lnTo>
                  <a:lnTo>
                    <a:pt x="113" y="329"/>
                  </a:lnTo>
                  <a:lnTo>
                    <a:pt x="128" y="315"/>
                  </a:lnTo>
                  <a:lnTo>
                    <a:pt x="141" y="311"/>
                  </a:lnTo>
                  <a:close/>
                  <a:moveTo>
                    <a:pt x="143" y="545"/>
                  </a:moveTo>
                  <a:lnTo>
                    <a:pt x="166" y="576"/>
                  </a:lnTo>
                  <a:lnTo>
                    <a:pt x="147" y="615"/>
                  </a:lnTo>
                  <a:lnTo>
                    <a:pt x="106" y="638"/>
                  </a:lnTo>
                  <a:lnTo>
                    <a:pt x="83" y="659"/>
                  </a:lnTo>
                  <a:lnTo>
                    <a:pt x="65" y="657"/>
                  </a:lnTo>
                  <a:lnTo>
                    <a:pt x="62" y="641"/>
                  </a:lnTo>
                  <a:lnTo>
                    <a:pt x="88" y="613"/>
                  </a:lnTo>
                  <a:lnTo>
                    <a:pt x="65" y="568"/>
                  </a:lnTo>
                  <a:lnTo>
                    <a:pt x="83" y="549"/>
                  </a:lnTo>
                  <a:lnTo>
                    <a:pt x="67" y="534"/>
                  </a:lnTo>
                  <a:lnTo>
                    <a:pt x="34" y="566"/>
                  </a:lnTo>
                  <a:lnTo>
                    <a:pt x="15" y="600"/>
                  </a:lnTo>
                  <a:lnTo>
                    <a:pt x="10" y="602"/>
                  </a:lnTo>
                  <a:lnTo>
                    <a:pt x="0" y="596"/>
                  </a:lnTo>
                  <a:lnTo>
                    <a:pt x="26" y="498"/>
                  </a:lnTo>
                  <a:lnTo>
                    <a:pt x="53" y="480"/>
                  </a:lnTo>
                  <a:lnTo>
                    <a:pt x="62" y="498"/>
                  </a:lnTo>
                  <a:lnTo>
                    <a:pt x="124" y="443"/>
                  </a:lnTo>
                  <a:lnTo>
                    <a:pt x="135" y="470"/>
                  </a:lnTo>
                  <a:lnTo>
                    <a:pt x="143" y="545"/>
                  </a:lnTo>
                  <a:close/>
                  <a:moveTo>
                    <a:pt x="279" y="355"/>
                  </a:moveTo>
                  <a:lnTo>
                    <a:pt x="185" y="521"/>
                  </a:lnTo>
                  <a:lnTo>
                    <a:pt x="169" y="527"/>
                  </a:lnTo>
                  <a:lnTo>
                    <a:pt x="156" y="506"/>
                  </a:lnTo>
                  <a:lnTo>
                    <a:pt x="158" y="453"/>
                  </a:lnTo>
                  <a:lnTo>
                    <a:pt x="198" y="429"/>
                  </a:lnTo>
                  <a:lnTo>
                    <a:pt x="216" y="423"/>
                  </a:lnTo>
                  <a:lnTo>
                    <a:pt x="220" y="417"/>
                  </a:lnTo>
                  <a:lnTo>
                    <a:pt x="203" y="410"/>
                  </a:lnTo>
                  <a:lnTo>
                    <a:pt x="193" y="412"/>
                  </a:lnTo>
                  <a:lnTo>
                    <a:pt x="185" y="404"/>
                  </a:lnTo>
                  <a:lnTo>
                    <a:pt x="210" y="368"/>
                  </a:lnTo>
                  <a:lnTo>
                    <a:pt x="281" y="308"/>
                  </a:lnTo>
                  <a:lnTo>
                    <a:pt x="292" y="313"/>
                  </a:lnTo>
                  <a:lnTo>
                    <a:pt x="279" y="355"/>
                  </a:lnTo>
                  <a:close/>
                  <a:moveTo>
                    <a:pt x="517" y="1015"/>
                  </a:moveTo>
                  <a:lnTo>
                    <a:pt x="536" y="983"/>
                  </a:lnTo>
                  <a:lnTo>
                    <a:pt x="538" y="952"/>
                  </a:lnTo>
                  <a:lnTo>
                    <a:pt x="554" y="943"/>
                  </a:lnTo>
                  <a:lnTo>
                    <a:pt x="571" y="913"/>
                  </a:lnTo>
                  <a:lnTo>
                    <a:pt x="600" y="874"/>
                  </a:lnTo>
                  <a:lnTo>
                    <a:pt x="601" y="837"/>
                  </a:lnTo>
                  <a:lnTo>
                    <a:pt x="624" y="814"/>
                  </a:lnTo>
                  <a:lnTo>
                    <a:pt x="629" y="775"/>
                  </a:lnTo>
                  <a:lnTo>
                    <a:pt x="648" y="763"/>
                  </a:lnTo>
                  <a:lnTo>
                    <a:pt x="671" y="754"/>
                  </a:lnTo>
                  <a:lnTo>
                    <a:pt x="681" y="718"/>
                  </a:lnTo>
                  <a:lnTo>
                    <a:pt x="657" y="688"/>
                  </a:lnTo>
                  <a:lnTo>
                    <a:pt x="665" y="666"/>
                  </a:lnTo>
                  <a:lnTo>
                    <a:pt x="654" y="647"/>
                  </a:lnTo>
                  <a:lnTo>
                    <a:pt x="629" y="633"/>
                  </a:lnTo>
                  <a:lnTo>
                    <a:pt x="600" y="613"/>
                  </a:lnTo>
                  <a:lnTo>
                    <a:pt x="581" y="590"/>
                  </a:lnTo>
                  <a:lnTo>
                    <a:pt x="590" y="571"/>
                  </a:lnTo>
                  <a:lnTo>
                    <a:pt x="594" y="550"/>
                  </a:lnTo>
                  <a:lnTo>
                    <a:pt x="582" y="524"/>
                  </a:lnTo>
                  <a:lnTo>
                    <a:pt x="584" y="488"/>
                  </a:lnTo>
                  <a:lnTo>
                    <a:pt x="584" y="473"/>
                  </a:lnTo>
                  <a:lnTo>
                    <a:pt x="592" y="448"/>
                  </a:lnTo>
                  <a:lnTo>
                    <a:pt x="590" y="429"/>
                  </a:lnTo>
                  <a:lnTo>
                    <a:pt x="602" y="419"/>
                  </a:lnTo>
                  <a:lnTo>
                    <a:pt x="623" y="421"/>
                  </a:lnTo>
                  <a:lnTo>
                    <a:pt x="645" y="435"/>
                  </a:lnTo>
                  <a:lnTo>
                    <a:pt x="665" y="441"/>
                  </a:lnTo>
                  <a:lnTo>
                    <a:pt x="681" y="441"/>
                  </a:lnTo>
                  <a:lnTo>
                    <a:pt x="688" y="442"/>
                  </a:lnTo>
                  <a:lnTo>
                    <a:pt x="663" y="431"/>
                  </a:lnTo>
                  <a:lnTo>
                    <a:pt x="653" y="408"/>
                  </a:lnTo>
                  <a:lnTo>
                    <a:pt x="620" y="372"/>
                  </a:lnTo>
                  <a:lnTo>
                    <a:pt x="606" y="358"/>
                  </a:lnTo>
                  <a:lnTo>
                    <a:pt x="611" y="375"/>
                  </a:lnTo>
                  <a:lnTo>
                    <a:pt x="629" y="396"/>
                  </a:lnTo>
                  <a:lnTo>
                    <a:pt x="626" y="414"/>
                  </a:lnTo>
                  <a:lnTo>
                    <a:pt x="606" y="407"/>
                  </a:lnTo>
                  <a:lnTo>
                    <a:pt x="593" y="382"/>
                  </a:lnTo>
                  <a:lnTo>
                    <a:pt x="594" y="355"/>
                  </a:lnTo>
                  <a:lnTo>
                    <a:pt x="612" y="322"/>
                  </a:lnTo>
                  <a:lnTo>
                    <a:pt x="624" y="278"/>
                  </a:lnTo>
                  <a:lnTo>
                    <a:pt x="605" y="309"/>
                  </a:lnTo>
                  <a:lnTo>
                    <a:pt x="594" y="327"/>
                  </a:lnTo>
                  <a:lnTo>
                    <a:pt x="575" y="291"/>
                  </a:lnTo>
                  <a:lnTo>
                    <a:pt x="582" y="328"/>
                  </a:lnTo>
                  <a:lnTo>
                    <a:pt x="590" y="342"/>
                  </a:lnTo>
                  <a:lnTo>
                    <a:pt x="576" y="365"/>
                  </a:lnTo>
                  <a:lnTo>
                    <a:pt x="586" y="407"/>
                  </a:lnTo>
                  <a:lnTo>
                    <a:pt x="562" y="404"/>
                  </a:lnTo>
                  <a:lnTo>
                    <a:pt x="580" y="417"/>
                  </a:lnTo>
                  <a:lnTo>
                    <a:pt x="565" y="443"/>
                  </a:lnTo>
                  <a:lnTo>
                    <a:pt x="563" y="480"/>
                  </a:lnTo>
                  <a:lnTo>
                    <a:pt x="539" y="487"/>
                  </a:lnTo>
                  <a:lnTo>
                    <a:pt x="533" y="460"/>
                  </a:lnTo>
                  <a:lnTo>
                    <a:pt x="528" y="427"/>
                  </a:lnTo>
                  <a:lnTo>
                    <a:pt x="510" y="412"/>
                  </a:lnTo>
                  <a:lnTo>
                    <a:pt x="500" y="393"/>
                  </a:lnTo>
                  <a:lnTo>
                    <a:pt x="507" y="424"/>
                  </a:lnTo>
                  <a:lnTo>
                    <a:pt x="519" y="451"/>
                  </a:lnTo>
                  <a:lnTo>
                    <a:pt x="514" y="462"/>
                  </a:lnTo>
                  <a:lnTo>
                    <a:pt x="482" y="441"/>
                  </a:lnTo>
                  <a:lnTo>
                    <a:pt x="473" y="413"/>
                  </a:lnTo>
                  <a:lnTo>
                    <a:pt x="471" y="446"/>
                  </a:lnTo>
                  <a:lnTo>
                    <a:pt x="460" y="465"/>
                  </a:lnTo>
                  <a:lnTo>
                    <a:pt x="471" y="491"/>
                  </a:lnTo>
                  <a:lnTo>
                    <a:pt x="465" y="506"/>
                  </a:lnTo>
                  <a:lnTo>
                    <a:pt x="449" y="493"/>
                  </a:lnTo>
                  <a:lnTo>
                    <a:pt x="433" y="491"/>
                  </a:lnTo>
                  <a:lnTo>
                    <a:pt x="423" y="470"/>
                  </a:lnTo>
                  <a:lnTo>
                    <a:pt x="421" y="442"/>
                  </a:lnTo>
                  <a:lnTo>
                    <a:pt x="426" y="397"/>
                  </a:lnTo>
                  <a:lnTo>
                    <a:pt x="445" y="369"/>
                  </a:lnTo>
                  <a:lnTo>
                    <a:pt x="467" y="344"/>
                  </a:lnTo>
                  <a:lnTo>
                    <a:pt x="474" y="318"/>
                  </a:lnTo>
                  <a:lnTo>
                    <a:pt x="503" y="308"/>
                  </a:lnTo>
                  <a:lnTo>
                    <a:pt x="520" y="288"/>
                  </a:lnTo>
                  <a:lnTo>
                    <a:pt x="527" y="259"/>
                  </a:lnTo>
                  <a:lnTo>
                    <a:pt x="559" y="253"/>
                  </a:lnTo>
                  <a:lnTo>
                    <a:pt x="575" y="228"/>
                  </a:lnTo>
                  <a:lnTo>
                    <a:pt x="545" y="244"/>
                  </a:lnTo>
                  <a:lnTo>
                    <a:pt x="518" y="251"/>
                  </a:lnTo>
                  <a:lnTo>
                    <a:pt x="503" y="287"/>
                  </a:lnTo>
                  <a:lnTo>
                    <a:pt x="483" y="302"/>
                  </a:lnTo>
                  <a:lnTo>
                    <a:pt x="459" y="318"/>
                  </a:lnTo>
                  <a:lnTo>
                    <a:pt x="450" y="338"/>
                  </a:lnTo>
                  <a:lnTo>
                    <a:pt x="437" y="356"/>
                  </a:lnTo>
                  <a:lnTo>
                    <a:pt x="427" y="358"/>
                  </a:lnTo>
                  <a:lnTo>
                    <a:pt x="414" y="392"/>
                  </a:lnTo>
                  <a:lnTo>
                    <a:pt x="398" y="394"/>
                  </a:lnTo>
                  <a:lnTo>
                    <a:pt x="393" y="387"/>
                  </a:lnTo>
                  <a:lnTo>
                    <a:pt x="392" y="425"/>
                  </a:lnTo>
                  <a:lnTo>
                    <a:pt x="396" y="465"/>
                  </a:lnTo>
                  <a:lnTo>
                    <a:pt x="411" y="493"/>
                  </a:lnTo>
                  <a:lnTo>
                    <a:pt x="430" y="516"/>
                  </a:lnTo>
                  <a:lnTo>
                    <a:pt x="432" y="545"/>
                  </a:lnTo>
                  <a:lnTo>
                    <a:pt x="407" y="557"/>
                  </a:lnTo>
                  <a:lnTo>
                    <a:pt x="384" y="591"/>
                  </a:lnTo>
                  <a:lnTo>
                    <a:pt x="369" y="627"/>
                  </a:lnTo>
                  <a:lnTo>
                    <a:pt x="374" y="666"/>
                  </a:lnTo>
                  <a:lnTo>
                    <a:pt x="363" y="706"/>
                  </a:lnTo>
                  <a:lnTo>
                    <a:pt x="340" y="738"/>
                  </a:lnTo>
                  <a:lnTo>
                    <a:pt x="339" y="759"/>
                  </a:lnTo>
                  <a:lnTo>
                    <a:pt x="330" y="764"/>
                  </a:lnTo>
                  <a:lnTo>
                    <a:pt x="351" y="781"/>
                  </a:lnTo>
                  <a:lnTo>
                    <a:pt x="348" y="820"/>
                  </a:lnTo>
                  <a:lnTo>
                    <a:pt x="328" y="840"/>
                  </a:lnTo>
                  <a:lnTo>
                    <a:pt x="285" y="841"/>
                  </a:lnTo>
                  <a:lnTo>
                    <a:pt x="267" y="855"/>
                  </a:lnTo>
                  <a:lnTo>
                    <a:pt x="250" y="840"/>
                  </a:lnTo>
                  <a:lnTo>
                    <a:pt x="255" y="804"/>
                  </a:lnTo>
                  <a:lnTo>
                    <a:pt x="257" y="776"/>
                  </a:lnTo>
                  <a:lnTo>
                    <a:pt x="283" y="760"/>
                  </a:lnTo>
                  <a:lnTo>
                    <a:pt x="289" y="726"/>
                  </a:lnTo>
                  <a:lnTo>
                    <a:pt x="285" y="680"/>
                  </a:lnTo>
                  <a:lnTo>
                    <a:pt x="298" y="649"/>
                  </a:lnTo>
                  <a:lnTo>
                    <a:pt x="303" y="602"/>
                  </a:lnTo>
                  <a:lnTo>
                    <a:pt x="303" y="591"/>
                  </a:lnTo>
                  <a:lnTo>
                    <a:pt x="333" y="564"/>
                  </a:lnTo>
                  <a:lnTo>
                    <a:pt x="360" y="535"/>
                  </a:lnTo>
                  <a:lnTo>
                    <a:pt x="382" y="516"/>
                  </a:lnTo>
                  <a:lnTo>
                    <a:pt x="371" y="495"/>
                  </a:lnTo>
                  <a:lnTo>
                    <a:pt x="347" y="527"/>
                  </a:lnTo>
                  <a:lnTo>
                    <a:pt x="333" y="544"/>
                  </a:lnTo>
                  <a:lnTo>
                    <a:pt x="322" y="545"/>
                  </a:lnTo>
                  <a:lnTo>
                    <a:pt x="323" y="531"/>
                  </a:lnTo>
                  <a:lnTo>
                    <a:pt x="308" y="527"/>
                  </a:lnTo>
                  <a:lnTo>
                    <a:pt x="303" y="507"/>
                  </a:lnTo>
                  <a:lnTo>
                    <a:pt x="313" y="482"/>
                  </a:lnTo>
                  <a:lnTo>
                    <a:pt x="327" y="461"/>
                  </a:lnTo>
                  <a:lnTo>
                    <a:pt x="338" y="442"/>
                  </a:lnTo>
                  <a:lnTo>
                    <a:pt x="314" y="445"/>
                  </a:lnTo>
                  <a:lnTo>
                    <a:pt x="303" y="468"/>
                  </a:lnTo>
                  <a:lnTo>
                    <a:pt x="300" y="439"/>
                  </a:lnTo>
                  <a:lnTo>
                    <a:pt x="329" y="407"/>
                  </a:lnTo>
                  <a:lnTo>
                    <a:pt x="340" y="385"/>
                  </a:lnTo>
                  <a:lnTo>
                    <a:pt x="329" y="378"/>
                  </a:lnTo>
                  <a:lnTo>
                    <a:pt x="319" y="395"/>
                  </a:lnTo>
                  <a:lnTo>
                    <a:pt x="309" y="406"/>
                  </a:lnTo>
                  <a:lnTo>
                    <a:pt x="294" y="425"/>
                  </a:lnTo>
                  <a:lnTo>
                    <a:pt x="292" y="404"/>
                  </a:lnTo>
                  <a:lnTo>
                    <a:pt x="314" y="377"/>
                  </a:lnTo>
                  <a:lnTo>
                    <a:pt x="335" y="345"/>
                  </a:lnTo>
                  <a:lnTo>
                    <a:pt x="354" y="347"/>
                  </a:lnTo>
                  <a:lnTo>
                    <a:pt x="344" y="326"/>
                  </a:lnTo>
                  <a:lnTo>
                    <a:pt x="352" y="304"/>
                  </a:lnTo>
                  <a:lnTo>
                    <a:pt x="363" y="293"/>
                  </a:lnTo>
                  <a:lnTo>
                    <a:pt x="351" y="284"/>
                  </a:lnTo>
                  <a:lnTo>
                    <a:pt x="335" y="311"/>
                  </a:lnTo>
                  <a:lnTo>
                    <a:pt x="332" y="291"/>
                  </a:lnTo>
                  <a:lnTo>
                    <a:pt x="344" y="272"/>
                  </a:lnTo>
                  <a:lnTo>
                    <a:pt x="354" y="246"/>
                  </a:lnTo>
                  <a:lnTo>
                    <a:pt x="363" y="240"/>
                  </a:lnTo>
                  <a:lnTo>
                    <a:pt x="378" y="233"/>
                  </a:lnTo>
                  <a:lnTo>
                    <a:pt x="351" y="233"/>
                  </a:lnTo>
                  <a:lnTo>
                    <a:pt x="340" y="228"/>
                  </a:lnTo>
                  <a:lnTo>
                    <a:pt x="333" y="199"/>
                  </a:lnTo>
                  <a:lnTo>
                    <a:pt x="329" y="218"/>
                  </a:lnTo>
                  <a:lnTo>
                    <a:pt x="314" y="213"/>
                  </a:lnTo>
                  <a:lnTo>
                    <a:pt x="317" y="193"/>
                  </a:lnTo>
                  <a:lnTo>
                    <a:pt x="337" y="183"/>
                  </a:lnTo>
                  <a:lnTo>
                    <a:pt x="354" y="179"/>
                  </a:lnTo>
                  <a:lnTo>
                    <a:pt x="377" y="175"/>
                  </a:lnTo>
                  <a:lnTo>
                    <a:pt x="389" y="164"/>
                  </a:lnTo>
                  <a:lnTo>
                    <a:pt x="361" y="169"/>
                  </a:lnTo>
                  <a:lnTo>
                    <a:pt x="358" y="155"/>
                  </a:lnTo>
                  <a:lnTo>
                    <a:pt x="369" y="136"/>
                  </a:lnTo>
                  <a:lnTo>
                    <a:pt x="382" y="112"/>
                  </a:lnTo>
                  <a:lnTo>
                    <a:pt x="394" y="108"/>
                  </a:lnTo>
                  <a:lnTo>
                    <a:pt x="399" y="95"/>
                  </a:lnTo>
                  <a:lnTo>
                    <a:pt x="386" y="87"/>
                  </a:lnTo>
                  <a:lnTo>
                    <a:pt x="404" y="70"/>
                  </a:lnTo>
                  <a:lnTo>
                    <a:pt x="436" y="68"/>
                  </a:lnTo>
                  <a:lnTo>
                    <a:pt x="433" y="46"/>
                  </a:lnTo>
                  <a:lnTo>
                    <a:pt x="406" y="54"/>
                  </a:lnTo>
                  <a:lnTo>
                    <a:pt x="404" y="24"/>
                  </a:lnTo>
                  <a:lnTo>
                    <a:pt x="424" y="0"/>
                  </a:lnTo>
                  <a:lnTo>
                    <a:pt x="450" y="24"/>
                  </a:lnTo>
                  <a:lnTo>
                    <a:pt x="475" y="5"/>
                  </a:lnTo>
                  <a:lnTo>
                    <a:pt x="506" y="6"/>
                  </a:lnTo>
                  <a:lnTo>
                    <a:pt x="516" y="23"/>
                  </a:lnTo>
                  <a:lnTo>
                    <a:pt x="507" y="60"/>
                  </a:lnTo>
                  <a:lnTo>
                    <a:pt x="486" y="89"/>
                  </a:lnTo>
                  <a:lnTo>
                    <a:pt x="470" y="102"/>
                  </a:lnTo>
                  <a:lnTo>
                    <a:pt x="425" y="94"/>
                  </a:lnTo>
                  <a:lnTo>
                    <a:pt x="439" y="111"/>
                  </a:lnTo>
                  <a:lnTo>
                    <a:pt x="480" y="109"/>
                  </a:lnTo>
                  <a:lnTo>
                    <a:pt x="511" y="80"/>
                  </a:lnTo>
                  <a:lnTo>
                    <a:pt x="539" y="65"/>
                  </a:lnTo>
                  <a:lnTo>
                    <a:pt x="559" y="42"/>
                  </a:lnTo>
                  <a:lnTo>
                    <a:pt x="586" y="35"/>
                  </a:lnTo>
                  <a:lnTo>
                    <a:pt x="622" y="37"/>
                  </a:lnTo>
                  <a:lnTo>
                    <a:pt x="650" y="17"/>
                  </a:lnTo>
                  <a:lnTo>
                    <a:pt x="678" y="2"/>
                  </a:lnTo>
                  <a:lnTo>
                    <a:pt x="687" y="10"/>
                  </a:lnTo>
                  <a:lnTo>
                    <a:pt x="703" y="24"/>
                  </a:lnTo>
                  <a:lnTo>
                    <a:pt x="699" y="38"/>
                  </a:lnTo>
                  <a:lnTo>
                    <a:pt x="680" y="39"/>
                  </a:lnTo>
                  <a:lnTo>
                    <a:pt x="670" y="47"/>
                  </a:lnTo>
                  <a:lnTo>
                    <a:pt x="659" y="57"/>
                  </a:lnTo>
                  <a:lnTo>
                    <a:pt x="670" y="63"/>
                  </a:lnTo>
                  <a:lnTo>
                    <a:pt x="665" y="77"/>
                  </a:lnTo>
                  <a:lnTo>
                    <a:pt x="671" y="93"/>
                  </a:lnTo>
                  <a:lnTo>
                    <a:pt x="680" y="95"/>
                  </a:lnTo>
                  <a:lnTo>
                    <a:pt x="686" y="81"/>
                  </a:lnTo>
                  <a:lnTo>
                    <a:pt x="695" y="80"/>
                  </a:lnTo>
                  <a:lnTo>
                    <a:pt x="680" y="95"/>
                  </a:lnTo>
                  <a:lnTo>
                    <a:pt x="669" y="108"/>
                  </a:lnTo>
                  <a:lnTo>
                    <a:pt x="663" y="113"/>
                  </a:lnTo>
                  <a:lnTo>
                    <a:pt x="648" y="115"/>
                  </a:lnTo>
                  <a:lnTo>
                    <a:pt x="640" y="131"/>
                  </a:lnTo>
                  <a:lnTo>
                    <a:pt x="628" y="134"/>
                  </a:lnTo>
                  <a:lnTo>
                    <a:pt x="614" y="139"/>
                  </a:lnTo>
                  <a:lnTo>
                    <a:pt x="612" y="155"/>
                  </a:lnTo>
                  <a:lnTo>
                    <a:pt x="607" y="169"/>
                  </a:lnTo>
                  <a:lnTo>
                    <a:pt x="626" y="190"/>
                  </a:lnTo>
                  <a:lnTo>
                    <a:pt x="649" y="190"/>
                  </a:lnTo>
                  <a:lnTo>
                    <a:pt x="668" y="193"/>
                  </a:lnTo>
                  <a:lnTo>
                    <a:pt x="669" y="203"/>
                  </a:lnTo>
                  <a:lnTo>
                    <a:pt x="667" y="217"/>
                  </a:lnTo>
                  <a:lnTo>
                    <a:pt x="669" y="226"/>
                  </a:lnTo>
                  <a:lnTo>
                    <a:pt x="654" y="230"/>
                  </a:lnTo>
                  <a:lnTo>
                    <a:pt x="658" y="262"/>
                  </a:lnTo>
                  <a:lnTo>
                    <a:pt x="669" y="288"/>
                  </a:lnTo>
                  <a:lnTo>
                    <a:pt x="678" y="311"/>
                  </a:lnTo>
                  <a:lnTo>
                    <a:pt x="684" y="326"/>
                  </a:lnTo>
                  <a:lnTo>
                    <a:pt x="696" y="334"/>
                  </a:lnTo>
                  <a:lnTo>
                    <a:pt x="698" y="355"/>
                  </a:lnTo>
                  <a:lnTo>
                    <a:pt x="700" y="355"/>
                  </a:lnTo>
                  <a:lnTo>
                    <a:pt x="723" y="354"/>
                  </a:lnTo>
                  <a:lnTo>
                    <a:pt x="734" y="370"/>
                  </a:lnTo>
                  <a:lnTo>
                    <a:pt x="745" y="391"/>
                  </a:lnTo>
                  <a:lnTo>
                    <a:pt x="754" y="407"/>
                  </a:lnTo>
                  <a:lnTo>
                    <a:pt x="764" y="420"/>
                  </a:lnTo>
                  <a:lnTo>
                    <a:pt x="762" y="421"/>
                  </a:lnTo>
                  <a:lnTo>
                    <a:pt x="761" y="435"/>
                  </a:lnTo>
                  <a:lnTo>
                    <a:pt x="763" y="449"/>
                  </a:lnTo>
                  <a:lnTo>
                    <a:pt x="769" y="459"/>
                  </a:lnTo>
                  <a:lnTo>
                    <a:pt x="771" y="463"/>
                  </a:lnTo>
                  <a:lnTo>
                    <a:pt x="779" y="469"/>
                  </a:lnTo>
                  <a:lnTo>
                    <a:pt x="786" y="469"/>
                  </a:lnTo>
                  <a:lnTo>
                    <a:pt x="794" y="464"/>
                  </a:lnTo>
                  <a:lnTo>
                    <a:pt x="802" y="454"/>
                  </a:lnTo>
                  <a:lnTo>
                    <a:pt x="811" y="459"/>
                  </a:lnTo>
                  <a:lnTo>
                    <a:pt x="824" y="467"/>
                  </a:lnTo>
                  <a:lnTo>
                    <a:pt x="836" y="465"/>
                  </a:lnTo>
                  <a:lnTo>
                    <a:pt x="847" y="477"/>
                  </a:lnTo>
                  <a:lnTo>
                    <a:pt x="874" y="474"/>
                  </a:lnTo>
                  <a:lnTo>
                    <a:pt x="879" y="486"/>
                  </a:lnTo>
                  <a:lnTo>
                    <a:pt x="878" y="498"/>
                  </a:lnTo>
                  <a:lnTo>
                    <a:pt x="873" y="507"/>
                  </a:lnTo>
                  <a:lnTo>
                    <a:pt x="873" y="509"/>
                  </a:lnTo>
                  <a:lnTo>
                    <a:pt x="876" y="510"/>
                  </a:lnTo>
                  <a:lnTo>
                    <a:pt x="922" y="549"/>
                  </a:lnTo>
                  <a:lnTo>
                    <a:pt x="942" y="572"/>
                  </a:lnTo>
                  <a:lnTo>
                    <a:pt x="963" y="555"/>
                  </a:lnTo>
                  <a:lnTo>
                    <a:pt x="992" y="539"/>
                  </a:lnTo>
                  <a:lnTo>
                    <a:pt x="1011" y="526"/>
                  </a:lnTo>
                  <a:lnTo>
                    <a:pt x="1035" y="524"/>
                  </a:lnTo>
                  <a:lnTo>
                    <a:pt x="1060" y="510"/>
                  </a:lnTo>
                  <a:lnTo>
                    <a:pt x="1086" y="535"/>
                  </a:lnTo>
                  <a:lnTo>
                    <a:pt x="1096" y="539"/>
                  </a:lnTo>
                  <a:lnTo>
                    <a:pt x="1092" y="558"/>
                  </a:lnTo>
                  <a:lnTo>
                    <a:pt x="1121" y="573"/>
                  </a:lnTo>
                  <a:lnTo>
                    <a:pt x="1115" y="597"/>
                  </a:lnTo>
                  <a:lnTo>
                    <a:pt x="1098" y="620"/>
                  </a:lnTo>
                  <a:lnTo>
                    <a:pt x="1106" y="640"/>
                  </a:lnTo>
                  <a:lnTo>
                    <a:pt x="1087" y="644"/>
                  </a:lnTo>
                  <a:lnTo>
                    <a:pt x="1086" y="667"/>
                  </a:lnTo>
                  <a:lnTo>
                    <a:pt x="1095" y="696"/>
                  </a:lnTo>
                  <a:lnTo>
                    <a:pt x="1092" y="728"/>
                  </a:lnTo>
                  <a:lnTo>
                    <a:pt x="1079" y="754"/>
                  </a:lnTo>
                  <a:lnTo>
                    <a:pt x="1088" y="773"/>
                  </a:lnTo>
                  <a:lnTo>
                    <a:pt x="1087" y="774"/>
                  </a:lnTo>
                  <a:lnTo>
                    <a:pt x="1068" y="791"/>
                  </a:lnTo>
                  <a:lnTo>
                    <a:pt x="1063" y="821"/>
                  </a:lnTo>
                  <a:lnTo>
                    <a:pt x="1054" y="832"/>
                  </a:lnTo>
                  <a:lnTo>
                    <a:pt x="1040" y="854"/>
                  </a:lnTo>
                  <a:lnTo>
                    <a:pt x="1015" y="840"/>
                  </a:lnTo>
                  <a:lnTo>
                    <a:pt x="1010" y="814"/>
                  </a:lnTo>
                  <a:lnTo>
                    <a:pt x="984" y="792"/>
                  </a:lnTo>
                  <a:lnTo>
                    <a:pt x="965" y="753"/>
                  </a:lnTo>
                  <a:lnTo>
                    <a:pt x="922" y="745"/>
                  </a:lnTo>
                  <a:lnTo>
                    <a:pt x="908" y="755"/>
                  </a:lnTo>
                  <a:lnTo>
                    <a:pt x="904" y="759"/>
                  </a:lnTo>
                  <a:lnTo>
                    <a:pt x="886" y="772"/>
                  </a:lnTo>
                  <a:lnTo>
                    <a:pt x="874" y="805"/>
                  </a:lnTo>
                  <a:lnTo>
                    <a:pt x="881" y="819"/>
                  </a:lnTo>
                  <a:lnTo>
                    <a:pt x="871" y="835"/>
                  </a:lnTo>
                  <a:lnTo>
                    <a:pt x="873" y="859"/>
                  </a:lnTo>
                  <a:lnTo>
                    <a:pt x="850" y="861"/>
                  </a:lnTo>
                  <a:lnTo>
                    <a:pt x="837" y="837"/>
                  </a:lnTo>
                  <a:lnTo>
                    <a:pt x="808" y="849"/>
                  </a:lnTo>
                  <a:lnTo>
                    <a:pt x="783" y="871"/>
                  </a:lnTo>
                  <a:lnTo>
                    <a:pt x="780" y="905"/>
                  </a:lnTo>
                  <a:lnTo>
                    <a:pt x="763" y="936"/>
                  </a:lnTo>
                  <a:lnTo>
                    <a:pt x="755" y="960"/>
                  </a:lnTo>
                  <a:lnTo>
                    <a:pt x="742" y="954"/>
                  </a:lnTo>
                  <a:lnTo>
                    <a:pt x="730" y="949"/>
                  </a:lnTo>
                  <a:lnTo>
                    <a:pt x="704" y="948"/>
                  </a:lnTo>
                  <a:lnTo>
                    <a:pt x="677" y="963"/>
                  </a:lnTo>
                  <a:lnTo>
                    <a:pt x="671" y="990"/>
                  </a:lnTo>
                  <a:lnTo>
                    <a:pt x="679" y="1016"/>
                  </a:lnTo>
                  <a:lnTo>
                    <a:pt x="648" y="1022"/>
                  </a:lnTo>
                  <a:lnTo>
                    <a:pt x="606" y="1026"/>
                  </a:lnTo>
                  <a:lnTo>
                    <a:pt x="583" y="1001"/>
                  </a:lnTo>
                  <a:lnTo>
                    <a:pt x="576" y="1020"/>
                  </a:lnTo>
                  <a:lnTo>
                    <a:pt x="556" y="1038"/>
                  </a:lnTo>
                  <a:lnTo>
                    <a:pt x="529" y="1049"/>
                  </a:lnTo>
                  <a:lnTo>
                    <a:pt x="529" y="1052"/>
                  </a:lnTo>
                  <a:lnTo>
                    <a:pt x="521" y="1043"/>
                  </a:lnTo>
                  <a:lnTo>
                    <a:pt x="517" y="1015"/>
                  </a:lnTo>
                  <a:close/>
                  <a:moveTo>
                    <a:pt x="475" y="451"/>
                  </a:moveTo>
                  <a:lnTo>
                    <a:pt x="488" y="454"/>
                  </a:lnTo>
                  <a:lnTo>
                    <a:pt x="501" y="468"/>
                  </a:lnTo>
                  <a:lnTo>
                    <a:pt x="515" y="479"/>
                  </a:lnTo>
                  <a:lnTo>
                    <a:pt x="522" y="491"/>
                  </a:lnTo>
                  <a:lnTo>
                    <a:pt x="539" y="497"/>
                  </a:lnTo>
                  <a:lnTo>
                    <a:pt x="543" y="517"/>
                  </a:lnTo>
                  <a:lnTo>
                    <a:pt x="546" y="538"/>
                  </a:lnTo>
                  <a:lnTo>
                    <a:pt x="541" y="553"/>
                  </a:lnTo>
                  <a:lnTo>
                    <a:pt x="541" y="563"/>
                  </a:lnTo>
                  <a:lnTo>
                    <a:pt x="543" y="573"/>
                  </a:lnTo>
                  <a:lnTo>
                    <a:pt x="533" y="574"/>
                  </a:lnTo>
                  <a:lnTo>
                    <a:pt x="522" y="554"/>
                  </a:lnTo>
                  <a:lnTo>
                    <a:pt x="511" y="547"/>
                  </a:lnTo>
                  <a:lnTo>
                    <a:pt x="503" y="534"/>
                  </a:lnTo>
                  <a:lnTo>
                    <a:pt x="499" y="524"/>
                  </a:lnTo>
                  <a:lnTo>
                    <a:pt x="497" y="506"/>
                  </a:lnTo>
                  <a:lnTo>
                    <a:pt x="490" y="496"/>
                  </a:lnTo>
                  <a:lnTo>
                    <a:pt x="480" y="490"/>
                  </a:lnTo>
                  <a:lnTo>
                    <a:pt x="477" y="480"/>
                  </a:lnTo>
                  <a:lnTo>
                    <a:pt x="473" y="463"/>
                  </a:lnTo>
                  <a:lnTo>
                    <a:pt x="475" y="451"/>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27" name="Freeform 36"/>
            <p:cNvSpPr>
              <a:spLocks noEditPoints="1"/>
            </p:cNvSpPr>
            <p:nvPr/>
          </p:nvSpPr>
          <p:spPr bwMode="auto">
            <a:xfrm>
              <a:off x="3511550" y="687388"/>
              <a:ext cx="1654175" cy="1830387"/>
            </a:xfrm>
            <a:custGeom>
              <a:avLst/>
              <a:gdLst>
                <a:gd name="T0" fmla="*/ 2147483647 w 1821"/>
                <a:gd name="T1" fmla="*/ 2147483647 h 2017"/>
                <a:gd name="T2" fmla="*/ 2147483647 w 1821"/>
                <a:gd name="T3" fmla="*/ 2147483647 h 2017"/>
                <a:gd name="T4" fmla="*/ 2147483647 w 1821"/>
                <a:gd name="T5" fmla="*/ 2147483647 h 2017"/>
                <a:gd name="T6" fmla="*/ 2147483647 w 1821"/>
                <a:gd name="T7" fmla="*/ 2147483647 h 2017"/>
                <a:gd name="T8" fmla="*/ 2147483647 w 1821"/>
                <a:gd name="T9" fmla="*/ 2147483647 h 2017"/>
                <a:gd name="T10" fmla="*/ 2147483647 w 1821"/>
                <a:gd name="T11" fmla="*/ 2147483647 h 2017"/>
                <a:gd name="T12" fmla="*/ 2147483647 w 1821"/>
                <a:gd name="T13" fmla="*/ 2147483647 h 2017"/>
                <a:gd name="T14" fmla="*/ 2147483647 w 1821"/>
                <a:gd name="T15" fmla="*/ 2147483647 h 2017"/>
                <a:gd name="T16" fmla="*/ 2147483647 w 1821"/>
                <a:gd name="T17" fmla="*/ 2147483647 h 2017"/>
                <a:gd name="T18" fmla="*/ 2147483647 w 1821"/>
                <a:gd name="T19" fmla="*/ 2147483647 h 2017"/>
                <a:gd name="T20" fmla="*/ 2147483647 w 1821"/>
                <a:gd name="T21" fmla="*/ 2147483647 h 2017"/>
                <a:gd name="T22" fmla="*/ 2147483647 w 1821"/>
                <a:gd name="T23" fmla="*/ 2147483647 h 2017"/>
                <a:gd name="T24" fmla="*/ 2147483647 w 1821"/>
                <a:gd name="T25" fmla="*/ 2147483647 h 2017"/>
                <a:gd name="T26" fmla="*/ 2147483647 w 1821"/>
                <a:gd name="T27" fmla="*/ 2147483647 h 2017"/>
                <a:gd name="T28" fmla="*/ 2147483647 w 1821"/>
                <a:gd name="T29" fmla="*/ 2147483647 h 2017"/>
                <a:gd name="T30" fmla="*/ 2147483647 w 1821"/>
                <a:gd name="T31" fmla="*/ 2147483647 h 2017"/>
                <a:gd name="T32" fmla="*/ 2147483647 w 1821"/>
                <a:gd name="T33" fmla="*/ 2147483647 h 2017"/>
                <a:gd name="T34" fmla="*/ 2147483647 w 1821"/>
                <a:gd name="T35" fmla="*/ 2147483647 h 2017"/>
                <a:gd name="T36" fmla="*/ 2147483647 w 1821"/>
                <a:gd name="T37" fmla="*/ 2147483647 h 2017"/>
                <a:gd name="T38" fmla="*/ 2147483647 w 1821"/>
                <a:gd name="T39" fmla="*/ 2147483647 h 2017"/>
                <a:gd name="T40" fmla="*/ 2147483647 w 1821"/>
                <a:gd name="T41" fmla="*/ 2147483647 h 2017"/>
                <a:gd name="T42" fmla="*/ 2147483647 w 1821"/>
                <a:gd name="T43" fmla="*/ 2147483647 h 2017"/>
                <a:gd name="T44" fmla="*/ 2147483647 w 1821"/>
                <a:gd name="T45" fmla="*/ 2147483647 h 2017"/>
                <a:gd name="T46" fmla="*/ 2147483647 w 1821"/>
                <a:gd name="T47" fmla="*/ 2147483647 h 2017"/>
                <a:gd name="T48" fmla="*/ 2147483647 w 1821"/>
                <a:gd name="T49" fmla="*/ 2147483647 h 2017"/>
                <a:gd name="T50" fmla="*/ 2147483647 w 1821"/>
                <a:gd name="T51" fmla="*/ 2147483647 h 2017"/>
                <a:gd name="T52" fmla="*/ 2147483647 w 1821"/>
                <a:gd name="T53" fmla="*/ 2147483647 h 2017"/>
                <a:gd name="T54" fmla="*/ 2147483647 w 1821"/>
                <a:gd name="T55" fmla="*/ 2147483647 h 2017"/>
                <a:gd name="T56" fmla="*/ 2147483647 w 1821"/>
                <a:gd name="T57" fmla="*/ 2147483647 h 2017"/>
                <a:gd name="T58" fmla="*/ 2147483647 w 1821"/>
                <a:gd name="T59" fmla="*/ 2147483647 h 2017"/>
                <a:gd name="T60" fmla="*/ 2147483647 w 1821"/>
                <a:gd name="T61" fmla="*/ 2147483647 h 2017"/>
                <a:gd name="T62" fmla="*/ 2147483647 w 1821"/>
                <a:gd name="T63" fmla="*/ 2147483647 h 2017"/>
                <a:gd name="T64" fmla="*/ 2147483647 w 1821"/>
                <a:gd name="T65" fmla="*/ 2147483647 h 2017"/>
                <a:gd name="T66" fmla="*/ 2147483647 w 1821"/>
                <a:gd name="T67" fmla="*/ 2147483647 h 2017"/>
                <a:gd name="T68" fmla="*/ 2147483647 w 1821"/>
                <a:gd name="T69" fmla="*/ 2147483647 h 2017"/>
                <a:gd name="T70" fmla="*/ 2147483647 w 1821"/>
                <a:gd name="T71" fmla="*/ 2147483647 h 2017"/>
                <a:gd name="T72" fmla="*/ 2147483647 w 1821"/>
                <a:gd name="T73" fmla="*/ 2147483647 h 2017"/>
                <a:gd name="T74" fmla="*/ 2147483647 w 1821"/>
                <a:gd name="T75" fmla="*/ 2147483647 h 2017"/>
                <a:gd name="T76" fmla="*/ 2147483647 w 1821"/>
                <a:gd name="T77" fmla="*/ 2147483647 h 2017"/>
                <a:gd name="T78" fmla="*/ 2147483647 w 1821"/>
                <a:gd name="T79" fmla="*/ 2147483647 h 2017"/>
                <a:gd name="T80" fmla="*/ 2147483647 w 1821"/>
                <a:gd name="T81" fmla="*/ 2147483647 h 2017"/>
                <a:gd name="T82" fmla="*/ 2147483647 w 1821"/>
                <a:gd name="T83" fmla="*/ 2147483647 h 2017"/>
                <a:gd name="T84" fmla="*/ 2147483647 w 1821"/>
                <a:gd name="T85" fmla="*/ 2147483647 h 2017"/>
                <a:gd name="T86" fmla="*/ 2147483647 w 1821"/>
                <a:gd name="T87" fmla="*/ 2147483647 h 2017"/>
                <a:gd name="T88" fmla="*/ 2147483647 w 1821"/>
                <a:gd name="T89" fmla="*/ 2147483647 h 2017"/>
                <a:gd name="T90" fmla="*/ 2147483647 w 1821"/>
                <a:gd name="T91" fmla="*/ 2147483647 h 2017"/>
                <a:gd name="T92" fmla="*/ 2147483647 w 1821"/>
                <a:gd name="T93" fmla="*/ 2147483647 h 2017"/>
                <a:gd name="T94" fmla="*/ 2147483647 w 1821"/>
                <a:gd name="T95" fmla="*/ 2147483647 h 2017"/>
                <a:gd name="T96" fmla="*/ 2147483647 w 1821"/>
                <a:gd name="T97" fmla="*/ 2147483647 h 2017"/>
                <a:gd name="T98" fmla="*/ 2147483647 w 1821"/>
                <a:gd name="T99" fmla="*/ 2147483647 h 2017"/>
                <a:gd name="T100" fmla="*/ 2147483647 w 1821"/>
                <a:gd name="T101" fmla="*/ 2147483647 h 2017"/>
                <a:gd name="T102" fmla="*/ 2147483647 w 1821"/>
                <a:gd name="T103" fmla="*/ 2147483647 h 2017"/>
                <a:gd name="T104" fmla="*/ 2147483647 w 1821"/>
                <a:gd name="T105" fmla="*/ 2147483647 h 2017"/>
                <a:gd name="T106" fmla="*/ 2147483647 w 1821"/>
                <a:gd name="T107" fmla="*/ 2147483647 h 2017"/>
                <a:gd name="T108" fmla="*/ 2147483647 w 1821"/>
                <a:gd name="T109" fmla="*/ 2147483647 h 2017"/>
                <a:gd name="T110" fmla="*/ 2147483647 w 1821"/>
                <a:gd name="T111" fmla="*/ 2147483647 h 2017"/>
                <a:gd name="T112" fmla="*/ 2147483647 w 1821"/>
                <a:gd name="T113" fmla="*/ 2147483647 h 2017"/>
                <a:gd name="T114" fmla="*/ 2147483647 w 1821"/>
                <a:gd name="T115" fmla="*/ 2147483647 h 2017"/>
                <a:gd name="T116" fmla="*/ 2147483647 w 1821"/>
                <a:gd name="T117" fmla="*/ 2147483647 h 2017"/>
                <a:gd name="T118" fmla="*/ 2147483647 w 1821"/>
                <a:gd name="T119" fmla="*/ 2147483647 h 2017"/>
                <a:gd name="T120" fmla="*/ 2147483647 w 1821"/>
                <a:gd name="T121" fmla="*/ 2147483647 h 20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1"/>
                <a:gd name="T184" fmla="*/ 0 h 2017"/>
                <a:gd name="T185" fmla="*/ 1821 w 1821"/>
                <a:gd name="T186" fmla="*/ 2017 h 20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1" h="2017">
                  <a:moveTo>
                    <a:pt x="643" y="1380"/>
                  </a:moveTo>
                  <a:lnTo>
                    <a:pt x="635" y="1369"/>
                  </a:lnTo>
                  <a:lnTo>
                    <a:pt x="644" y="1366"/>
                  </a:lnTo>
                  <a:lnTo>
                    <a:pt x="651" y="1375"/>
                  </a:lnTo>
                  <a:lnTo>
                    <a:pt x="643" y="1380"/>
                  </a:lnTo>
                  <a:close/>
                  <a:moveTo>
                    <a:pt x="473" y="1882"/>
                  </a:moveTo>
                  <a:lnTo>
                    <a:pt x="473" y="1868"/>
                  </a:lnTo>
                  <a:lnTo>
                    <a:pt x="486" y="1868"/>
                  </a:lnTo>
                  <a:lnTo>
                    <a:pt x="506" y="1869"/>
                  </a:lnTo>
                  <a:lnTo>
                    <a:pt x="519" y="1877"/>
                  </a:lnTo>
                  <a:lnTo>
                    <a:pt x="528" y="1886"/>
                  </a:lnTo>
                  <a:lnTo>
                    <a:pt x="520" y="1896"/>
                  </a:lnTo>
                  <a:lnTo>
                    <a:pt x="505" y="1894"/>
                  </a:lnTo>
                  <a:lnTo>
                    <a:pt x="490" y="1881"/>
                  </a:lnTo>
                  <a:lnTo>
                    <a:pt x="473" y="1882"/>
                  </a:lnTo>
                  <a:close/>
                  <a:moveTo>
                    <a:pt x="309" y="727"/>
                  </a:moveTo>
                  <a:lnTo>
                    <a:pt x="320" y="745"/>
                  </a:lnTo>
                  <a:lnTo>
                    <a:pt x="320" y="748"/>
                  </a:lnTo>
                  <a:lnTo>
                    <a:pt x="335" y="751"/>
                  </a:lnTo>
                  <a:lnTo>
                    <a:pt x="338" y="763"/>
                  </a:lnTo>
                  <a:lnTo>
                    <a:pt x="329" y="773"/>
                  </a:lnTo>
                  <a:lnTo>
                    <a:pt x="316" y="766"/>
                  </a:lnTo>
                  <a:lnTo>
                    <a:pt x="314" y="755"/>
                  </a:lnTo>
                  <a:lnTo>
                    <a:pt x="303" y="746"/>
                  </a:lnTo>
                  <a:lnTo>
                    <a:pt x="309" y="727"/>
                  </a:lnTo>
                  <a:close/>
                  <a:moveTo>
                    <a:pt x="225" y="871"/>
                  </a:moveTo>
                  <a:lnTo>
                    <a:pt x="229" y="888"/>
                  </a:lnTo>
                  <a:lnTo>
                    <a:pt x="220" y="897"/>
                  </a:lnTo>
                  <a:lnTo>
                    <a:pt x="209" y="883"/>
                  </a:lnTo>
                  <a:lnTo>
                    <a:pt x="219" y="868"/>
                  </a:lnTo>
                  <a:lnTo>
                    <a:pt x="225" y="871"/>
                  </a:lnTo>
                  <a:close/>
                  <a:moveTo>
                    <a:pt x="86" y="1498"/>
                  </a:moveTo>
                  <a:lnTo>
                    <a:pt x="91" y="1522"/>
                  </a:lnTo>
                  <a:lnTo>
                    <a:pt x="102" y="1533"/>
                  </a:lnTo>
                  <a:lnTo>
                    <a:pt x="109" y="1546"/>
                  </a:lnTo>
                  <a:lnTo>
                    <a:pt x="94" y="1552"/>
                  </a:lnTo>
                  <a:lnTo>
                    <a:pt x="84" y="1567"/>
                  </a:lnTo>
                  <a:lnTo>
                    <a:pt x="67" y="1569"/>
                  </a:lnTo>
                  <a:lnTo>
                    <a:pt x="57" y="1584"/>
                  </a:lnTo>
                  <a:lnTo>
                    <a:pt x="63" y="1597"/>
                  </a:lnTo>
                  <a:lnTo>
                    <a:pt x="56" y="1612"/>
                  </a:lnTo>
                  <a:lnTo>
                    <a:pt x="49" y="1603"/>
                  </a:lnTo>
                  <a:lnTo>
                    <a:pt x="44" y="1599"/>
                  </a:lnTo>
                  <a:lnTo>
                    <a:pt x="45" y="1613"/>
                  </a:lnTo>
                  <a:lnTo>
                    <a:pt x="42" y="1626"/>
                  </a:lnTo>
                  <a:lnTo>
                    <a:pt x="26" y="1634"/>
                  </a:lnTo>
                  <a:lnTo>
                    <a:pt x="23" y="1620"/>
                  </a:lnTo>
                  <a:lnTo>
                    <a:pt x="34" y="1601"/>
                  </a:lnTo>
                  <a:lnTo>
                    <a:pt x="39" y="1588"/>
                  </a:lnTo>
                  <a:lnTo>
                    <a:pt x="35" y="1575"/>
                  </a:lnTo>
                  <a:lnTo>
                    <a:pt x="37" y="1559"/>
                  </a:lnTo>
                  <a:lnTo>
                    <a:pt x="42" y="1547"/>
                  </a:lnTo>
                  <a:lnTo>
                    <a:pt x="54" y="1542"/>
                  </a:lnTo>
                  <a:lnTo>
                    <a:pt x="57" y="1521"/>
                  </a:lnTo>
                  <a:lnTo>
                    <a:pt x="71" y="1517"/>
                  </a:lnTo>
                  <a:lnTo>
                    <a:pt x="77" y="1504"/>
                  </a:lnTo>
                  <a:lnTo>
                    <a:pt x="82" y="1489"/>
                  </a:lnTo>
                  <a:lnTo>
                    <a:pt x="86" y="1498"/>
                  </a:lnTo>
                  <a:close/>
                  <a:moveTo>
                    <a:pt x="520" y="574"/>
                  </a:moveTo>
                  <a:lnTo>
                    <a:pt x="548" y="596"/>
                  </a:lnTo>
                  <a:lnTo>
                    <a:pt x="550" y="626"/>
                  </a:lnTo>
                  <a:lnTo>
                    <a:pt x="536" y="655"/>
                  </a:lnTo>
                  <a:lnTo>
                    <a:pt x="548" y="682"/>
                  </a:lnTo>
                  <a:lnTo>
                    <a:pt x="547" y="695"/>
                  </a:lnTo>
                  <a:lnTo>
                    <a:pt x="528" y="715"/>
                  </a:lnTo>
                  <a:lnTo>
                    <a:pt x="522" y="725"/>
                  </a:lnTo>
                  <a:lnTo>
                    <a:pt x="500" y="732"/>
                  </a:lnTo>
                  <a:lnTo>
                    <a:pt x="483" y="760"/>
                  </a:lnTo>
                  <a:lnTo>
                    <a:pt x="505" y="776"/>
                  </a:lnTo>
                  <a:lnTo>
                    <a:pt x="484" y="780"/>
                  </a:lnTo>
                  <a:lnTo>
                    <a:pt x="473" y="775"/>
                  </a:lnTo>
                  <a:lnTo>
                    <a:pt x="482" y="799"/>
                  </a:lnTo>
                  <a:lnTo>
                    <a:pt x="481" y="821"/>
                  </a:lnTo>
                  <a:lnTo>
                    <a:pt x="450" y="818"/>
                  </a:lnTo>
                  <a:lnTo>
                    <a:pt x="451" y="834"/>
                  </a:lnTo>
                  <a:lnTo>
                    <a:pt x="426" y="840"/>
                  </a:lnTo>
                  <a:lnTo>
                    <a:pt x="393" y="844"/>
                  </a:lnTo>
                  <a:lnTo>
                    <a:pt x="418" y="853"/>
                  </a:lnTo>
                  <a:lnTo>
                    <a:pt x="441" y="848"/>
                  </a:lnTo>
                  <a:lnTo>
                    <a:pt x="461" y="838"/>
                  </a:lnTo>
                  <a:lnTo>
                    <a:pt x="478" y="851"/>
                  </a:lnTo>
                  <a:lnTo>
                    <a:pt x="464" y="876"/>
                  </a:lnTo>
                  <a:lnTo>
                    <a:pt x="478" y="891"/>
                  </a:lnTo>
                  <a:lnTo>
                    <a:pt x="456" y="898"/>
                  </a:lnTo>
                  <a:lnTo>
                    <a:pt x="426" y="895"/>
                  </a:lnTo>
                  <a:lnTo>
                    <a:pt x="406" y="900"/>
                  </a:lnTo>
                  <a:lnTo>
                    <a:pt x="444" y="908"/>
                  </a:lnTo>
                  <a:lnTo>
                    <a:pt x="449" y="928"/>
                  </a:lnTo>
                  <a:lnTo>
                    <a:pt x="436" y="946"/>
                  </a:lnTo>
                  <a:lnTo>
                    <a:pt x="415" y="940"/>
                  </a:lnTo>
                  <a:lnTo>
                    <a:pt x="413" y="956"/>
                  </a:lnTo>
                  <a:lnTo>
                    <a:pt x="396" y="946"/>
                  </a:lnTo>
                  <a:lnTo>
                    <a:pt x="394" y="932"/>
                  </a:lnTo>
                  <a:lnTo>
                    <a:pt x="390" y="956"/>
                  </a:lnTo>
                  <a:lnTo>
                    <a:pt x="366" y="932"/>
                  </a:lnTo>
                  <a:lnTo>
                    <a:pt x="357" y="912"/>
                  </a:lnTo>
                  <a:lnTo>
                    <a:pt x="370" y="883"/>
                  </a:lnTo>
                  <a:lnTo>
                    <a:pt x="397" y="868"/>
                  </a:lnTo>
                  <a:lnTo>
                    <a:pt x="410" y="864"/>
                  </a:lnTo>
                  <a:lnTo>
                    <a:pt x="376" y="858"/>
                  </a:lnTo>
                  <a:lnTo>
                    <a:pt x="350" y="885"/>
                  </a:lnTo>
                  <a:lnTo>
                    <a:pt x="346" y="915"/>
                  </a:lnTo>
                  <a:lnTo>
                    <a:pt x="363" y="938"/>
                  </a:lnTo>
                  <a:lnTo>
                    <a:pt x="365" y="959"/>
                  </a:lnTo>
                  <a:lnTo>
                    <a:pt x="380" y="994"/>
                  </a:lnTo>
                  <a:lnTo>
                    <a:pt x="356" y="980"/>
                  </a:lnTo>
                  <a:lnTo>
                    <a:pt x="340" y="969"/>
                  </a:lnTo>
                  <a:lnTo>
                    <a:pt x="325" y="973"/>
                  </a:lnTo>
                  <a:lnTo>
                    <a:pt x="344" y="992"/>
                  </a:lnTo>
                  <a:lnTo>
                    <a:pt x="345" y="1013"/>
                  </a:lnTo>
                  <a:lnTo>
                    <a:pt x="322" y="1017"/>
                  </a:lnTo>
                  <a:lnTo>
                    <a:pt x="307" y="1013"/>
                  </a:lnTo>
                  <a:lnTo>
                    <a:pt x="289" y="1051"/>
                  </a:lnTo>
                  <a:lnTo>
                    <a:pt x="262" y="1065"/>
                  </a:lnTo>
                  <a:lnTo>
                    <a:pt x="237" y="1035"/>
                  </a:lnTo>
                  <a:lnTo>
                    <a:pt x="227" y="1019"/>
                  </a:lnTo>
                  <a:lnTo>
                    <a:pt x="243" y="998"/>
                  </a:lnTo>
                  <a:lnTo>
                    <a:pt x="264" y="985"/>
                  </a:lnTo>
                  <a:lnTo>
                    <a:pt x="286" y="988"/>
                  </a:lnTo>
                  <a:lnTo>
                    <a:pt x="269" y="969"/>
                  </a:lnTo>
                  <a:lnTo>
                    <a:pt x="291" y="963"/>
                  </a:lnTo>
                  <a:lnTo>
                    <a:pt x="314" y="965"/>
                  </a:lnTo>
                  <a:lnTo>
                    <a:pt x="297" y="942"/>
                  </a:lnTo>
                  <a:lnTo>
                    <a:pt x="270" y="922"/>
                  </a:lnTo>
                  <a:lnTo>
                    <a:pt x="238" y="921"/>
                  </a:lnTo>
                  <a:lnTo>
                    <a:pt x="241" y="890"/>
                  </a:lnTo>
                  <a:lnTo>
                    <a:pt x="273" y="875"/>
                  </a:lnTo>
                  <a:lnTo>
                    <a:pt x="289" y="862"/>
                  </a:lnTo>
                  <a:lnTo>
                    <a:pt x="260" y="867"/>
                  </a:lnTo>
                  <a:lnTo>
                    <a:pt x="255" y="851"/>
                  </a:lnTo>
                  <a:lnTo>
                    <a:pt x="233" y="850"/>
                  </a:lnTo>
                  <a:lnTo>
                    <a:pt x="220" y="822"/>
                  </a:lnTo>
                  <a:lnTo>
                    <a:pt x="226" y="793"/>
                  </a:lnTo>
                  <a:lnTo>
                    <a:pt x="235" y="779"/>
                  </a:lnTo>
                  <a:lnTo>
                    <a:pt x="254" y="780"/>
                  </a:lnTo>
                  <a:lnTo>
                    <a:pt x="248" y="752"/>
                  </a:lnTo>
                  <a:lnTo>
                    <a:pt x="264" y="746"/>
                  </a:lnTo>
                  <a:lnTo>
                    <a:pt x="280" y="754"/>
                  </a:lnTo>
                  <a:lnTo>
                    <a:pt x="290" y="755"/>
                  </a:lnTo>
                  <a:lnTo>
                    <a:pt x="300" y="771"/>
                  </a:lnTo>
                  <a:lnTo>
                    <a:pt x="307" y="784"/>
                  </a:lnTo>
                  <a:lnTo>
                    <a:pt x="311" y="815"/>
                  </a:lnTo>
                  <a:lnTo>
                    <a:pt x="311" y="780"/>
                  </a:lnTo>
                  <a:lnTo>
                    <a:pt x="333" y="777"/>
                  </a:lnTo>
                  <a:lnTo>
                    <a:pt x="351" y="787"/>
                  </a:lnTo>
                  <a:lnTo>
                    <a:pt x="359" y="777"/>
                  </a:lnTo>
                  <a:lnTo>
                    <a:pt x="339" y="753"/>
                  </a:lnTo>
                  <a:lnTo>
                    <a:pt x="333" y="725"/>
                  </a:lnTo>
                  <a:lnTo>
                    <a:pt x="332" y="713"/>
                  </a:lnTo>
                  <a:lnTo>
                    <a:pt x="358" y="696"/>
                  </a:lnTo>
                  <a:lnTo>
                    <a:pt x="384" y="679"/>
                  </a:lnTo>
                  <a:lnTo>
                    <a:pt x="411" y="672"/>
                  </a:lnTo>
                  <a:lnTo>
                    <a:pt x="439" y="654"/>
                  </a:lnTo>
                  <a:lnTo>
                    <a:pt x="463" y="631"/>
                  </a:lnTo>
                  <a:lnTo>
                    <a:pt x="490" y="606"/>
                  </a:lnTo>
                  <a:lnTo>
                    <a:pt x="497" y="595"/>
                  </a:lnTo>
                  <a:lnTo>
                    <a:pt x="515" y="592"/>
                  </a:lnTo>
                  <a:lnTo>
                    <a:pt x="520" y="574"/>
                  </a:lnTo>
                  <a:close/>
                  <a:moveTo>
                    <a:pt x="511" y="773"/>
                  </a:moveTo>
                  <a:lnTo>
                    <a:pt x="531" y="757"/>
                  </a:lnTo>
                  <a:lnTo>
                    <a:pt x="541" y="744"/>
                  </a:lnTo>
                  <a:lnTo>
                    <a:pt x="555" y="739"/>
                  </a:lnTo>
                  <a:lnTo>
                    <a:pt x="549" y="755"/>
                  </a:lnTo>
                  <a:lnTo>
                    <a:pt x="548" y="771"/>
                  </a:lnTo>
                  <a:lnTo>
                    <a:pt x="540" y="777"/>
                  </a:lnTo>
                  <a:lnTo>
                    <a:pt x="533" y="784"/>
                  </a:lnTo>
                  <a:lnTo>
                    <a:pt x="520" y="791"/>
                  </a:lnTo>
                  <a:lnTo>
                    <a:pt x="510" y="779"/>
                  </a:lnTo>
                  <a:lnTo>
                    <a:pt x="511" y="773"/>
                  </a:lnTo>
                  <a:close/>
                  <a:moveTo>
                    <a:pt x="247" y="969"/>
                  </a:moveTo>
                  <a:lnTo>
                    <a:pt x="242" y="955"/>
                  </a:lnTo>
                  <a:lnTo>
                    <a:pt x="262" y="950"/>
                  </a:lnTo>
                  <a:lnTo>
                    <a:pt x="265" y="963"/>
                  </a:lnTo>
                  <a:lnTo>
                    <a:pt x="247" y="969"/>
                  </a:lnTo>
                  <a:close/>
                  <a:moveTo>
                    <a:pt x="213" y="998"/>
                  </a:moveTo>
                  <a:lnTo>
                    <a:pt x="225" y="1003"/>
                  </a:lnTo>
                  <a:lnTo>
                    <a:pt x="222" y="1014"/>
                  </a:lnTo>
                  <a:lnTo>
                    <a:pt x="216" y="1019"/>
                  </a:lnTo>
                  <a:lnTo>
                    <a:pt x="209" y="1004"/>
                  </a:lnTo>
                  <a:lnTo>
                    <a:pt x="213" y="998"/>
                  </a:lnTo>
                  <a:close/>
                  <a:moveTo>
                    <a:pt x="222" y="1045"/>
                  </a:moveTo>
                  <a:lnTo>
                    <a:pt x="234" y="1051"/>
                  </a:lnTo>
                  <a:lnTo>
                    <a:pt x="233" y="1067"/>
                  </a:lnTo>
                  <a:lnTo>
                    <a:pt x="224" y="1063"/>
                  </a:lnTo>
                  <a:lnTo>
                    <a:pt x="222" y="1045"/>
                  </a:lnTo>
                  <a:close/>
                  <a:moveTo>
                    <a:pt x="187" y="1035"/>
                  </a:moveTo>
                  <a:lnTo>
                    <a:pt x="188" y="1048"/>
                  </a:lnTo>
                  <a:lnTo>
                    <a:pt x="172" y="1048"/>
                  </a:lnTo>
                  <a:lnTo>
                    <a:pt x="166" y="1039"/>
                  </a:lnTo>
                  <a:lnTo>
                    <a:pt x="172" y="1028"/>
                  </a:lnTo>
                  <a:lnTo>
                    <a:pt x="187" y="1035"/>
                  </a:lnTo>
                  <a:close/>
                  <a:moveTo>
                    <a:pt x="178" y="1086"/>
                  </a:moveTo>
                  <a:lnTo>
                    <a:pt x="182" y="1066"/>
                  </a:lnTo>
                  <a:lnTo>
                    <a:pt x="195" y="1058"/>
                  </a:lnTo>
                  <a:lnTo>
                    <a:pt x="206" y="1060"/>
                  </a:lnTo>
                  <a:lnTo>
                    <a:pt x="197" y="1075"/>
                  </a:lnTo>
                  <a:lnTo>
                    <a:pt x="184" y="1089"/>
                  </a:lnTo>
                  <a:lnTo>
                    <a:pt x="178" y="1086"/>
                  </a:lnTo>
                  <a:close/>
                  <a:moveTo>
                    <a:pt x="163" y="1112"/>
                  </a:moveTo>
                  <a:lnTo>
                    <a:pt x="175" y="1098"/>
                  </a:lnTo>
                  <a:lnTo>
                    <a:pt x="193" y="1094"/>
                  </a:lnTo>
                  <a:lnTo>
                    <a:pt x="196" y="1107"/>
                  </a:lnTo>
                  <a:lnTo>
                    <a:pt x="184" y="1124"/>
                  </a:lnTo>
                  <a:lnTo>
                    <a:pt x="189" y="1140"/>
                  </a:lnTo>
                  <a:lnTo>
                    <a:pt x="210" y="1150"/>
                  </a:lnTo>
                  <a:lnTo>
                    <a:pt x="218" y="1167"/>
                  </a:lnTo>
                  <a:lnTo>
                    <a:pt x="208" y="1179"/>
                  </a:lnTo>
                  <a:lnTo>
                    <a:pt x="178" y="1183"/>
                  </a:lnTo>
                  <a:lnTo>
                    <a:pt x="187" y="1189"/>
                  </a:lnTo>
                  <a:lnTo>
                    <a:pt x="204" y="1192"/>
                  </a:lnTo>
                  <a:lnTo>
                    <a:pt x="197" y="1208"/>
                  </a:lnTo>
                  <a:lnTo>
                    <a:pt x="184" y="1210"/>
                  </a:lnTo>
                  <a:lnTo>
                    <a:pt x="163" y="1214"/>
                  </a:lnTo>
                  <a:lnTo>
                    <a:pt x="146" y="1210"/>
                  </a:lnTo>
                  <a:lnTo>
                    <a:pt x="140" y="1191"/>
                  </a:lnTo>
                  <a:lnTo>
                    <a:pt x="127" y="1174"/>
                  </a:lnTo>
                  <a:lnTo>
                    <a:pt x="109" y="1162"/>
                  </a:lnTo>
                  <a:lnTo>
                    <a:pt x="92" y="1170"/>
                  </a:lnTo>
                  <a:lnTo>
                    <a:pt x="80" y="1160"/>
                  </a:lnTo>
                  <a:lnTo>
                    <a:pt x="69" y="1145"/>
                  </a:lnTo>
                  <a:lnTo>
                    <a:pt x="76" y="1124"/>
                  </a:lnTo>
                  <a:lnTo>
                    <a:pt x="89" y="1105"/>
                  </a:lnTo>
                  <a:lnTo>
                    <a:pt x="101" y="1114"/>
                  </a:lnTo>
                  <a:lnTo>
                    <a:pt x="120" y="1123"/>
                  </a:lnTo>
                  <a:lnTo>
                    <a:pt x="131" y="1112"/>
                  </a:lnTo>
                  <a:lnTo>
                    <a:pt x="142" y="1092"/>
                  </a:lnTo>
                  <a:lnTo>
                    <a:pt x="152" y="1091"/>
                  </a:lnTo>
                  <a:lnTo>
                    <a:pt x="143" y="1106"/>
                  </a:lnTo>
                  <a:lnTo>
                    <a:pt x="152" y="1120"/>
                  </a:lnTo>
                  <a:lnTo>
                    <a:pt x="163" y="1112"/>
                  </a:lnTo>
                  <a:close/>
                  <a:moveTo>
                    <a:pt x="35" y="1193"/>
                  </a:moveTo>
                  <a:lnTo>
                    <a:pt x="49" y="1195"/>
                  </a:lnTo>
                  <a:lnTo>
                    <a:pt x="40" y="1205"/>
                  </a:lnTo>
                  <a:lnTo>
                    <a:pt x="30" y="1197"/>
                  </a:lnTo>
                  <a:lnTo>
                    <a:pt x="17" y="1196"/>
                  </a:lnTo>
                  <a:lnTo>
                    <a:pt x="27" y="1180"/>
                  </a:lnTo>
                  <a:lnTo>
                    <a:pt x="35" y="1193"/>
                  </a:lnTo>
                  <a:close/>
                  <a:moveTo>
                    <a:pt x="193" y="1117"/>
                  </a:moveTo>
                  <a:lnTo>
                    <a:pt x="214" y="1117"/>
                  </a:lnTo>
                  <a:lnTo>
                    <a:pt x="227" y="1115"/>
                  </a:lnTo>
                  <a:lnTo>
                    <a:pt x="236" y="1131"/>
                  </a:lnTo>
                  <a:lnTo>
                    <a:pt x="222" y="1145"/>
                  </a:lnTo>
                  <a:lnTo>
                    <a:pt x="199" y="1132"/>
                  </a:lnTo>
                  <a:lnTo>
                    <a:pt x="193" y="1121"/>
                  </a:lnTo>
                  <a:lnTo>
                    <a:pt x="193" y="1117"/>
                  </a:lnTo>
                  <a:close/>
                  <a:moveTo>
                    <a:pt x="114" y="1183"/>
                  </a:moveTo>
                  <a:lnTo>
                    <a:pt x="130" y="1182"/>
                  </a:lnTo>
                  <a:lnTo>
                    <a:pt x="131" y="1206"/>
                  </a:lnTo>
                  <a:lnTo>
                    <a:pt x="129" y="1219"/>
                  </a:lnTo>
                  <a:lnTo>
                    <a:pt x="119" y="1205"/>
                  </a:lnTo>
                  <a:lnTo>
                    <a:pt x="115" y="1189"/>
                  </a:lnTo>
                  <a:lnTo>
                    <a:pt x="114" y="1183"/>
                  </a:lnTo>
                  <a:close/>
                  <a:moveTo>
                    <a:pt x="196" y="1217"/>
                  </a:moveTo>
                  <a:lnTo>
                    <a:pt x="197" y="1234"/>
                  </a:lnTo>
                  <a:lnTo>
                    <a:pt x="193" y="1235"/>
                  </a:lnTo>
                  <a:lnTo>
                    <a:pt x="181" y="1224"/>
                  </a:lnTo>
                  <a:lnTo>
                    <a:pt x="196" y="1217"/>
                  </a:lnTo>
                  <a:close/>
                  <a:moveTo>
                    <a:pt x="154" y="1224"/>
                  </a:moveTo>
                  <a:lnTo>
                    <a:pt x="165" y="1218"/>
                  </a:lnTo>
                  <a:lnTo>
                    <a:pt x="172" y="1223"/>
                  </a:lnTo>
                  <a:lnTo>
                    <a:pt x="174" y="1244"/>
                  </a:lnTo>
                  <a:lnTo>
                    <a:pt x="177" y="1255"/>
                  </a:lnTo>
                  <a:lnTo>
                    <a:pt x="185" y="1269"/>
                  </a:lnTo>
                  <a:lnTo>
                    <a:pt x="187" y="1282"/>
                  </a:lnTo>
                  <a:lnTo>
                    <a:pt x="171" y="1291"/>
                  </a:lnTo>
                  <a:lnTo>
                    <a:pt x="162" y="1281"/>
                  </a:lnTo>
                  <a:lnTo>
                    <a:pt x="146" y="1278"/>
                  </a:lnTo>
                  <a:lnTo>
                    <a:pt x="125" y="1271"/>
                  </a:lnTo>
                  <a:lnTo>
                    <a:pt x="114" y="1255"/>
                  </a:lnTo>
                  <a:lnTo>
                    <a:pt x="108" y="1236"/>
                  </a:lnTo>
                  <a:lnTo>
                    <a:pt x="120" y="1224"/>
                  </a:lnTo>
                  <a:lnTo>
                    <a:pt x="135" y="1223"/>
                  </a:lnTo>
                  <a:lnTo>
                    <a:pt x="154" y="1224"/>
                  </a:lnTo>
                  <a:close/>
                  <a:moveTo>
                    <a:pt x="100" y="1288"/>
                  </a:moveTo>
                  <a:lnTo>
                    <a:pt x="115" y="1281"/>
                  </a:lnTo>
                  <a:lnTo>
                    <a:pt x="134" y="1282"/>
                  </a:lnTo>
                  <a:lnTo>
                    <a:pt x="150" y="1294"/>
                  </a:lnTo>
                  <a:lnTo>
                    <a:pt x="163" y="1306"/>
                  </a:lnTo>
                  <a:lnTo>
                    <a:pt x="175" y="1315"/>
                  </a:lnTo>
                  <a:lnTo>
                    <a:pt x="154" y="1324"/>
                  </a:lnTo>
                  <a:lnTo>
                    <a:pt x="170" y="1335"/>
                  </a:lnTo>
                  <a:lnTo>
                    <a:pt x="179" y="1342"/>
                  </a:lnTo>
                  <a:lnTo>
                    <a:pt x="171" y="1352"/>
                  </a:lnTo>
                  <a:lnTo>
                    <a:pt x="162" y="1363"/>
                  </a:lnTo>
                  <a:lnTo>
                    <a:pt x="158" y="1376"/>
                  </a:lnTo>
                  <a:lnTo>
                    <a:pt x="144" y="1387"/>
                  </a:lnTo>
                  <a:lnTo>
                    <a:pt x="124" y="1386"/>
                  </a:lnTo>
                  <a:lnTo>
                    <a:pt x="150" y="1400"/>
                  </a:lnTo>
                  <a:lnTo>
                    <a:pt x="165" y="1413"/>
                  </a:lnTo>
                  <a:lnTo>
                    <a:pt x="158" y="1429"/>
                  </a:lnTo>
                  <a:lnTo>
                    <a:pt x="142" y="1438"/>
                  </a:lnTo>
                  <a:lnTo>
                    <a:pt x="128" y="1432"/>
                  </a:lnTo>
                  <a:lnTo>
                    <a:pt x="138" y="1442"/>
                  </a:lnTo>
                  <a:lnTo>
                    <a:pt x="158" y="1446"/>
                  </a:lnTo>
                  <a:lnTo>
                    <a:pt x="168" y="1469"/>
                  </a:lnTo>
                  <a:lnTo>
                    <a:pt x="159" y="1474"/>
                  </a:lnTo>
                  <a:lnTo>
                    <a:pt x="140" y="1467"/>
                  </a:lnTo>
                  <a:lnTo>
                    <a:pt x="124" y="1471"/>
                  </a:lnTo>
                  <a:lnTo>
                    <a:pt x="109" y="1462"/>
                  </a:lnTo>
                  <a:lnTo>
                    <a:pt x="97" y="1445"/>
                  </a:lnTo>
                  <a:lnTo>
                    <a:pt x="99" y="1415"/>
                  </a:lnTo>
                  <a:lnTo>
                    <a:pt x="96" y="1398"/>
                  </a:lnTo>
                  <a:lnTo>
                    <a:pt x="87" y="1390"/>
                  </a:lnTo>
                  <a:lnTo>
                    <a:pt x="93" y="1375"/>
                  </a:lnTo>
                  <a:lnTo>
                    <a:pt x="102" y="1358"/>
                  </a:lnTo>
                  <a:lnTo>
                    <a:pt x="112" y="1338"/>
                  </a:lnTo>
                  <a:lnTo>
                    <a:pt x="108" y="1302"/>
                  </a:lnTo>
                  <a:lnTo>
                    <a:pt x="100" y="1288"/>
                  </a:lnTo>
                  <a:close/>
                  <a:moveTo>
                    <a:pt x="127" y="1489"/>
                  </a:moveTo>
                  <a:lnTo>
                    <a:pt x="133" y="1476"/>
                  </a:lnTo>
                  <a:lnTo>
                    <a:pt x="147" y="1478"/>
                  </a:lnTo>
                  <a:lnTo>
                    <a:pt x="150" y="1491"/>
                  </a:lnTo>
                  <a:lnTo>
                    <a:pt x="137" y="1508"/>
                  </a:lnTo>
                  <a:lnTo>
                    <a:pt x="133" y="1507"/>
                  </a:lnTo>
                  <a:lnTo>
                    <a:pt x="129" y="1495"/>
                  </a:lnTo>
                  <a:lnTo>
                    <a:pt x="127" y="1489"/>
                  </a:lnTo>
                  <a:close/>
                  <a:moveTo>
                    <a:pt x="123" y="1519"/>
                  </a:moveTo>
                  <a:lnTo>
                    <a:pt x="128" y="1530"/>
                  </a:lnTo>
                  <a:lnTo>
                    <a:pt x="114" y="1540"/>
                  </a:lnTo>
                  <a:lnTo>
                    <a:pt x="110" y="1528"/>
                  </a:lnTo>
                  <a:lnTo>
                    <a:pt x="123" y="1519"/>
                  </a:lnTo>
                  <a:close/>
                  <a:moveTo>
                    <a:pt x="105" y="1494"/>
                  </a:moveTo>
                  <a:lnTo>
                    <a:pt x="111" y="1507"/>
                  </a:lnTo>
                  <a:lnTo>
                    <a:pt x="102" y="1504"/>
                  </a:lnTo>
                  <a:lnTo>
                    <a:pt x="105" y="1494"/>
                  </a:lnTo>
                  <a:close/>
                  <a:moveTo>
                    <a:pt x="85" y="1583"/>
                  </a:moveTo>
                  <a:lnTo>
                    <a:pt x="89" y="1596"/>
                  </a:lnTo>
                  <a:lnTo>
                    <a:pt x="81" y="1592"/>
                  </a:lnTo>
                  <a:lnTo>
                    <a:pt x="85" y="1583"/>
                  </a:lnTo>
                  <a:close/>
                  <a:moveTo>
                    <a:pt x="0" y="1658"/>
                  </a:moveTo>
                  <a:lnTo>
                    <a:pt x="6" y="1640"/>
                  </a:lnTo>
                  <a:lnTo>
                    <a:pt x="17" y="1650"/>
                  </a:lnTo>
                  <a:lnTo>
                    <a:pt x="15" y="1661"/>
                  </a:lnTo>
                  <a:lnTo>
                    <a:pt x="21" y="1667"/>
                  </a:lnTo>
                  <a:lnTo>
                    <a:pt x="17" y="1673"/>
                  </a:lnTo>
                  <a:lnTo>
                    <a:pt x="4" y="1672"/>
                  </a:lnTo>
                  <a:lnTo>
                    <a:pt x="7" y="1663"/>
                  </a:lnTo>
                  <a:lnTo>
                    <a:pt x="0" y="1658"/>
                  </a:lnTo>
                  <a:close/>
                  <a:moveTo>
                    <a:pt x="1800" y="18"/>
                  </a:moveTo>
                  <a:lnTo>
                    <a:pt x="1795" y="40"/>
                  </a:lnTo>
                  <a:lnTo>
                    <a:pt x="1782" y="11"/>
                  </a:lnTo>
                  <a:lnTo>
                    <a:pt x="1809" y="0"/>
                  </a:lnTo>
                  <a:lnTo>
                    <a:pt x="1821" y="12"/>
                  </a:lnTo>
                  <a:lnTo>
                    <a:pt x="1800" y="18"/>
                  </a:lnTo>
                  <a:close/>
                  <a:moveTo>
                    <a:pt x="1649" y="19"/>
                  </a:moveTo>
                  <a:lnTo>
                    <a:pt x="1648" y="49"/>
                  </a:lnTo>
                  <a:lnTo>
                    <a:pt x="1629" y="52"/>
                  </a:lnTo>
                  <a:lnTo>
                    <a:pt x="1638" y="24"/>
                  </a:lnTo>
                  <a:lnTo>
                    <a:pt x="1649" y="19"/>
                  </a:lnTo>
                  <a:close/>
                  <a:moveTo>
                    <a:pt x="1754" y="91"/>
                  </a:moveTo>
                  <a:lnTo>
                    <a:pt x="1770" y="78"/>
                  </a:lnTo>
                  <a:lnTo>
                    <a:pt x="1780" y="74"/>
                  </a:lnTo>
                  <a:lnTo>
                    <a:pt x="1784" y="59"/>
                  </a:lnTo>
                  <a:lnTo>
                    <a:pt x="1798" y="62"/>
                  </a:lnTo>
                  <a:lnTo>
                    <a:pt x="1800" y="75"/>
                  </a:lnTo>
                  <a:lnTo>
                    <a:pt x="1809" y="85"/>
                  </a:lnTo>
                  <a:lnTo>
                    <a:pt x="1798" y="88"/>
                  </a:lnTo>
                  <a:lnTo>
                    <a:pt x="1780" y="85"/>
                  </a:lnTo>
                  <a:lnTo>
                    <a:pt x="1772" y="99"/>
                  </a:lnTo>
                  <a:lnTo>
                    <a:pt x="1764" y="112"/>
                  </a:lnTo>
                  <a:lnTo>
                    <a:pt x="1749" y="120"/>
                  </a:lnTo>
                  <a:lnTo>
                    <a:pt x="1740" y="121"/>
                  </a:lnTo>
                  <a:lnTo>
                    <a:pt x="1732" y="119"/>
                  </a:lnTo>
                  <a:lnTo>
                    <a:pt x="1719" y="131"/>
                  </a:lnTo>
                  <a:lnTo>
                    <a:pt x="1711" y="144"/>
                  </a:lnTo>
                  <a:lnTo>
                    <a:pt x="1704" y="141"/>
                  </a:lnTo>
                  <a:lnTo>
                    <a:pt x="1708" y="118"/>
                  </a:lnTo>
                  <a:lnTo>
                    <a:pt x="1736" y="101"/>
                  </a:lnTo>
                  <a:lnTo>
                    <a:pt x="1736" y="86"/>
                  </a:lnTo>
                  <a:lnTo>
                    <a:pt x="1727" y="78"/>
                  </a:lnTo>
                  <a:lnTo>
                    <a:pt x="1743" y="71"/>
                  </a:lnTo>
                  <a:lnTo>
                    <a:pt x="1756" y="62"/>
                  </a:lnTo>
                  <a:lnTo>
                    <a:pt x="1757" y="77"/>
                  </a:lnTo>
                  <a:lnTo>
                    <a:pt x="1745" y="87"/>
                  </a:lnTo>
                  <a:lnTo>
                    <a:pt x="1754" y="91"/>
                  </a:lnTo>
                  <a:close/>
                  <a:moveTo>
                    <a:pt x="1609" y="50"/>
                  </a:moveTo>
                  <a:lnTo>
                    <a:pt x="1619" y="35"/>
                  </a:lnTo>
                  <a:lnTo>
                    <a:pt x="1625" y="33"/>
                  </a:lnTo>
                  <a:lnTo>
                    <a:pt x="1617" y="53"/>
                  </a:lnTo>
                  <a:lnTo>
                    <a:pt x="1622" y="64"/>
                  </a:lnTo>
                  <a:lnTo>
                    <a:pt x="1636" y="69"/>
                  </a:lnTo>
                  <a:lnTo>
                    <a:pt x="1652" y="83"/>
                  </a:lnTo>
                  <a:lnTo>
                    <a:pt x="1657" y="94"/>
                  </a:lnTo>
                  <a:lnTo>
                    <a:pt x="1662" y="105"/>
                  </a:lnTo>
                  <a:lnTo>
                    <a:pt x="1650" y="111"/>
                  </a:lnTo>
                  <a:lnTo>
                    <a:pt x="1642" y="101"/>
                  </a:lnTo>
                  <a:lnTo>
                    <a:pt x="1635" y="88"/>
                  </a:lnTo>
                  <a:lnTo>
                    <a:pt x="1623" y="80"/>
                  </a:lnTo>
                  <a:lnTo>
                    <a:pt x="1622" y="93"/>
                  </a:lnTo>
                  <a:lnTo>
                    <a:pt x="1604" y="97"/>
                  </a:lnTo>
                  <a:lnTo>
                    <a:pt x="1598" y="82"/>
                  </a:lnTo>
                  <a:lnTo>
                    <a:pt x="1589" y="69"/>
                  </a:lnTo>
                  <a:lnTo>
                    <a:pt x="1583" y="57"/>
                  </a:lnTo>
                  <a:lnTo>
                    <a:pt x="1594" y="52"/>
                  </a:lnTo>
                  <a:lnTo>
                    <a:pt x="1604" y="49"/>
                  </a:lnTo>
                  <a:lnTo>
                    <a:pt x="1609" y="50"/>
                  </a:lnTo>
                  <a:close/>
                  <a:moveTo>
                    <a:pt x="1663" y="129"/>
                  </a:moveTo>
                  <a:lnTo>
                    <a:pt x="1668" y="107"/>
                  </a:lnTo>
                  <a:lnTo>
                    <a:pt x="1680" y="103"/>
                  </a:lnTo>
                  <a:lnTo>
                    <a:pt x="1691" y="102"/>
                  </a:lnTo>
                  <a:lnTo>
                    <a:pt x="1698" y="109"/>
                  </a:lnTo>
                  <a:lnTo>
                    <a:pt x="1695" y="125"/>
                  </a:lnTo>
                  <a:lnTo>
                    <a:pt x="1688" y="139"/>
                  </a:lnTo>
                  <a:lnTo>
                    <a:pt x="1690" y="154"/>
                  </a:lnTo>
                  <a:lnTo>
                    <a:pt x="1695" y="168"/>
                  </a:lnTo>
                  <a:lnTo>
                    <a:pt x="1688" y="176"/>
                  </a:lnTo>
                  <a:lnTo>
                    <a:pt x="1666" y="171"/>
                  </a:lnTo>
                  <a:lnTo>
                    <a:pt x="1669" y="157"/>
                  </a:lnTo>
                  <a:lnTo>
                    <a:pt x="1666" y="146"/>
                  </a:lnTo>
                  <a:lnTo>
                    <a:pt x="1680" y="135"/>
                  </a:lnTo>
                  <a:lnTo>
                    <a:pt x="1663" y="129"/>
                  </a:lnTo>
                  <a:close/>
                  <a:moveTo>
                    <a:pt x="1578" y="140"/>
                  </a:moveTo>
                  <a:lnTo>
                    <a:pt x="1602" y="147"/>
                  </a:lnTo>
                  <a:lnTo>
                    <a:pt x="1613" y="151"/>
                  </a:lnTo>
                  <a:lnTo>
                    <a:pt x="1622" y="149"/>
                  </a:lnTo>
                  <a:lnTo>
                    <a:pt x="1628" y="158"/>
                  </a:lnTo>
                  <a:lnTo>
                    <a:pt x="1639" y="160"/>
                  </a:lnTo>
                  <a:lnTo>
                    <a:pt x="1641" y="180"/>
                  </a:lnTo>
                  <a:lnTo>
                    <a:pt x="1626" y="176"/>
                  </a:lnTo>
                  <a:lnTo>
                    <a:pt x="1626" y="161"/>
                  </a:lnTo>
                  <a:lnTo>
                    <a:pt x="1616" y="161"/>
                  </a:lnTo>
                  <a:lnTo>
                    <a:pt x="1619" y="177"/>
                  </a:lnTo>
                  <a:lnTo>
                    <a:pt x="1610" y="185"/>
                  </a:lnTo>
                  <a:lnTo>
                    <a:pt x="1623" y="191"/>
                  </a:lnTo>
                  <a:lnTo>
                    <a:pt x="1609" y="194"/>
                  </a:lnTo>
                  <a:lnTo>
                    <a:pt x="1600" y="188"/>
                  </a:lnTo>
                  <a:lnTo>
                    <a:pt x="1584" y="180"/>
                  </a:lnTo>
                  <a:lnTo>
                    <a:pt x="1566" y="177"/>
                  </a:lnTo>
                  <a:lnTo>
                    <a:pt x="1567" y="158"/>
                  </a:lnTo>
                  <a:lnTo>
                    <a:pt x="1578" y="140"/>
                  </a:lnTo>
                  <a:close/>
                  <a:moveTo>
                    <a:pt x="1719" y="175"/>
                  </a:moveTo>
                  <a:lnTo>
                    <a:pt x="1718" y="165"/>
                  </a:lnTo>
                  <a:lnTo>
                    <a:pt x="1727" y="157"/>
                  </a:lnTo>
                  <a:lnTo>
                    <a:pt x="1738" y="167"/>
                  </a:lnTo>
                  <a:lnTo>
                    <a:pt x="1747" y="177"/>
                  </a:lnTo>
                  <a:lnTo>
                    <a:pt x="1749" y="186"/>
                  </a:lnTo>
                  <a:lnTo>
                    <a:pt x="1762" y="199"/>
                  </a:lnTo>
                  <a:lnTo>
                    <a:pt x="1758" y="210"/>
                  </a:lnTo>
                  <a:lnTo>
                    <a:pt x="1745" y="215"/>
                  </a:lnTo>
                  <a:lnTo>
                    <a:pt x="1735" y="206"/>
                  </a:lnTo>
                  <a:lnTo>
                    <a:pt x="1727" y="211"/>
                  </a:lnTo>
                  <a:lnTo>
                    <a:pt x="1719" y="218"/>
                  </a:lnTo>
                  <a:lnTo>
                    <a:pt x="1697" y="214"/>
                  </a:lnTo>
                  <a:lnTo>
                    <a:pt x="1713" y="197"/>
                  </a:lnTo>
                  <a:lnTo>
                    <a:pt x="1724" y="187"/>
                  </a:lnTo>
                  <a:lnTo>
                    <a:pt x="1719" y="175"/>
                  </a:lnTo>
                  <a:close/>
                  <a:moveTo>
                    <a:pt x="1654" y="226"/>
                  </a:moveTo>
                  <a:lnTo>
                    <a:pt x="1667" y="213"/>
                  </a:lnTo>
                  <a:lnTo>
                    <a:pt x="1686" y="211"/>
                  </a:lnTo>
                  <a:lnTo>
                    <a:pt x="1669" y="228"/>
                  </a:lnTo>
                  <a:lnTo>
                    <a:pt x="1674" y="239"/>
                  </a:lnTo>
                  <a:lnTo>
                    <a:pt x="1671" y="250"/>
                  </a:lnTo>
                  <a:lnTo>
                    <a:pt x="1651" y="247"/>
                  </a:lnTo>
                  <a:lnTo>
                    <a:pt x="1639" y="246"/>
                  </a:lnTo>
                  <a:lnTo>
                    <a:pt x="1634" y="233"/>
                  </a:lnTo>
                  <a:lnTo>
                    <a:pt x="1640" y="222"/>
                  </a:lnTo>
                  <a:lnTo>
                    <a:pt x="1654" y="226"/>
                  </a:lnTo>
                  <a:close/>
                  <a:moveTo>
                    <a:pt x="1487" y="256"/>
                  </a:moveTo>
                  <a:lnTo>
                    <a:pt x="1493" y="229"/>
                  </a:lnTo>
                  <a:lnTo>
                    <a:pt x="1492" y="205"/>
                  </a:lnTo>
                  <a:lnTo>
                    <a:pt x="1501" y="186"/>
                  </a:lnTo>
                  <a:lnTo>
                    <a:pt x="1512" y="175"/>
                  </a:lnTo>
                  <a:lnTo>
                    <a:pt x="1538" y="170"/>
                  </a:lnTo>
                  <a:lnTo>
                    <a:pt x="1556" y="178"/>
                  </a:lnTo>
                  <a:lnTo>
                    <a:pt x="1573" y="189"/>
                  </a:lnTo>
                  <a:lnTo>
                    <a:pt x="1589" y="196"/>
                  </a:lnTo>
                  <a:lnTo>
                    <a:pt x="1597" y="208"/>
                  </a:lnTo>
                  <a:lnTo>
                    <a:pt x="1606" y="214"/>
                  </a:lnTo>
                  <a:lnTo>
                    <a:pt x="1620" y="209"/>
                  </a:lnTo>
                  <a:lnTo>
                    <a:pt x="1626" y="217"/>
                  </a:lnTo>
                  <a:lnTo>
                    <a:pt x="1622" y="223"/>
                  </a:lnTo>
                  <a:lnTo>
                    <a:pt x="1613" y="219"/>
                  </a:lnTo>
                  <a:lnTo>
                    <a:pt x="1612" y="229"/>
                  </a:lnTo>
                  <a:lnTo>
                    <a:pt x="1604" y="239"/>
                  </a:lnTo>
                  <a:lnTo>
                    <a:pt x="1593" y="241"/>
                  </a:lnTo>
                  <a:lnTo>
                    <a:pt x="1582" y="253"/>
                  </a:lnTo>
                  <a:lnTo>
                    <a:pt x="1577" y="264"/>
                  </a:lnTo>
                  <a:lnTo>
                    <a:pt x="1586" y="269"/>
                  </a:lnTo>
                  <a:lnTo>
                    <a:pt x="1604" y="261"/>
                  </a:lnTo>
                  <a:lnTo>
                    <a:pt x="1616" y="270"/>
                  </a:lnTo>
                  <a:lnTo>
                    <a:pt x="1626" y="266"/>
                  </a:lnTo>
                  <a:lnTo>
                    <a:pt x="1635" y="256"/>
                  </a:lnTo>
                  <a:lnTo>
                    <a:pt x="1640" y="261"/>
                  </a:lnTo>
                  <a:lnTo>
                    <a:pt x="1636" y="280"/>
                  </a:lnTo>
                  <a:lnTo>
                    <a:pt x="1648" y="284"/>
                  </a:lnTo>
                  <a:lnTo>
                    <a:pt x="1666" y="266"/>
                  </a:lnTo>
                  <a:lnTo>
                    <a:pt x="1677" y="269"/>
                  </a:lnTo>
                  <a:lnTo>
                    <a:pt x="1682" y="281"/>
                  </a:lnTo>
                  <a:lnTo>
                    <a:pt x="1668" y="292"/>
                  </a:lnTo>
                  <a:lnTo>
                    <a:pt x="1667" y="299"/>
                  </a:lnTo>
                  <a:lnTo>
                    <a:pt x="1677" y="308"/>
                  </a:lnTo>
                  <a:lnTo>
                    <a:pt x="1682" y="295"/>
                  </a:lnTo>
                  <a:lnTo>
                    <a:pt x="1695" y="282"/>
                  </a:lnTo>
                  <a:lnTo>
                    <a:pt x="1705" y="283"/>
                  </a:lnTo>
                  <a:lnTo>
                    <a:pt x="1711" y="290"/>
                  </a:lnTo>
                  <a:lnTo>
                    <a:pt x="1707" y="312"/>
                  </a:lnTo>
                  <a:lnTo>
                    <a:pt x="1689" y="323"/>
                  </a:lnTo>
                  <a:lnTo>
                    <a:pt x="1679" y="323"/>
                  </a:lnTo>
                  <a:lnTo>
                    <a:pt x="1674" y="335"/>
                  </a:lnTo>
                  <a:lnTo>
                    <a:pt x="1670" y="341"/>
                  </a:lnTo>
                  <a:lnTo>
                    <a:pt x="1655" y="333"/>
                  </a:lnTo>
                  <a:lnTo>
                    <a:pt x="1635" y="338"/>
                  </a:lnTo>
                  <a:lnTo>
                    <a:pt x="1626" y="316"/>
                  </a:lnTo>
                  <a:lnTo>
                    <a:pt x="1615" y="298"/>
                  </a:lnTo>
                  <a:lnTo>
                    <a:pt x="1609" y="296"/>
                  </a:lnTo>
                  <a:lnTo>
                    <a:pt x="1596" y="308"/>
                  </a:lnTo>
                  <a:lnTo>
                    <a:pt x="1560" y="319"/>
                  </a:lnTo>
                  <a:lnTo>
                    <a:pt x="1544" y="319"/>
                  </a:lnTo>
                  <a:lnTo>
                    <a:pt x="1534" y="302"/>
                  </a:lnTo>
                  <a:lnTo>
                    <a:pt x="1530" y="284"/>
                  </a:lnTo>
                  <a:lnTo>
                    <a:pt x="1507" y="291"/>
                  </a:lnTo>
                  <a:lnTo>
                    <a:pt x="1490" y="290"/>
                  </a:lnTo>
                  <a:lnTo>
                    <a:pt x="1482" y="271"/>
                  </a:lnTo>
                  <a:lnTo>
                    <a:pt x="1487" y="256"/>
                  </a:lnTo>
                  <a:close/>
                  <a:moveTo>
                    <a:pt x="1472" y="354"/>
                  </a:moveTo>
                  <a:lnTo>
                    <a:pt x="1468" y="337"/>
                  </a:lnTo>
                  <a:lnTo>
                    <a:pt x="1469" y="324"/>
                  </a:lnTo>
                  <a:lnTo>
                    <a:pt x="1488" y="317"/>
                  </a:lnTo>
                  <a:lnTo>
                    <a:pt x="1510" y="327"/>
                  </a:lnTo>
                  <a:lnTo>
                    <a:pt x="1525" y="336"/>
                  </a:lnTo>
                  <a:lnTo>
                    <a:pt x="1538" y="351"/>
                  </a:lnTo>
                  <a:lnTo>
                    <a:pt x="1547" y="367"/>
                  </a:lnTo>
                  <a:lnTo>
                    <a:pt x="1556" y="358"/>
                  </a:lnTo>
                  <a:lnTo>
                    <a:pt x="1558" y="371"/>
                  </a:lnTo>
                  <a:lnTo>
                    <a:pt x="1556" y="379"/>
                  </a:lnTo>
                  <a:lnTo>
                    <a:pt x="1566" y="369"/>
                  </a:lnTo>
                  <a:lnTo>
                    <a:pt x="1583" y="362"/>
                  </a:lnTo>
                  <a:lnTo>
                    <a:pt x="1587" y="376"/>
                  </a:lnTo>
                  <a:lnTo>
                    <a:pt x="1572" y="386"/>
                  </a:lnTo>
                  <a:lnTo>
                    <a:pt x="1555" y="394"/>
                  </a:lnTo>
                  <a:lnTo>
                    <a:pt x="1569" y="404"/>
                  </a:lnTo>
                  <a:lnTo>
                    <a:pt x="1538" y="414"/>
                  </a:lnTo>
                  <a:lnTo>
                    <a:pt x="1518" y="408"/>
                  </a:lnTo>
                  <a:lnTo>
                    <a:pt x="1497" y="393"/>
                  </a:lnTo>
                  <a:lnTo>
                    <a:pt x="1484" y="364"/>
                  </a:lnTo>
                  <a:lnTo>
                    <a:pt x="1472" y="354"/>
                  </a:lnTo>
                  <a:close/>
                  <a:moveTo>
                    <a:pt x="1615" y="406"/>
                  </a:moveTo>
                  <a:lnTo>
                    <a:pt x="1604" y="389"/>
                  </a:lnTo>
                  <a:lnTo>
                    <a:pt x="1610" y="374"/>
                  </a:lnTo>
                  <a:lnTo>
                    <a:pt x="1623" y="369"/>
                  </a:lnTo>
                  <a:lnTo>
                    <a:pt x="1629" y="358"/>
                  </a:lnTo>
                  <a:lnTo>
                    <a:pt x="1640" y="350"/>
                  </a:lnTo>
                  <a:lnTo>
                    <a:pt x="1652" y="350"/>
                  </a:lnTo>
                  <a:lnTo>
                    <a:pt x="1660" y="361"/>
                  </a:lnTo>
                  <a:lnTo>
                    <a:pt x="1649" y="369"/>
                  </a:lnTo>
                  <a:lnTo>
                    <a:pt x="1652" y="377"/>
                  </a:lnTo>
                  <a:lnTo>
                    <a:pt x="1644" y="389"/>
                  </a:lnTo>
                  <a:lnTo>
                    <a:pt x="1638" y="397"/>
                  </a:lnTo>
                  <a:lnTo>
                    <a:pt x="1634" y="414"/>
                  </a:lnTo>
                  <a:lnTo>
                    <a:pt x="1645" y="425"/>
                  </a:lnTo>
                  <a:lnTo>
                    <a:pt x="1638" y="440"/>
                  </a:lnTo>
                  <a:lnTo>
                    <a:pt x="1622" y="432"/>
                  </a:lnTo>
                  <a:lnTo>
                    <a:pt x="1615" y="420"/>
                  </a:lnTo>
                  <a:lnTo>
                    <a:pt x="1615" y="406"/>
                  </a:lnTo>
                  <a:close/>
                  <a:moveTo>
                    <a:pt x="1573" y="482"/>
                  </a:moveTo>
                  <a:lnTo>
                    <a:pt x="1565" y="463"/>
                  </a:lnTo>
                  <a:lnTo>
                    <a:pt x="1578" y="458"/>
                  </a:lnTo>
                  <a:lnTo>
                    <a:pt x="1585" y="469"/>
                  </a:lnTo>
                  <a:lnTo>
                    <a:pt x="1573" y="482"/>
                  </a:lnTo>
                  <a:close/>
                  <a:moveTo>
                    <a:pt x="1063" y="1785"/>
                  </a:moveTo>
                  <a:lnTo>
                    <a:pt x="1067" y="1798"/>
                  </a:lnTo>
                  <a:lnTo>
                    <a:pt x="1037" y="1813"/>
                  </a:lnTo>
                  <a:lnTo>
                    <a:pt x="1009" y="1833"/>
                  </a:lnTo>
                  <a:lnTo>
                    <a:pt x="973" y="1831"/>
                  </a:lnTo>
                  <a:lnTo>
                    <a:pt x="946" y="1838"/>
                  </a:lnTo>
                  <a:lnTo>
                    <a:pt x="926" y="1861"/>
                  </a:lnTo>
                  <a:lnTo>
                    <a:pt x="898" y="1876"/>
                  </a:lnTo>
                  <a:lnTo>
                    <a:pt x="867" y="1905"/>
                  </a:lnTo>
                  <a:lnTo>
                    <a:pt x="826" y="1907"/>
                  </a:lnTo>
                  <a:lnTo>
                    <a:pt x="812" y="1890"/>
                  </a:lnTo>
                  <a:lnTo>
                    <a:pt x="857" y="1898"/>
                  </a:lnTo>
                  <a:lnTo>
                    <a:pt x="873" y="1885"/>
                  </a:lnTo>
                  <a:lnTo>
                    <a:pt x="894" y="1856"/>
                  </a:lnTo>
                  <a:lnTo>
                    <a:pt x="903" y="1819"/>
                  </a:lnTo>
                  <a:lnTo>
                    <a:pt x="893" y="1802"/>
                  </a:lnTo>
                  <a:lnTo>
                    <a:pt x="862" y="1801"/>
                  </a:lnTo>
                  <a:lnTo>
                    <a:pt x="837" y="1820"/>
                  </a:lnTo>
                  <a:lnTo>
                    <a:pt x="812" y="1797"/>
                  </a:lnTo>
                  <a:lnTo>
                    <a:pt x="812" y="1788"/>
                  </a:lnTo>
                  <a:lnTo>
                    <a:pt x="829" y="1775"/>
                  </a:lnTo>
                  <a:lnTo>
                    <a:pt x="845" y="1756"/>
                  </a:lnTo>
                  <a:lnTo>
                    <a:pt x="870" y="1762"/>
                  </a:lnTo>
                  <a:lnTo>
                    <a:pt x="904" y="1764"/>
                  </a:lnTo>
                  <a:lnTo>
                    <a:pt x="941" y="1749"/>
                  </a:lnTo>
                  <a:lnTo>
                    <a:pt x="944" y="1734"/>
                  </a:lnTo>
                  <a:lnTo>
                    <a:pt x="918" y="1743"/>
                  </a:lnTo>
                  <a:lnTo>
                    <a:pt x="888" y="1749"/>
                  </a:lnTo>
                  <a:lnTo>
                    <a:pt x="860" y="1738"/>
                  </a:lnTo>
                  <a:lnTo>
                    <a:pt x="865" y="1710"/>
                  </a:lnTo>
                  <a:lnTo>
                    <a:pt x="901" y="1681"/>
                  </a:lnTo>
                  <a:lnTo>
                    <a:pt x="897" y="1661"/>
                  </a:lnTo>
                  <a:lnTo>
                    <a:pt x="869" y="1647"/>
                  </a:lnTo>
                  <a:lnTo>
                    <a:pt x="831" y="1650"/>
                  </a:lnTo>
                  <a:lnTo>
                    <a:pt x="861" y="1655"/>
                  </a:lnTo>
                  <a:lnTo>
                    <a:pt x="887" y="1664"/>
                  </a:lnTo>
                  <a:lnTo>
                    <a:pt x="873" y="1683"/>
                  </a:lnTo>
                  <a:lnTo>
                    <a:pt x="857" y="1705"/>
                  </a:lnTo>
                  <a:lnTo>
                    <a:pt x="851" y="1730"/>
                  </a:lnTo>
                  <a:lnTo>
                    <a:pt x="835" y="1736"/>
                  </a:lnTo>
                  <a:lnTo>
                    <a:pt x="814" y="1760"/>
                  </a:lnTo>
                  <a:lnTo>
                    <a:pt x="791" y="1777"/>
                  </a:lnTo>
                  <a:lnTo>
                    <a:pt x="769" y="1798"/>
                  </a:lnTo>
                  <a:lnTo>
                    <a:pt x="748" y="1821"/>
                  </a:lnTo>
                  <a:lnTo>
                    <a:pt x="728" y="1849"/>
                  </a:lnTo>
                  <a:lnTo>
                    <a:pt x="710" y="1871"/>
                  </a:lnTo>
                  <a:lnTo>
                    <a:pt x="692" y="1869"/>
                  </a:lnTo>
                  <a:lnTo>
                    <a:pt x="671" y="1857"/>
                  </a:lnTo>
                  <a:lnTo>
                    <a:pt x="671" y="1837"/>
                  </a:lnTo>
                  <a:lnTo>
                    <a:pt x="660" y="1844"/>
                  </a:lnTo>
                  <a:lnTo>
                    <a:pt x="646" y="1847"/>
                  </a:lnTo>
                  <a:lnTo>
                    <a:pt x="625" y="1840"/>
                  </a:lnTo>
                  <a:lnTo>
                    <a:pt x="602" y="1826"/>
                  </a:lnTo>
                  <a:lnTo>
                    <a:pt x="593" y="1806"/>
                  </a:lnTo>
                  <a:lnTo>
                    <a:pt x="578" y="1776"/>
                  </a:lnTo>
                  <a:lnTo>
                    <a:pt x="618" y="1772"/>
                  </a:lnTo>
                  <a:lnTo>
                    <a:pt x="626" y="1794"/>
                  </a:lnTo>
                  <a:lnTo>
                    <a:pt x="649" y="1786"/>
                  </a:lnTo>
                  <a:lnTo>
                    <a:pt x="632" y="1774"/>
                  </a:lnTo>
                  <a:lnTo>
                    <a:pt x="651" y="1764"/>
                  </a:lnTo>
                  <a:lnTo>
                    <a:pt x="677" y="1746"/>
                  </a:lnTo>
                  <a:lnTo>
                    <a:pt x="684" y="1755"/>
                  </a:lnTo>
                  <a:lnTo>
                    <a:pt x="703" y="1748"/>
                  </a:lnTo>
                  <a:lnTo>
                    <a:pt x="685" y="1731"/>
                  </a:lnTo>
                  <a:lnTo>
                    <a:pt x="657" y="1741"/>
                  </a:lnTo>
                  <a:lnTo>
                    <a:pt x="633" y="1755"/>
                  </a:lnTo>
                  <a:lnTo>
                    <a:pt x="606" y="1758"/>
                  </a:lnTo>
                  <a:lnTo>
                    <a:pt x="582" y="1754"/>
                  </a:lnTo>
                  <a:lnTo>
                    <a:pt x="556" y="1747"/>
                  </a:lnTo>
                  <a:lnTo>
                    <a:pt x="525" y="1746"/>
                  </a:lnTo>
                  <a:lnTo>
                    <a:pt x="496" y="1720"/>
                  </a:lnTo>
                  <a:lnTo>
                    <a:pt x="526" y="1699"/>
                  </a:lnTo>
                  <a:lnTo>
                    <a:pt x="564" y="1699"/>
                  </a:lnTo>
                  <a:lnTo>
                    <a:pt x="590" y="1692"/>
                  </a:lnTo>
                  <a:lnTo>
                    <a:pt x="616" y="1697"/>
                  </a:lnTo>
                  <a:lnTo>
                    <a:pt x="634" y="1712"/>
                  </a:lnTo>
                  <a:lnTo>
                    <a:pt x="630" y="1697"/>
                  </a:lnTo>
                  <a:lnTo>
                    <a:pt x="661" y="1696"/>
                  </a:lnTo>
                  <a:lnTo>
                    <a:pt x="666" y="1688"/>
                  </a:lnTo>
                  <a:lnTo>
                    <a:pt x="646" y="1663"/>
                  </a:lnTo>
                  <a:lnTo>
                    <a:pt x="654" y="1654"/>
                  </a:lnTo>
                  <a:lnTo>
                    <a:pt x="681" y="1651"/>
                  </a:lnTo>
                  <a:lnTo>
                    <a:pt x="700" y="1631"/>
                  </a:lnTo>
                  <a:lnTo>
                    <a:pt x="689" y="1636"/>
                  </a:lnTo>
                  <a:lnTo>
                    <a:pt x="662" y="1635"/>
                  </a:lnTo>
                  <a:lnTo>
                    <a:pt x="681" y="1621"/>
                  </a:lnTo>
                  <a:lnTo>
                    <a:pt x="668" y="1617"/>
                  </a:lnTo>
                  <a:lnTo>
                    <a:pt x="638" y="1628"/>
                  </a:lnTo>
                  <a:lnTo>
                    <a:pt x="620" y="1613"/>
                  </a:lnTo>
                  <a:lnTo>
                    <a:pt x="638" y="1609"/>
                  </a:lnTo>
                  <a:lnTo>
                    <a:pt x="637" y="1590"/>
                  </a:lnTo>
                  <a:lnTo>
                    <a:pt x="647" y="1565"/>
                  </a:lnTo>
                  <a:lnTo>
                    <a:pt x="648" y="1542"/>
                  </a:lnTo>
                  <a:lnTo>
                    <a:pt x="689" y="1542"/>
                  </a:lnTo>
                  <a:lnTo>
                    <a:pt x="719" y="1573"/>
                  </a:lnTo>
                  <a:lnTo>
                    <a:pt x="751" y="1564"/>
                  </a:lnTo>
                  <a:lnTo>
                    <a:pt x="754" y="1545"/>
                  </a:lnTo>
                  <a:lnTo>
                    <a:pt x="742" y="1555"/>
                  </a:lnTo>
                  <a:lnTo>
                    <a:pt x="715" y="1557"/>
                  </a:lnTo>
                  <a:lnTo>
                    <a:pt x="700" y="1545"/>
                  </a:lnTo>
                  <a:lnTo>
                    <a:pt x="698" y="1526"/>
                  </a:lnTo>
                  <a:lnTo>
                    <a:pt x="684" y="1533"/>
                  </a:lnTo>
                  <a:lnTo>
                    <a:pt x="665" y="1510"/>
                  </a:lnTo>
                  <a:lnTo>
                    <a:pt x="686" y="1479"/>
                  </a:lnTo>
                  <a:lnTo>
                    <a:pt x="713" y="1472"/>
                  </a:lnTo>
                  <a:lnTo>
                    <a:pt x="741" y="1482"/>
                  </a:lnTo>
                  <a:lnTo>
                    <a:pt x="753" y="1499"/>
                  </a:lnTo>
                  <a:lnTo>
                    <a:pt x="776" y="1493"/>
                  </a:lnTo>
                  <a:lnTo>
                    <a:pt x="803" y="1495"/>
                  </a:lnTo>
                  <a:lnTo>
                    <a:pt x="793" y="1476"/>
                  </a:lnTo>
                  <a:lnTo>
                    <a:pt x="772" y="1484"/>
                  </a:lnTo>
                  <a:lnTo>
                    <a:pt x="747" y="1482"/>
                  </a:lnTo>
                  <a:lnTo>
                    <a:pt x="737" y="1470"/>
                  </a:lnTo>
                  <a:lnTo>
                    <a:pt x="710" y="1457"/>
                  </a:lnTo>
                  <a:lnTo>
                    <a:pt x="711" y="1438"/>
                  </a:lnTo>
                  <a:lnTo>
                    <a:pt x="723" y="1416"/>
                  </a:lnTo>
                  <a:lnTo>
                    <a:pt x="716" y="1397"/>
                  </a:lnTo>
                  <a:lnTo>
                    <a:pt x="756" y="1381"/>
                  </a:lnTo>
                  <a:lnTo>
                    <a:pt x="772" y="1413"/>
                  </a:lnTo>
                  <a:lnTo>
                    <a:pt x="795" y="1412"/>
                  </a:lnTo>
                  <a:lnTo>
                    <a:pt x="780" y="1391"/>
                  </a:lnTo>
                  <a:lnTo>
                    <a:pt x="760" y="1377"/>
                  </a:lnTo>
                  <a:lnTo>
                    <a:pt x="731" y="1369"/>
                  </a:lnTo>
                  <a:lnTo>
                    <a:pt x="691" y="1368"/>
                  </a:lnTo>
                  <a:lnTo>
                    <a:pt x="689" y="1349"/>
                  </a:lnTo>
                  <a:lnTo>
                    <a:pt x="718" y="1330"/>
                  </a:lnTo>
                  <a:lnTo>
                    <a:pt x="747" y="1329"/>
                  </a:lnTo>
                  <a:lnTo>
                    <a:pt x="776" y="1312"/>
                  </a:lnTo>
                  <a:lnTo>
                    <a:pt x="783" y="1285"/>
                  </a:lnTo>
                  <a:lnTo>
                    <a:pt x="764" y="1311"/>
                  </a:lnTo>
                  <a:lnTo>
                    <a:pt x="741" y="1327"/>
                  </a:lnTo>
                  <a:lnTo>
                    <a:pt x="720" y="1315"/>
                  </a:lnTo>
                  <a:lnTo>
                    <a:pt x="733" y="1301"/>
                  </a:lnTo>
                  <a:lnTo>
                    <a:pt x="720" y="1299"/>
                  </a:lnTo>
                  <a:lnTo>
                    <a:pt x="692" y="1316"/>
                  </a:lnTo>
                  <a:lnTo>
                    <a:pt x="672" y="1329"/>
                  </a:lnTo>
                  <a:lnTo>
                    <a:pt x="652" y="1302"/>
                  </a:lnTo>
                  <a:lnTo>
                    <a:pt x="659" y="1272"/>
                  </a:lnTo>
                  <a:lnTo>
                    <a:pt x="641" y="1262"/>
                  </a:lnTo>
                  <a:lnTo>
                    <a:pt x="632" y="1215"/>
                  </a:lnTo>
                  <a:lnTo>
                    <a:pt x="656" y="1179"/>
                  </a:lnTo>
                  <a:lnTo>
                    <a:pt x="672" y="1193"/>
                  </a:lnTo>
                  <a:lnTo>
                    <a:pt x="689" y="1193"/>
                  </a:lnTo>
                  <a:lnTo>
                    <a:pt x="708" y="1215"/>
                  </a:lnTo>
                  <a:lnTo>
                    <a:pt x="717" y="1219"/>
                  </a:lnTo>
                  <a:lnTo>
                    <a:pt x="739" y="1212"/>
                  </a:lnTo>
                  <a:lnTo>
                    <a:pt x="760" y="1208"/>
                  </a:lnTo>
                  <a:lnTo>
                    <a:pt x="743" y="1199"/>
                  </a:lnTo>
                  <a:lnTo>
                    <a:pt x="717" y="1196"/>
                  </a:lnTo>
                  <a:lnTo>
                    <a:pt x="703" y="1184"/>
                  </a:lnTo>
                  <a:lnTo>
                    <a:pt x="682" y="1155"/>
                  </a:lnTo>
                  <a:lnTo>
                    <a:pt x="661" y="1143"/>
                  </a:lnTo>
                  <a:lnTo>
                    <a:pt x="663" y="1120"/>
                  </a:lnTo>
                  <a:lnTo>
                    <a:pt x="680" y="1095"/>
                  </a:lnTo>
                  <a:lnTo>
                    <a:pt x="699" y="1105"/>
                  </a:lnTo>
                  <a:lnTo>
                    <a:pt x="711" y="1093"/>
                  </a:lnTo>
                  <a:lnTo>
                    <a:pt x="687" y="1084"/>
                  </a:lnTo>
                  <a:lnTo>
                    <a:pt x="667" y="1074"/>
                  </a:lnTo>
                  <a:lnTo>
                    <a:pt x="666" y="1056"/>
                  </a:lnTo>
                  <a:lnTo>
                    <a:pt x="659" y="1003"/>
                  </a:lnTo>
                  <a:lnTo>
                    <a:pt x="697" y="993"/>
                  </a:lnTo>
                  <a:lnTo>
                    <a:pt x="708" y="1003"/>
                  </a:lnTo>
                  <a:lnTo>
                    <a:pt x="713" y="1036"/>
                  </a:lnTo>
                  <a:lnTo>
                    <a:pt x="733" y="1058"/>
                  </a:lnTo>
                  <a:lnTo>
                    <a:pt x="742" y="1035"/>
                  </a:lnTo>
                  <a:lnTo>
                    <a:pt x="741" y="1016"/>
                  </a:lnTo>
                  <a:lnTo>
                    <a:pt x="717" y="992"/>
                  </a:lnTo>
                  <a:lnTo>
                    <a:pt x="724" y="957"/>
                  </a:lnTo>
                  <a:lnTo>
                    <a:pt x="746" y="956"/>
                  </a:lnTo>
                  <a:lnTo>
                    <a:pt x="752" y="973"/>
                  </a:lnTo>
                  <a:lnTo>
                    <a:pt x="761" y="997"/>
                  </a:lnTo>
                  <a:lnTo>
                    <a:pt x="779" y="1001"/>
                  </a:lnTo>
                  <a:lnTo>
                    <a:pt x="788" y="985"/>
                  </a:lnTo>
                  <a:lnTo>
                    <a:pt x="796" y="969"/>
                  </a:lnTo>
                  <a:lnTo>
                    <a:pt x="814" y="978"/>
                  </a:lnTo>
                  <a:lnTo>
                    <a:pt x="833" y="993"/>
                  </a:lnTo>
                  <a:lnTo>
                    <a:pt x="861" y="1012"/>
                  </a:lnTo>
                  <a:lnTo>
                    <a:pt x="865" y="1004"/>
                  </a:lnTo>
                  <a:lnTo>
                    <a:pt x="838" y="983"/>
                  </a:lnTo>
                  <a:lnTo>
                    <a:pt x="817" y="971"/>
                  </a:lnTo>
                  <a:lnTo>
                    <a:pt x="805" y="957"/>
                  </a:lnTo>
                  <a:lnTo>
                    <a:pt x="818" y="947"/>
                  </a:lnTo>
                  <a:lnTo>
                    <a:pt x="832" y="966"/>
                  </a:lnTo>
                  <a:lnTo>
                    <a:pt x="847" y="962"/>
                  </a:lnTo>
                  <a:lnTo>
                    <a:pt x="868" y="966"/>
                  </a:lnTo>
                  <a:lnTo>
                    <a:pt x="889" y="992"/>
                  </a:lnTo>
                  <a:lnTo>
                    <a:pt x="916" y="1030"/>
                  </a:lnTo>
                  <a:lnTo>
                    <a:pt x="911" y="1007"/>
                  </a:lnTo>
                  <a:lnTo>
                    <a:pt x="897" y="983"/>
                  </a:lnTo>
                  <a:lnTo>
                    <a:pt x="874" y="963"/>
                  </a:lnTo>
                  <a:lnTo>
                    <a:pt x="870" y="940"/>
                  </a:lnTo>
                  <a:lnTo>
                    <a:pt x="845" y="931"/>
                  </a:lnTo>
                  <a:lnTo>
                    <a:pt x="824" y="909"/>
                  </a:lnTo>
                  <a:lnTo>
                    <a:pt x="808" y="885"/>
                  </a:lnTo>
                  <a:lnTo>
                    <a:pt x="786" y="868"/>
                  </a:lnTo>
                  <a:lnTo>
                    <a:pt x="793" y="847"/>
                  </a:lnTo>
                  <a:lnTo>
                    <a:pt x="809" y="864"/>
                  </a:lnTo>
                  <a:lnTo>
                    <a:pt x="831" y="869"/>
                  </a:lnTo>
                  <a:lnTo>
                    <a:pt x="845" y="861"/>
                  </a:lnTo>
                  <a:lnTo>
                    <a:pt x="847" y="824"/>
                  </a:lnTo>
                  <a:lnTo>
                    <a:pt x="862" y="818"/>
                  </a:lnTo>
                  <a:lnTo>
                    <a:pt x="851" y="813"/>
                  </a:lnTo>
                  <a:lnTo>
                    <a:pt x="830" y="800"/>
                  </a:lnTo>
                  <a:lnTo>
                    <a:pt x="813" y="766"/>
                  </a:lnTo>
                  <a:lnTo>
                    <a:pt x="812" y="745"/>
                  </a:lnTo>
                  <a:lnTo>
                    <a:pt x="838" y="763"/>
                  </a:lnTo>
                  <a:lnTo>
                    <a:pt x="851" y="760"/>
                  </a:lnTo>
                  <a:lnTo>
                    <a:pt x="858" y="745"/>
                  </a:lnTo>
                  <a:lnTo>
                    <a:pt x="875" y="752"/>
                  </a:lnTo>
                  <a:lnTo>
                    <a:pt x="895" y="749"/>
                  </a:lnTo>
                  <a:lnTo>
                    <a:pt x="916" y="751"/>
                  </a:lnTo>
                  <a:lnTo>
                    <a:pt x="942" y="754"/>
                  </a:lnTo>
                  <a:lnTo>
                    <a:pt x="958" y="777"/>
                  </a:lnTo>
                  <a:lnTo>
                    <a:pt x="956" y="761"/>
                  </a:lnTo>
                  <a:lnTo>
                    <a:pt x="973" y="747"/>
                  </a:lnTo>
                  <a:lnTo>
                    <a:pt x="951" y="751"/>
                  </a:lnTo>
                  <a:lnTo>
                    <a:pt x="921" y="739"/>
                  </a:lnTo>
                  <a:lnTo>
                    <a:pt x="894" y="710"/>
                  </a:lnTo>
                  <a:lnTo>
                    <a:pt x="883" y="673"/>
                  </a:lnTo>
                  <a:lnTo>
                    <a:pt x="890" y="647"/>
                  </a:lnTo>
                  <a:lnTo>
                    <a:pt x="904" y="652"/>
                  </a:lnTo>
                  <a:lnTo>
                    <a:pt x="927" y="658"/>
                  </a:lnTo>
                  <a:lnTo>
                    <a:pt x="925" y="644"/>
                  </a:lnTo>
                  <a:lnTo>
                    <a:pt x="908" y="635"/>
                  </a:lnTo>
                  <a:lnTo>
                    <a:pt x="922" y="617"/>
                  </a:lnTo>
                  <a:lnTo>
                    <a:pt x="944" y="640"/>
                  </a:lnTo>
                  <a:lnTo>
                    <a:pt x="940" y="621"/>
                  </a:lnTo>
                  <a:lnTo>
                    <a:pt x="914" y="600"/>
                  </a:lnTo>
                  <a:lnTo>
                    <a:pt x="905" y="573"/>
                  </a:lnTo>
                  <a:lnTo>
                    <a:pt x="930" y="554"/>
                  </a:lnTo>
                  <a:lnTo>
                    <a:pt x="940" y="530"/>
                  </a:lnTo>
                  <a:lnTo>
                    <a:pt x="949" y="507"/>
                  </a:lnTo>
                  <a:lnTo>
                    <a:pt x="964" y="516"/>
                  </a:lnTo>
                  <a:lnTo>
                    <a:pt x="989" y="521"/>
                  </a:lnTo>
                  <a:lnTo>
                    <a:pt x="1007" y="534"/>
                  </a:lnTo>
                  <a:lnTo>
                    <a:pt x="1011" y="573"/>
                  </a:lnTo>
                  <a:lnTo>
                    <a:pt x="1016" y="555"/>
                  </a:lnTo>
                  <a:lnTo>
                    <a:pt x="1018" y="524"/>
                  </a:lnTo>
                  <a:lnTo>
                    <a:pt x="1062" y="566"/>
                  </a:lnTo>
                  <a:lnTo>
                    <a:pt x="1032" y="601"/>
                  </a:lnTo>
                  <a:lnTo>
                    <a:pt x="1030" y="623"/>
                  </a:lnTo>
                  <a:lnTo>
                    <a:pt x="1041" y="610"/>
                  </a:lnTo>
                  <a:lnTo>
                    <a:pt x="1059" y="587"/>
                  </a:lnTo>
                  <a:lnTo>
                    <a:pt x="1075" y="574"/>
                  </a:lnTo>
                  <a:lnTo>
                    <a:pt x="1078" y="544"/>
                  </a:lnTo>
                  <a:lnTo>
                    <a:pt x="1107" y="543"/>
                  </a:lnTo>
                  <a:lnTo>
                    <a:pt x="1123" y="553"/>
                  </a:lnTo>
                  <a:lnTo>
                    <a:pt x="1138" y="564"/>
                  </a:lnTo>
                  <a:lnTo>
                    <a:pt x="1131" y="590"/>
                  </a:lnTo>
                  <a:lnTo>
                    <a:pt x="1117" y="623"/>
                  </a:lnTo>
                  <a:lnTo>
                    <a:pt x="1133" y="610"/>
                  </a:lnTo>
                  <a:lnTo>
                    <a:pt x="1151" y="584"/>
                  </a:lnTo>
                  <a:lnTo>
                    <a:pt x="1156" y="570"/>
                  </a:lnTo>
                  <a:lnTo>
                    <a:pt x="1181" y="567"/>
                  </a:lnTo>
                  <a:lnTo>
                    <a:pt x="1196" y="574"/>
                  </a:lnTo>
                  <a:lnTo>
                    <a:pt x="1208" y="563"/>
                  </a:lnTo>
                  <a:lnTo>
                    <a:pt x="1220" y="560"/>
                  </a:lnTo>
                  <a:lnTo>
                    <a:pt x="1235" y="546"/>
                  </a:lnTo>
                  <a:lnTo>
                    <a:pt x="1255" y="556"/>
                  </a:lnTo>
                  <a:lnTo>
                    <a:pt x="1255" y="541"/>
                  </a:lnTo>
                  <a:lnTo>
                    <a:pt x="1267" y="526"/>
                  </a:lnTo>
                  <a:lnTo>
                    <a:pt x="1281" y="550"/>
                  </a:lnTo>
                  <a:lnTo>
                    <a:pt x="1300" y="549"/>
                  </a:lnTo>
                  <a:lnTo>
                    <a:pt x="1334" y="544"/>
                  </a:lnTo>
                  <a:lnTo>
                    <a:pt x="1369" y="534"/>
                  </a:lnTo>
                  <a:lnTo>
                    <a:pt x="1397" y="515"/>
                  </a:lnTo>
                  <a:lnTo>
                    <a:pt x="1427" y="507"/>
                  </a:lnTo>
                  <a:lnTo>
                    <a:pt x="1435" y="518"/>
                  </a:lnTo>
                  <a:lnTo>
                    <a:pt x="1443" y="518"/>
                  </a:lnTo>
                  <a:lnTo>
                    <a:pt x="1469" y="524"/>
                  </a:lnTo>
                  <a:lnTo>
                    <a:pt x="1487" y="525"/>
                  </a:lnTo>
                  <a:lnTo>
                    <a:pt x="1496" y="508"/>
                  </a:lnTo>
                  <a:lnTo>
                    <a:pt x="1474" y="496"/>
                  </a:lnTo>
                  <a:lnTo>
                    <a:pt x="1474" y="480"/>
                  </a:lnTo>
                  <a:lnTo>
                    <a:pt x="1504" y="484"/>
                  </a:lnTo>
                  <a:lnTo>
                    <a:pt x="1524" y="491"/>
                  </a:lnTo>
                  <a:lnTo>
                    <a:pt x="1554" y="490"/>
                  </a:lnTo>
                  <a:lnTo>
                    <a:pt x="1554" y="498"/>
                  </a:lnTo>
                  <a:lnTo>
                    <a:pt x="1596" y="487"/>
                  </a:lnTo>
                  <a:lnTo>
                    <a:pt x="1600" y="520"/>
                  </a:lnTo>
                  <a:lnTo>
                    <a:pt x="1593" y="553"/>
                  </a:lnTo>
                  <a:lnTo>
                    <a:pt x="1573" y="577"/>
                  </a:lnTo>
                  <a:lnTo>
                    <a:pt x="1578" y="601"/>
                  </a:lnTo>
                  <a:lnTo>
                    <a:pt x="1596" y="603"/>
                  </a:lnTo>
                  <a:lnTo>
                    <a:pt x="1592" y="640"/>
                  </a:lnTo>
                  <a:lnTo>
                    <a:pt x="1576" y="675"/>
                  </a:lnTo>
                  <a:lnTo>
                    <a:pt x="1554" y="706"/>
                  </a:lnTo>
                  <a:lnTo>
                    <a:pt x="1515" y="720"/>
                  </a:lnTo>
                  <a:lnTo>
                    <a:pt x="1489" y="740"/>
                  </a:lnTo>
                  <a:lnTo>
                    <a:pt x="1474" y="767"/>
                  </a:lnTo>
                  <a:lnTo>
                    <a:pt x="1449" y="799"/>
                  </a:lnTo>
                  <a:lnTo>
                    <a:pt x="1407" y="841"/>
                  </a:lnTo>
                  <a:lnTo>
                    <a:pt x="1376" y="866"/>
                  </a:lnTo>
                  <a:lnTo>
                    <a:pt x="1348" y="881"/>
                  </a:lnTo>
                  <a:lnTo>
                    <a:pt x="1339" y="903"/>
                  </a:lnTo>
                  <a:lnTo>
                    <a:pt x="1326" y="918"/>
                  </a:lnTo>
                  <a:lnTo>
                    <a:pt x="1299" y="926"/>
                  </a:lnTo>
                  <a:lnTo>
                    <a:pt x="1285" y="945"/>
                  </a:lnTo>
                  <a:lnTo>
                    <a:pt x="1277" y="943"/>
                  </a:lnTo>
                  <a:lnTo>
                    <a:pt x="1258" y="951"/>
                  </a:lnTo>
                  <a:lnTo>
                    <a:pt x="1280" y="960"/>
                  </a:lnTo>
                  <a:lnTo>
                    <a:pt x="1291" y="971"/>
                  </a:lnTo>
                  <a:lnTo>
                    <a:pt x="1281" y="998"/>
                  </a:lnTo>
                  <a:lnTo>
                    <a:pt x="1265" y="1000"/>
                  </a:lnTo>
                  <a:lnTo>
                    <a:pt x="1244" y="1007"/>
                  </a:lnTo>
                  <a:lnTo>
                    <a:pt x="1228" y="998"/>
                  </a:lnTo>
                  <a:lnTo>
                    <a:pt x="1199" y="999"/>
                  </a:lnTo>
                  <a:lnTo>
                    <a:pt x="1158" y="976"/>
                  </a:lnTo>
                  <a:lnTo>
                    <a:pt x="1189" y="1009"/>
                  </a:lnTo>
                  <a:lnTo>
                    <a:pt x="1209" y="1003"/>
                  </a:lnTo>
                  <a:lnTo>
                    <a:pt x="1226" y="1014"/>
                  </a:lnTo>
                  <a:lnTo>
                    <a:pt x="1238" y="1017"/>
                  </a:lnTo>
                  <a:lnTo>
                    <a:pt x="1261" y="1026"/>
                  </a:lnTo>
                  <a:lnTo>
                    <a:pt x="1279" y="1019"/>
                  </a:lnTo>
                  <a:lnTo>
                    <a:pt x="1300" y="1010"/>
                  </a:lnTo>
                  <a:lnTo>
                    <a:pt x="1304" y="1032"/>
                  </a:lnTo>
                  <a:lnTo>
                    <a:pt x="1312" y="1026"/>
                  </a:lnTo>
                  <a:lnTo>
                    <a:pt x="1329" y="1023"/>
                  </a:lnTo>
                  <a:lnTo>
                    <a:pt x="1347" y="995"/>
                  </a:lnTo>
                  <a:lnTo>
                    <a:pt x="1361" y="1003"/>
                  </a:lnTo>
                  <a:lnTo>
                    <a:pt x="1349" y="1032"/>
                  </a:lnTo>
                  <a:lnTo>
                    <a:pt x="1327" y="1055"/>
                  </a:lnTo>
                  <a:lnTo>
                    <a:pt x="1303" y="1091"/>
                  </a:lnTo>
                  <a:lnTo>
                    <a:pt x="1286" y="1114"/>
                  </a:lnTo>
                  <a:lnTo>
                    <a:pt x="1273" y="1105"/>
                  </a:lnTo>
                  <a:lnTo>
                    <a:pt x="1275" y="1084"/>
                  </a:lnTo>
                  <a:lnTo>
                    <a:pt x="1251" y="1099"/>
                  </a:lnTo>
                  <a:lnTo>
                    <a:pt x="1227" y="1114"/>
                  </a:lnTo>
                  <a:lnTo>
                    <a:pt x="1186" y="1115"/>
                  </a:lnTo>
                  <a:lnTo>
                    <a:pt x="1172" y="1136"/>
                  </a:lnTo>
                  <a:lnTo>
                    <a:pt x="1148" y="1157"/>
                  </a:lnTo>
                  <a:lnTo>
                    <a:pt x="1138" y="1181"/>
                  </a:lnTo>
                  <a:lnTo>
                    <a:pt x="1150" y="1180"/>
                  </a:lnTo>
                  <a:lnTo>
                    <a:pt x="1169" y="1163"/>
                  </a:lnTo>
                  <a:lnTo>
                    <a:pt x="1190" y="1145"/>
                  </a:lnTo>
                  <a:lnTo>
                    <a:pt x="1200" y="1124"/>
                  </a:lnTo>
                  <a:lnTo>
                    <a:pt x="1222" y="1124"/>
                  </a:lnTo>
                  <a:lnTo>
                    <a:pt x="1233" y="1131"/>
                  </a:lnTo>
                  <a:lnTo>
                    <a:pt x="1256" y="1116"/>
                  </a:lnTo>
                  <a:lnTo>
                    <a:pt x="1282" y="1115"/>
                  </a:lnTo>
                  <a:lnTo>
                    <a:pt x="1276" y="1138"/>
                  </a:lnTo>
                  <a:lnTo>
                    <a:pt x="1253" y="1159"/>
                  </a:lnTo>
                  <a:lnTo>
                    <a:pt x="1249" y="1187"/>
                  </a:lnTo>
                  <a:lnTo>
                    <a:pt x="1219" y="1203"/>
                  </a:lnTo>
                  <a:lnTo>
                    <a:pt x="1209" y="1225"/>
                  </a:lnTo>
                  <a:lnTo>
                    <a:pt x="1187" y="1235"/>
                  </a:lnTo>
                  <a:lnTo>
                    <a:pt x="1164" y="1223"/>
                  </a:lnTo>
                  <a:lnTo>
                    <a:pt x="1138" y="1235"/>
                  </a:lnTo>
                  <a:lnTo>
                    <a:pt x="1156" y="1244"/>
                  </a:lnTo>
                  <a:lnTo>
                    <a:pt x="1182" y="1242"/>
                  </a:lnTo>
                  <a:lnTo>
                    <a:pt x="1209" y="1244"/>
                  </a:lnTo>
                  <a:lnTo>
                    <a:pt x="1232" y="1227"/>
                  </a:lnTo>
                  <a:lnTo>
                    <a:pt x="1265" y="1197"/>
                  </a:lnTo>
                  <a:lnTo>
                    <a:pt x="1274" y="1173"/>
                  </a:lnTo>
                  <a:lnTo>
                    <a:pt x="1312" y="1171"/>
                  </a:lnTo>
                  <a:lnTo>
                    <a:pt x="1339" y="1173"/>
                  </a:lnTo>
                  <a:lnTo>
                    <a:pt x="1362" y="1149"/>
                  </a:lnTo>
                  <a:lnTo>
                    <a:pt x="1365" y="1168"/>
                  </a:lnTo>
                  <a:lnTo>
                    <a:pt x="1370" y="1187"/>
                  </a:lnTo>
                  <a:lnTo>
                    <a:pt x="1383" y="1218"/>
                  </a:lnTo>
                  <a:lnTo>
                    <a:pt x="1387" y="1236"/>
                  </a:lnTo>
                  <a:lnTo>
                    <a:pt x="1385" y="1264"/>
                  </a:lnTo>
                  <a:lnTo>
                    <a:pt x="1375" y="1293"/>
                  </a:lnTo>
                  <a:lnTo>
                    <a:pt x="1387" y="1282"/>
                  </a:lnTo>
                  <a:lnTo>
                    <a:pt x="1406" y="1273"/>
                  </a:lnTo>
                  <a:lnTo>
                    <a:pt x="1432" y="1259"/>
                  </a:lnTo>
                  <a:lnTo>
                    <a:pt x="1449" y="1258"/>
                  </a:lnTo>
                  <a:lnTo>
                    <a:pt x="1465" y="1273"/>
                  </a:lnTo>
                  <a:lnTo>
                    <a:pt x="1483" y="1287"/>
                  </a:lnTo>
                  <a:lnTo>
                    <a:pt x="1489" y="1311"/>
                  </a:lnTo>
                  <a:lnTo>
                    <a:pt x="1471" y="1333"/>
                  </a:lnTo>
                  <a:lnTo>
                    <a:pt x="1452" y="1346"/>
                  </a:lnTo>
                  <a:lnTo>
                    <a:pt x="1465" y="1369"/>
                  </a:lnTo>
                  <a:lnTo>
                    <a:pt x="1470" y="1390"/>
                  </a:lnTo>
                  <a:lnTo>
                    <a:pt x="1466" y="1398"/>
                  </a:lnTo>
                  <a:lnTo>
                    <a:pt x="1479" y="1403"/>
                  </a:lnTo>
                  <a:lnTo>
                    <a:pt x="1477" y="1423"/>
                  </a:lnTo>
                  <a:lnTo>
                    <a:pt x="1468" y="1437"/>
                  </a:lnTo>
                  <a:lnTo>
                    <a:pt x="1451" y="1444"/>
                  </a:lnTo>
                  <a:lnTo>
                    <a:pt x="1440" y="1452"/>
                  </a:lnTo>
                  <a:lnTo>
                    <a:pt x="1431" y="1461"/>
                  </a:lnTo>
                  <a:lnTo>
                    <a:pt x="1416" y="1472"/>
                  </a:lnTo>
                  <a:lnTo>
                    <a:pt x="1403" y="1476"/>
                  </a:lnTo>
                  <a:lnTo>
                    <a:pt x="1395" y="1485"/>
                  </a:lnTo>
                  <a:lnTo>
                    <a:pt x="1377" y="1493"/>
                  </a:lnTo>
                  <a:lnTo>
                    <a:pt x="1371" y="1520"/>
                  </a:lnTo>
                  <a:lnTo>
                    <a:pt x="1368" y="1554"/>
                  </a:lnTo>
                  <a:lnTo>
                    <a:pt x="1367" y="1571"/>
                  </a:lnTo>
                  <a:lnTo>
                    <a:pt x="1351" y="1595"/>
                  </a:lnTo>
                  <a:lnTo>
                    <a:pt x="1346" y="1596"/>
                  </a:lnTo>
                  <a:lnTo>
                    <a:pt x="1327" y="1599"/>
                  </a:lnTo>
                  <a:lnTo>
                    <a:pt x="1312" y="1589"/>
                  </a:lnTo>
                  <a:lnTo>
                    <a:pt x="1295" y="1594"/>
                  </a:lnTo>
                  <a:lnTo>
                    <a:pt x="1294" y="1613"/>
                  </a:lnTo>
                  <a:lnTo>
                    <a:pt x="1289" y="1624"/>
                  </a:lnTo>
                  <a:lnTo>
                    <a:pt x="1276" y="1621"/>
                  </a:lnTo>
                  <a:lnTo>
                    <a:pt x="1252" y="1621"/>
                  </a:lnTo>
                  <a:lnTo>
                    <a:pt x="1236" y="1621"/>
                  </a:lnTo>
                  <a:lnTo>
                    <a:pt x="1220" y="1613"/>
                  </a:lnTo>
                  <a:lnTo>
                    <a:pt x="1214" y="1623"/>
                  </a:lnTo>
                  <a:lnTo>
                    <a:pt x="1210" y="1640"/>
                  </a:lnTo>
                  <a:lnTo>
                    <a:pt x="1198" y="1646"/>
                  </a:lnTo>
                  <a:lnTo>
                    <a:pt x="1180" y="1650"/>
                  </a:lnTo>
                  <a:lnTo>
                    <a:pt x="1170" y="1663"/>
                  </a:lnTo>
                  <a:lnTo>
                    <a:pt x="1153" y="1665"/>
                  </a:lnTo>
                  <a:lnTo>
                    <a:pt x="1145" y="1677"/>
                  </a:lnTo>
                  <a:lnTo>
                    <a:pt x="1140" y="1691"/>
                  </a:lnTo>
                  <a:lnTo>
                    <a:pt x="1130" y="1696"/>
                  </a:lnTo>
                  <a:lnTo>
                    <a:pt x="1116" y="1692"/>
                  </a:lnTo>
                  <a:lnTo>
                    <a:pt x="1109" y="1684"/>
                  </a:lnTo>
                  <a:lnTo>
                    <a:pt x="1096" y="1691"/>
                  </a:lnTo>
                  <a:lnTo>
                    <a:pt x="1082" y="1703"/>
                  </a:lnTo>
                  <a:lnTo>
                    <a:pt x="1078" y="1725"/>
                  </a:lnTo>
                  <a:lnTo>
                    <a:pt x="1074" y="1736"/>
                  </a:lnTo>
                  <a:lnTo>
                    <a:pt x="1073" y="1748"/>
                  </a:lnTo>
                  <a:lnTo>
                    <a:pt x="1081" y="1757"/>
                  </a:lnTo>
                  <a:lnTo>
                    <a:pt x="1063" y="1758"/>
                  </a:lnTo>
                  <a:lnTo>
                    <a:pt x="1052" y="1764"/>
                  </a:lnTo>
                  <a:lnTo>
                    <a:pt x="1035" y="1767"/>
                  </a:lnTo>
                  <a:lnTo>
                    <a:pt x="1038" y="1784"/>
                  </a:lnTo>
                  <a:lnTo>
                    <a:pt x="1063" y="1785"/>
                  </a:lnTo>
                  <a:close/>
                  <a:moveTo>
                    <a:pt x="569" y="1344"/>
                  </a:moveTo>
                  <a:lnTo>
                    <a:pt x="569" y="1325"/>
                  </a:lnTo>
                  <a:lnTo>
                    <a:pt x="565" y="1285"/>
                  </a:lnTo>
                  <a:lnTo>
                    <a:pt x="572" y="1261"/>
                  </a:lnTo>
                  <a:lnTo>
                    <a:pt x="587" y="1248"/>
                  </a:lnTo>
                  <a:lnTo>
                    <a:pt x="595" y="1228"/>
                  </a:lnTo>
                  <a:lnTo>
                    <a:pt x="596" y="1206"/>
                  </a:lnTo>
                  <a:lnTo>
                    <a:pt x="603" y="1182"/>
                  </a:lnTo>
                  <a:lnTo>
                    <a:pt x="607" y="1180"/>
                  </a:lnTo>
                  <a:lnTo>
                    <a:pt x="606" y="1211"/>
                  </a:lnTo>
                  <a:lnTo>
                    <a:pt x="602" y="1243"/>
                  </a:lnTo>
                  <a:lnTo>
                    <a:pt x="588" y="1266"/>
                  </a:lnTo>
                  <a:lnTo>
                    <a:pt x="599" y="1294"/>
                  </a:lnTo>
                  <a:lnTo>
                    <a:pt x="595" y="1319"/>
                  </a:lnTo>
                  <a:lnTo>
                    <a:pt x="577" y="1351"/>
                  </a:lnTo>
                  <a:lnTo>
                    <a:pt x="569" y="1344"/>
                  </a:lnTo>
                  <a:close/>
                  <a:moveTo>
                    <a:pt x="390" y="1215"/>
                  </a:moveTo>
                  <a:lnTo>
                    <a:pt x="405" y="1227"/>
                  </a:lnTo>
                  <a:lnTo>
                    <a:pt x="392" y="1214"/>
                  </a:lnTo>
                  <a:lnTo>
                    <a:pt x="390" y="1215"/>
                  </a:lnTo>
                  <a:close/>
                  <a:moveTo>
                    <a:pt x="533" y="1277"/>
                  </a:moveTo>
                  <a:lnTo>
                    <a:pt x="528" y="1290"/>
                  </a:lnTo>
                  <a:lnTo>
                    <a:pt x="553" y="1292"/>
                  </a:lnTo>
                  <a:lnTo>
                    <a:pt x="550" y="1315"/>
                  </a:lnTo>
                  <a:lnTo>
                    <a:pt x="558" y="1331"/>
                  </a:lnTo>
                  <a:lnTo>
                    <a:pt x="545" y="1359"/>
                  </a:lnTo>
                  <a:lnTo>
                    <a:pt x="564" y="1354"/>
                  </a:lnTo>
                  <a:lnTo>
                    <a:pt x="582" y="1370"/>
                  </a:lnTo>
                  <a:lnTo>
                    <a:pt x="593" y="1369"/>
                  </a:lnTo>
                  <a:lnTo>
                    <a:pt x="612" y="1386"/>
                  </a:lnTo>
                  <a:lnTo>
                    <a:pt x="641" y="1390"/>
                  </a:lnTo>
                  <a:lnTo>
                    <a:pt x="676" y="1381"/>
                  </a:lnTo>
                  <a:lnTo>
                    <a:pt x="713" y="1381"/>
                  </a:lnTo>
                  <a:lnTo>
                    <a:pt x="711" y="1400"/>
                  </a:lnTo>
                  <a:lnTo>
                    <a:pt x="701" y="1426"/>
                  </a:lnTo>
                  <a:lnTo>
                    <a:pt x="676" y="1444"/>
                  </a:lnTo>
                  <a:lnTo>
                    <a:pt x="660" y="1450"/>
                  </a:lnTo>
                  <a:lnTo>
                    <a:pt x="657" y="1476"/>
                  </a:lnTo>
                  <a:lnTo>
                    <a:pt x="640" y="1486"/>
                  </a:lnTo>
                  <a:lnTo>
                    <a:pt x="626" y="1516"/>
                  </a:lnTo>
                  <a:lnTo>
                    <a:pt x="610" y="1533"/>
                  </a:lnTo>
                  <a:lnTo>
                    <a:pt x="580" y="1533"/>
                  </a:lnTo>
                  <a:lnTo>
                    <a:pt x="574" y="1505"/>
                  </a:lnTo>
                  <a:lnTo>
                    <a:pt x="588" y="1474"/>
                  </a:lnTo>
                  <a:lnTo>
                    <a:pt x="614" y="1452"/>
                  </a:lnTo>
                  <a:lnTo>
                    <a:pt x="644" y="1432"/>
                  </a:lnTo>
                  <a:lnTo>
                    <a:pt x="599" y="1442"/>
                  </a:lnTo>
                  <a:lnTo>
                    <a:pt x="586" y="1413"/>
                  </a:lnTo>
                  <a:lnTo>
                    <a:pt x="571" y="1434"/>
                  </a:lnTo>
                  <a:lnTo>
                    <a:pt x="571" y="1461"/>
                  </a:lnTo>
                  <a:lnTo>
                    <a:pt x="561" y="1445"/>
                  </a:lnTo>
                  <a:lnTo>
                    <a:pt x="537" y="1427"/>
                  </a:lnTo>
                  <a:lnTo>
                    <a:pt x="524" y="1448"/>
                  </a:lnTo>
                  <a:lnTo>
                    <a:pt x="508" y="1464"/>
                  </a:lnTo>
                  <a:lnTo>
                    <a:pt x="511" y="1444"/>
                  </a:lnTo>
                  <a:lnTo>
                    <a:pt x="520" y="1426"/>
                  </a:lnTo>
                  <a:lnTo>
                    <a:pt x="495" y="1443"/>
                  </a:lnTo>
                  <a:lnTo>
                    <a:pt x="475" y="1438"/>
                  </a:lnTo>
                  <a:lnTo>
                    <a:pt x="484" y="1423"/>
                  </a:lnTo>
                  <a:lnTo>
                    <a:pt x="462" y="1420"/>
                  </a:lnTo>
                  <a:lnTo>
                    <a:pt x="473" y="1404"/>
                  </a:lnTo>
                  <a:lnTo>
                    <a:pt x="477" y="1386"/>
                  </a:lnTo>
                  <a:lnTo>
                    <a:pt x="453" y="1395"/>
                  </a:lnTo>
                  <a:lnTo>
                    <a:pt x="431" y="1370"/>
                  </a:lnTo>
                  <a:lnTo>
                    <a:pt x="433" y="1343"/>
                  </a:lnTo>
                  <a:lnTo>
                    <a:pt x="449" y="1332"/>
                  </a:lnTo>
                  <a:lnTo>
                    <a:pt x="470" y="1353"/>
                  </a:lnTo>
                  <a:lnTo>
                    <a:pt x="486" y="1347"/>
                  </a:lnTo>
                  <a:lnTo>
                    <a:pt x="458" y="1327"/>
                  </a:lnTo>
                  <a:lnTo>
                    <a:pt x="440" y="1322"/>
                  </a:lnTo>
                  <a:lnTo>
                    <a:pt x="429" y="1301"/>
                  </a:lnTo>
                  <a:lnTo>
                    <a:pt x="418" y="1300"/>
                  </a:lnTo>
                  <a:lnTo>
                    <a:pt x="412" y="1296"/>
                  </a:lnTo>
                  <a:lnTo>
                    <a:pt x="404" y="1287"/>
                  </a:lnTo>
                  <a:lnTo>
                    <a:pt x="393" y="1305"/>
                  </a:lnTo>
                  <a:lnTo>
                    <a:pt x="394" y="1330"/>
                  </a:lnTo>
                  <a:lnTo>
                    <a:pt x="368" y="1315"/>
                  </a:lnTo>
                  <a:lnTo>
                    <a:pt x="342" y="1301"/>
                  </a:lnTo>
                  <a:lnTo>
                    <a:pt x="326" y="1271"/>
                  </a:lnTo>
                  <a:lnTo>
                    <a:pt x="325" y="1252"/>
                  </a:lnTo>
                  <a:lnTo>
                    <a:pt x="341" y="1240"/>
                  </a:lnTo>
                  <a:lnTo>
                    <a:pt x="346" y="1216"/>
                  </a:lnTo>
                  <a:lnTo>
                    <a:pt x="366" y="1250"/>
                  </a:lnTo>
                  <a:lnTo>
                    <a:pt x="392" y="1264"/>
                  </a:lnTo>
                  <a:lnTo>
                    <a:pt x="377" y="1239"/>
                  </a:lnTo>
                  <a:lnTo>
                    <a:pt x="390" y="1215"/>
                  </a:lnTo>
                  <a:lnTo>
                    <a:pt x="378" y="1203"/>
                  </a:lnTo>
                  <a:lnTo>
                    <a:pt x="371" y="1172"/>
                  </a:lnTo>
                  <a:lnTo>
                    <a:pt x="388" y="1154"/>
                  </a:lnTo>
                  <a:lnTo>
                    <a:pt x="405" y="1174"/>
                  </a:lnTo>
                  <a:lnTo>
                    <a:pt x="415" y="1191"/>
                  </a:lnTo>
                  <a:lnTo>
                    <a:pt x="436" y="1219"/>
                  </a:lnTo>
                  <a:lnTo>
                    <a:pt x="448" y="1230"/>
                  </a:lnTo>
                  <a:lnTo>
                    <a:pt x="464" y="1212"/>
                  </a:lnTo>
                  <a:lnTo>
                    <a:pt x="483" y="1249"/>
                  </a:lnTo>
                  <a:lnTo>
                    <a:pt x="488" y="1231"/>
                  </a:lnTo>
                  <a:lnTo>
                    <a:pt x="472" y="1202"/>
                  </a:lnTo>
                  <a:lnTo>
                    <a:pt x="454" y="1192"/>
                  </a:lnTo>
                  <a:lnTo>
                    <a:pt x="459" y="1174"/>
                  </a:lnTo>
                  <a:lnTo>
                    <a:pt x="453" y="1148"/>
                  </a:lnTo>
                  <a:lnTo>
                    <a:pt x="452" y="1124"/>
                  </a:lnTo>
                  <a:lnTo>
                    <a:pt x="472" y="1119"/>
                  </a:lnTo>
                  <a:lnTo>
                    <a:pt x="472" y="1105"/>
                  </a:lnTo>
                  <a:lnTo>
                    <a:pt x="478" y="1096"/>
                  </a:lnTo>
                  <a:lnTo>
                    <a:pt x="484" y="1091"/>
                  </a:lnTo>
                  <a:lnTo>
                    <a:pt x="498" y="1097"/>
                  </a:lnTo>
                  <a:lnTo>
                    <a:pt x="515" y="1111"/>
                  </a:lnTo>
                  <a:lnTo>
                    <a:pt x="519" y="1126"/>
                  </a:lnTo>
                  <a:lnTo>
                    <a:pt x="520" y="1136"/>
                  </a:lnTo>
                  <a:lnTo>
                    <a:pt x="536" y="1150"/>
                  </a:lnTo>
                  <a:lnTo>
                    <a:pt x="546" y="1169"/>
                  </a:lnTo>
                  <a:lnTo>
                    <a:pt x="550" y="1193"/>
                  </a:lnTo>
                  <a:lnTo>
                    <a:pt x="552" y="1235"/>
                  </a:lnTo>
                  <a:lnTo>
                    <a:pt x="550" y="1258"/>
                  </a:lnTo>
                  <a:lnTo>
                    <a:pt x="537" y="1269"/>
                  </a:lnTo>
                  <a:lnTo>
                    <a:pt x="533" y="1277"/>
                  </a:lnTo>
                  <a:close/>
                  <a:moveTo>
                    <a:pt x="593" y="1343"/>
                  </a:moveTo>
                  <a:lnTo>
                    <a:pt x="605" y="1340"/>
                  </a:lnTo>
                  <a:lnTo>
                    <a:pt x="619" y="1353"/>
                  </a:lnTo>
                  <a:lnTo>
                    <a:pt x="621" y="1371"/>
                  </a:lnTo>
                  <a:lnTo>
                    <a:pt x="588" y="1369"/>
                  </a:lnTo>
                  <a:lnTo>
                    <a:pt x="593" y="1343"/>
                  </a:lnTo>
                  <a:close/>
                  <a:moveTo>
                    <a:pt x="646" y="1339"/>
                  </a:moveTo>
                  <a:lnTo>
                    <a:pt x="639" y="1323"/>
                  </a:lnTo>
                  <a:lnTo>
                    <a:pt x="651" y="1320"/>
                  </a:lnTo>
                  <a:lnTo>
                    <a:pt x="656" y="1332"/>
                  </a:lnTo>
                  <a:lnTo>
                    <a:pt x="646" y="1339"/>
                  </a:lnTo>
                  <a:close/>
                  <a:moveTo>
                    <a:pt x="489" y="1540"/>
                  </a:moveTo>
                  <a:lnTo>
                    <a:pt x="487" y="1582"/>
                  </a:lnTo>
                  <a:lnTo>
                    <a:pt x="475" y="1589"/>
                  </a:lnTo>
                  <a:lnTo>
                    <a:pt x="452" y="1574"/>
                  </a:lnTo>
                  <a:lnTo>
                    <a:pt x="437" y="1546"/>
                  </a:lnTo>
                  <a:lnTo>
                    <a:pt x="440" y="1530"/>
                  </a:lnTo>
                  <a:lnTo>
                    <a:pt x="456" y="1519"/>
                  </a:lnTo>
                  <a:lnTo>
                    <a:pt x="473" y="1519"/>
                  </a:lnTo>
                  <a:lnTo>
                    <a:pt x="489" y="1540"/>
                  </a:lnTo>
                  <a:close/>
                  <a:moveTo>
                    <a:pt x="534" y="1628"/>
                  </a:moveTo>
                  <a:lnTo>
                    <a:pt x="511" y="1628"/>
                  </a:lnTo>
                  <a:lnTo>
                    <a:pt x="511" y="1609"/>
                  </a:lnTo>
                  <a:lnTo>
                    <a:pt x="528" y="1593"/>
                  </a:lnTo>
                  <a:lnTo>
                    <a:pt x="538" y="1603"/>
                  </a:lnTo>
                  <a:lnTo>
                    <a:pt x="534" y="1628"/>
                  </a:lnTo>
                  <a:close/>
                  <a:moveTo>
                    <a:pt x="378" y="1521"/>
                  </a:moveTo>
                  <a:lnTo>
                    <a:pt x="374" y="1513"/>
                  </a:lnTo>
                  <a:lnTo>
                    <a:pt x="388" y="1498"/>
                  </a:lnTo>
                  <a:lnTo>
                    <a:pt x="408" y="1491"/>
                  </a:lnTo>
                  <a:lnTo>
                    <a:pt x="427" y="1503"/>
                  </a:lnTo>
                  <a:lnTo>
                    <a:pt x="422" y="1521"/>
                  </a:lnTo>
                  <a:lnTo>
                    <a:pt x="406" y="1514"/>
                  </a:lnTo>
                  <a:lnTo>
                    <a:pt x="392" y="1513"/>
                  </a:lnTo>
                  <a:lnTo>
                    <a:pt x="378" y="1521"/>
                  </a:lnTo>
                  <a:close/>
                  <a:moveTo>
                    <a:pt x="488" y="1655"/>
                  </a:moveTo>
                  <a:lnTo>
                    <a:pt x="502" y="1645"/>
                  </a:lnTo>
                  <a:lnTo>
                    <a:pt x="515" y="1650"/>
                  </a:lnTo>
                  <a:lnTo>
                    <a:pt x="510" y="1663"/>
                  </a:lnTo>
                  <a:lnTo>
                    <a:pt x="493" y="1663"/>
                  </a:lnTo>
                  <a:lnTo>
                    <a:pt x="488" y="1655"/>
                  </a:lnTo>
                  <a:close/>
                  <a:moveTo>
                    <a:pt x="275" y="1873"/>
                  </a:moveTo>
                  <a:lnTo>
                    <a:pt x="256" y="1896"/>
                  </a:lnTo>
                  <a:lnTo>
                    <a:pt x="247" y="1898"/>
                  </a:lnTo>
                  <a:lnTo>
                    <a:pt x="234" y="1876"/>
                  </a:lnTo>
                  <a:lnTo>
                    <a:pt x="247" y="1854"/>
                  </a:lnTo>
                  <a:lnTo>
                    <a:pt x="278" y="1851"/>
                  </a:lnTo>
                  <a:lnTo>
                    <a:pt x="303" y="1832"/>
                  </a:lnTo>
                  <a:lnTo>
                    <a:pt x="311" y="1837"/>
                  </a:lnTo>
                  <a:lnTo>
                    <a:pt x="275" y="1873"/>
                  </a:lnTo>
                  <a:close/>
                  <a:moveTo>
                    <a:pt x="390" y="1795"/>
                  </a:moveTo>
                  <a:lnTo>
                    <a:pt x="346" y="1826"/>
                  </a:lnTo>
                  <a:lnTo>
                    <a:pt x="338" y="1826"/>
                  </a:lnTo>
                  <a:lnTo>
                    <a:pt x="352" y="1793"/>
                  </a:lnTo>
                  <a:lnTo>
                    <a:pt x="411" y="1746"/>
                  </a:lnTo>
                  <a:lnTo>
                    <a:pt x="418" y="1755"/>
                  </a:lnTo>
                  <a:lnTo>
                    <a:pt x="390" y="1795"/>
                  </a:lnTo>
                  <a:close/>
                  <a:moveTo>
                    <a:pt x="440" y="1964"/>
                  </a:moveTo>
                  <a:lnTo>
                    <a:pt x="439" y="1985"/>
                  </a:lnTo>
                  <a:lnTo>
                    <a:pt x="426" y="1994"/>
                  </a:lnTo>
                  <a:lnTo>
                    <a:pt x="422" y="1987"/>
                  </a:lnTo>
                  <a:lnTo>
                    <a:pt x="426" y="1974"/>
                  </a:lnTo>
                  <a:lnTo>
                    <a:pt x="434" y="1964"/>
                  </a:lnTo>
                  <a:lnTo>
                    <a:pt x="440" y="1964"/>
                  </a:lnTo>
                  <a:close/>
                  <a:moveTo>
                    <a:pt x="508" y="1812"/>
                  </a:moveTo>
                  <a:lnTo>
                    <a:pt x="507" y="1792"/>
                  </a:lnTo>
                  <a:lnTo>
                    <a:pt x="514" y="1779"/>
                  </a:lnTo>
                  <a:lnTo>
                    <a:pt x="534" y="1769"/>
                  </a:lnTo>
                  <a:lnTo>
                    <a:pt x="554" y="1775"/>
                  </a:lnTo>
                  <a:lnTo>
                    <a:pt x="568" y="1800"/>
                  </a:lnTo>
                  <a:lnTo>
                    <a:pt x="580" y="1820"/>
                  </a:lnTo>
                  <a:lnTo>
                    <a:pt x="592" y="1848"/>
                  </a:lnTo>
                  <a:lnTo>
                    <a:pt x="607" y="1859"/>
                  </a:lnTo>
                  <a:lnTo>
                    <a:pt x="637" y="1861"/>
                  </a:lnTo>
                  <a:lnTo>
                    <a:pt x="656" y="1870"/>
                  </a:lnTo>
                  <a:lnTo>
                    <a:pt x="668" y="1879"/>
                  </a:lnTo>
                  <a:lnTo>
                    <a:pt x="684" y="1883"/>
                  </a:lnTo>
                  <a:lnTo>
                    <a:pt x="695" y="1901"/>
                  </a:lnTo>
                  <a:lnTo>
                    <a:pt x="709" y="1904"/>
                  </a:lnTo>
                  <a:lnTo>
                    <a:pt x="705" y="1920"/>
                  </a:lnTo>
                  <a:lnTo>
                    <a:pt x="694" y="1928"/>
                  </a:lnTo>
                  <a:lnTo>
                    <a:pt x="700" y="1944"/>
                  </a:lnTo>
                  <a:lnTo>
                    <a:pt x="690" y="1945"/>
                  </a:lnTo>
                  <a:lnTo>
                    <a:pt x="679" y="1930"/>
                  </a:lnTo>
                  <a:lnTo>
                    <a:pt x="669" y="1928"/>
                  </a:lnTo>
                  <a:lnTo>
                    <a:pt x="669" y="1941"/>
                  </a:lnTo>
                  <a:lnTo>
                    <a:pt x="660" y="1952"/>
                  </a:lnTo>
                  <a:lnTo>
                    <a:pt x="672" y="1954"/>
                  </a:lnTo>
                  <a:lnTo>
                    <a:pt x="682" y="1949"/>
                  </a:lnTo>
                  <a:lnTo>
                    <a:pt x="690" y="1952"/>
                  </a:lnTo>
                  <a:lnTo>
                    <a:pt x="682" y="1965"/>
                  </a:lnTo>
                  <a:lnTo>
                    <a:pt x="668" y="1979"/>
                  </a:lnTo>
                  <a:lnTo>
                    <a:pt x="657" y="1987"/>
                  </a:lnTo>
                  <a:lnTo>
                    <a:pt x="619" y="1992"/>
                  </a:lnTo>
                  <a:lnTo>
                    <a:pt x="623" y="1981"/>
                  </a:lnTo>
                  <a:lnTo>
                    <a:pt x="631" y="1972"/>
                  </a:lnTo>
                  <a:lnTo>
                    <a:pt x="623" y="1962"/>
                  </a:lnTo>
                  <a:lnTo>
                    <a:pt x="612" y="1977"/>
                  </a:lnTo>
                  <a:lnTo>
                    <a:pt x="599" y="1985"/>
                  </a:lnTo>
                  <a:lnTo>
                    <a:pt x="580" y="1991"/>
                  </a:lnTo>
                  <a:lnTo>
                    <a:pt x="568" y="2002"/>
                  </a:lnTo>
                  <a:lnTo>
                    <a:pt x="546" y="2002"/>
                  </a:lnTo>
                  <a:lnTo>
                    <a:pt x="521" y="2005"/>
                  </a:lnTo>
                  <a:lnTo>
                    <a:pt x="502" y="2004"/>
                  </a:lnTo>
                  <a:lnTo>
                    <a:pt x="491" y="2009"/>
                  </a:lnTo>
                  <a:lnTo>
                    <a:pt x="481" y="2017"/>
                  </a:lnTo>
                  <a:lnTo>
                    <a:pt x="459" y="2011"/>
                  </a:lnTo>
                  <a:lnTo>
                    <a:pt x="451" y="1991"/>
                  </a:lnTo>
                  <a:lnTo>
                    <a:pt x="452" y="1972"/>
                  </a:lnTo>
                  <a:lnTo>
                    <a:pt x="462" y="1970"/>
                  </a:lnTo>
                  <a:lnTo>
                    <a:pt x="477" y="1970"/>
                  </a:lnTo>
                  <a:lnTo>
                    <a:pt x="484" y="1981"/>
                  </a:lnTo>
                  <a:lnTo>
                    <a:pt x="493" y="1980"/>
                  </a:lnTo>
                  <a:lnTo>
                    <a:pt x="499" y="1972"/>
                  </a:lnTo>
                  <a:lnTo>
                    <a:pt x="509" y="1974"/>
                  </a:lnTo>
                  <a:lnTo>
                    <a:pt x="539" y="1971"/>
                  </a:lnTo>
                  <a:lnTo>
                    <a:pt x="563" y="1962"/>
                  </a:lnTo>
                  <a:lnTo>
                    <a:pt x="581" y="1947"/>
                  </a:lnTo>
                  <a:lnTo>
                    <a:pt x="583" y="1937"/>
                  </a:lnTo>
                  <a:lnTo>
                    <a:pt x="561" y="1941"/>
                  </a:lnTo>
                  <a:lnTo>
                    <a:pt x="546" y="1954"/>
                  </a:lnTo>
                  <a:lnTo>
                    <a:pt x="521" y="1960"/>
                  </a:lnTo>
                  <a:lnTo>
                    <a:pt x="508" y="1946"/>
                  </a:lnTo>
                  <a:lnTo>
                    <a:pt x="522" y="1927"/>
                  </a:lnTo>
                  <a:lnTo>
                    <a:pt x="539" y="1902"/>
                  </a:lnTo>
                  <a:lnTo>
                    <a:pt x="566" y="1898"/>
                  </a:lnTo>
                  <a:lnTo>
                    <a:pt x="582" y="1888"/>
                  </a:lnTo>
                  <a:lnTo>
                    <a:pt x="580" y="1871"/>
                  </a:lnTo>
                  <a:lnTo>
                    <a:pt x="558" y="1883"/>
                  </a:lnTo>
                  <a:lnTo>
                    <a:pt x="536" y="1879"/>
                  </a:lnTo>
                  <a:lnTo>
                    <a:pt x="520" y="1864"/>
                  </a:lnTo>
                  <a:lnTo>
                    <a:pt x="507" y="1854"/>
                  </a:lnTo>
                  <a:lnTo>
                    <a:pt x="486" y="1850"/>
                  </a:lnTo>
                  <a:lnTo>
                    <a:pt x="468" y="1851"/>
                  </a:lnTo>
                  <a:lnTo>
                    <a:pt x="460" y="1839"/>
                  </a:lnTo>
                  <a:lnTo>
                    <a:pt x="467" y="1830"/>
                  </a:lnTo>
                  <a:lnTo>
                    <a:pt x="479" y="1824"/>
                  </a:lnTo>
                  <a:lnTo>
                    <a:pt x="473" y="1815"/>
                  </a:lnTo>
                  <a:lnTo>
                    <a:pt x="470" y="1803"/>
                  </a:lnTo>
                  <a:lnTo>
                    <a:pt x="486" y="1796"/>
                  </a:lnTo>
                  <a:lnTo>
                    <a:pt x="501" y="1801"/>
                  </a:lnTo>
                  <a:lnTo>
                    <a:pt x="508" y="1812"/>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28" name="Freeform 37"/>
            <p:cNvSpPr>
              <a:spLocks/>
            </p:cNvSpPr>
            <p:nvPr/>
          </p:nvSpPr>
          <p:spPr bwMode="auto">
            <a:xfrm>
              <a:off x="4746625" y="2636838"/>
              <a:ext cx="465138" cy="207962"/>
            </a:xfrm>
            <a:custGeom>
              <a:avLst/>
              <a:gdLst>
                <a:gd name="T0" fmla="*/ 2147483647 w 512"/>
                <a:gd name="T1" fmla="*/ 2147483647 h 228"/>
                <a:gd name="T2" fmla="*/ 2147483647 w 512"/>
                <a:gd name="T3" fmla="*/ 2147483647 h 228"/>
                <a:gd name="T4" fmla="*/ 2147483647 w 512"/>
                <a:gd name="T5" fmla="*/ 2147483647 h 228"/>
                <a:gd name="T6" fmla="*/ 2147483647 w 512"/>
                <a:gd name="T7" fmla="*/ 2147483647 h 228"/>
                <a:gd name="T8" fmla="*/ 2147483647 w 512"/>
                <a:gd name="T9" fmla="*/ 2147483647 h 228"/>
                <a:gd name="T10" fmla="*/ 2147483647 w 512"/>
                <a:gd name="T11" fmla="*/ 2147483647 h 228"/>
                <a:gd name="T12" fmla="*/ 2147483647 w 512"/>
                <a:gd name="T13" fmla="*/ 2147483647 h 228"/>
                <a:gd name="T14" fmla="*/ 2147483647 w 512"/>
                <a:gd name="T15" fmla="*/ 2147483647 h 228"/>
                <a:gd name="T16" fmla="*/ 2147483647 w 512"/>
                <a:gd name="T17" fmla="*/ 2147483647 h 228"/>
                <a:gd name="T18" fmla="*/ 2147483647 w 512"/>
                <a:gd name="T19" fmla="*/ 2147483647 h 228"/>
                <a:gd name="T20" fmla="*/ 2147483647 w 512"/>
                <a:gd name="T21" fmla="*/ 2147483647 h 228"/>
                <a:gd name="T22" fmla="*/ 2147483647 w 512"/>
                <a:gd name="T23" fmla="*/ 2147483647 h 228"/>
                <a:gd name="T24" fmla="*/ 2147483647 w 512"/>
                <a:gd name="T25" fmla="*/ 2147483647 h 228"/>
                <a:gd name="T26" fmla="*/ 2147483647 w 512"/>
                <a:gd name="T27" fmla="*/ 2147483647 h 228"/>
                <a:gd name="T28" fmla="*/ 2147483647 w 512"/>
                <a:gd name="T29" fmla="*/ 2147483647 h 228"/>
                <a:gd name="T30" fmla="*/ 2147483647 w 512"/>
                <a:gd name="T31" fmla="*/ 2147483647 h 228"/>
                <a:gd name="T32" fmla="*/ 2147483647 w 512"/>
                <a:gd name="T33" fmla="*/ 2147483647 h 228"/>
                <a:gd name="T34" fmla="*/ 2147483647 w 512"/>
                <a:gd name="T35" fmla="*/ 2147483647 h 228"/>
                <a:gd name="T36" fmla="*/ 2147483647 w 512"/>
                <a:gd name="T37" fmla="*/ 2147483647 h 228"/>
                <a:gd name="T38" fmla="*/ 2147483647 w 512"/>
                <a:gd name="T39" fmla="*/ 2147483647 h 228"/>
                <a:gd name="T40" fmla="*/ 2147483647 w 512"/>
                <a:gd name="T41" fmla="*/ 0 h 228"/>
                <a:gd name="T42" fmla="*/ 2147483647 w 512"/>
                <a:gd name="T43" fmla="*/ 2147483647 h 228"/>
                <a:gd name="T44" fmla="*/ 2147483647 w 512"/>
                <a:gd name="T45" fmla="*/ 2147483647 h 228"/>
                <a:gd name="T46" fmla="*/ 2147483647 w 512"/>
                <a:gd name="T47" fmla="*/ 2147483647 h 228"/>
                <a:gd name="T48" fmla="*/ 2147483647 w 512"/>
                <a:gd name="T49" fmla="*/ 2147483647 h 228"/>
                <a:gd name="T50" fmla="*/ 2147483647 w 512"/>
                <a:gd name="T51" fmla="*/ 2147483647 h 228"/>
                <a:gd name="T52" fmla="*/ 2147483647 w 512"/>
                <a:gd name="T53" fmla="*/ 2147483647 h 228"/>
                <a:gd name="T54" fmla="*/ 2147483647 w 512"/>
                <a:gd name="T55" fmla="*/ 2147483647 h 228"/>
                <a:gd name="T56" fmla="*/ 2147483647 w 512"/>
                <a:gd name="T57" fmla="*/ 2147483647 h 228"/>
                <a:gd name="T58" fmla="*/ 2147483647 w 512"/>
                <a:gd name="T59" fmla="*/ 2147483647 h 228"/>
                <a:gd name="T60" fmla="*/ 2147483647 w 512"/>
                <a:gd name="T61" fmla="*/ 2147483647 h 228"/>
                <a:gd name="T62" fmla="*/ 2147483647 w 512"/>
                <a:gd name="T63" fmla="*/ 2147483647 h 228"/>
                <a:gd name="T64" fmla="*/ 2147483647 w 512"/>
                <a:gd name="T65" fmla="*/ 2147483647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2"/>
                <a:gd name="T100" fmla="*/ 0 h 228"/>
                <a:gd name="T101" fmla="*/ 512 w 512"/>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2" h="228">
                  <a:moveTo>
                    <a:pt x="163" y="160"/>
                  </a:moveTo>
                  <a:lnTo>
                    <a:pt x="159" y="155"/>
                  </a:lnTo>
                  <a:lnTo>
                    <a:pt x="147" y="155"/>
                  </a:lnTo>
                  <a:lnTo>
                    <a:pt x="125" y="183"/>
                  </a:lnTo>
                  <a:lnTo>
                    <a:pt x="124" y="189"/>
                  </a:lnTo>
                  <a:lnTo>
                    <a:pt x="114" y="185"/>
                  </a:lnTo>
                  <a:lnTo>
                    <a:pt x="88" y="160"/>
                  </a:lnTo>
                  <a:lnTo>
                    <a:pt x="63" y="174"/>
                  </a:lnTo>
                  <a:lnTo>
                    <a:pt x="39" y="176"/>
                  </a:lnTo>
                  <a:lnTo>
                    <a:pt x="37" y="178"/>
                  </a:lnTo>
                  <a:lnTo>
                    <a:pt x="36" y="165"/>
                  </a:lnTo>
                  <a:lnTo>
                    <a:pt x="30" y="151"/>
                  </a:lnTo>
                  <a:lnTo>
                    <a:pt x="25" y="136"/>
                  </a:lnTo>
                  <a:lnTo>
                    <a:pt x="46" y="127"/>
                  </a:lnTo>
                  <a:lnTo>
                    <a:pt x="31" y="121"/>
                  </a:lnTo>
                  <a:lnTo>
                    <a:pt x="9" y="130"/>
                  </a:lnTo>
                  <a:lnTo>
                    <a:pt x="0" y="115"/>
                  </a:lnTo>
                  <a:lnTo>
                    <a:pt x="17" y="110"/>
                  </a:lnTo>
                  <a:lnTo>
                    <a:pt x="26" y="91"/>
                  </a:lnTo>
                  <a:lnTo>
                    <a:pt x="49" y="90"/>
                  </a:lnTo>
                  <a:lnTo>
                    <a:pt x="60" y="74"/>
                  </a:lnTo>
                  <a:lnTo>
                    <a:pt x="71" y="58"/>
                  </a:lnTo>
                  <a:lnTo>
                    <a:pt x="88" y="52"/>
                  </a:lnTo>
                  <a:lnTo>
                    <a:pt x="105" y="44"/>
                  </a:lnTo>
                  <a:lnTo>
                    <a:pt x="114" y="43"/>
                  </a:lnTo>
                  <a:lnTo>
                    <a:pt x="126" y="51"/>
                  </a:lnTo>
                  <a:lnTo>
                    <a:pt x="128" y="53"/>
                  </a:lnTo>
                  <a:lnTo>
                    <a:pt x="144" y="52"/>
                  </a:lnTo>
                  <a:lnTo>
                    <a:pt x="167" y="44"/>
                  </a:lnTo>
                  <a:lnTo>
                    <a:pt x="177" y="50"/>
                  </a:lnTo>
                  <a:lnTo>
                    <a:pt x="204" y="52"/>
                  </a:lnTo>
                  <a:lnTo>
                    <a:pt x="233" y="50"/>
                  </a:lnTo>
                  <a:lnTo>
                    <a:pt x="246" y="62"/>
                  </a:lnTo>
                  <a:lnTo>
                    <a:pt x="255" y="75"/>
                  </a:lnTo>
                  <a:lnTo>
                    <a:pt x="288" y="77"/>
                  </a:lnTo>
                  <a:lnTo>
                    <a:pt x="302" y="58"/>
                  </a:lnTo>
                  <a:lnTo>
                    <a:pt x="317" y="62"/>
                  </a:lnTo>
                  <a:lnTo>
                    <a:pt x="322" y="44"/>
                  </a:lnTo>
                  <a:lnTo>
                    <a:pt x="341" y="35"/>
                  </a:lnTo>
                  <a:lnTo>
                    <a:pt x="336" y="23"/>
                  </a:lnTo>
                  <a:lnTo>
                    <a:pt x="355" y="6"/>
                  </a:lnTo>
                  <a:lnTo>
                    <a:pt x="405" y="0"/>
                  </a:lnTo>
                  <a:lnTo>
                    <a:pt x="437" y="24"/>
                  </a:lnTo>
                  <a:lnTo>
                    <a:pt x="432" y="37"/>
                  </a:lnTo>
                  <a:lnTo>
                    <a:pt x="443" y="45"/>
                  </a:lnTo>
                  <a:lnTo>
                    <a:pt x="465" y="33"/>
                  </a:lnTo>
                  <a:lnTo>
                    <a:pt x="488" y="50"/>
                  </a:lnTo>
                  <a:lnTo>
                    <a:pt x="512" y="72"/>
                  </a:lnTo>
                  <a:lnTo>
                    <a:pt x="491" y="104"/>
                  </a:lnTo>
                  <a:lnTo>
                    <a:pt x="462" y="82"/>
                  </a:lnTo>
                  <a:lnTo>
                    <a:pt x="444" y="113"/>
                  </a:lnTo>
                  <a:lnTo>
                    <a:pt x="454" y="133"/>
                  </a:lnTo>
                  <a:lnTo>
                    <a:pt x="444" y="145"/>
                  </a:lnTo>
                  <a:lnTo>
                    <a:pt x="420" y="136"/>
                  </a:lnTo>
                  <a:lnTo>
                    <a:pt x="388" y="140"/>
                  </a:lnTo>
                  <a:lnTo>
                    <a:pt x="359" y="145"/>
                  </a:lnTo>
                  <a:lnTo>
                    <a:pt x="351" y="151"/>
                  </a:lnTo>
                  <a:lnTo>
                    <a:pt x="335" y="167"/>
                  </a:lnTo>
                  <a:lnTo>
                    <a:pt x="309" y="154"/>
                  </a:lnTo>
                  <a:lnTo>
                    <a:pt x="290" y="167"/>
                  </a:lnTo>
                  <a:lnTo>
                    <a:pt x="261" y="198"/>
                  </a:lnTo>
                  <a:lnTo>
                    <a:pt x="256" y="228"/>
                  </a:lnTo>
                  <a:lnTo>
                    <a:pt x="244" y="197"/>
                  </a:lnTo>
                  <a:lnTo>
                    <a:pt x="222" y="165"/>
                  </a:lnTo>
                  <a:lnTo>
                    <a:pt x="207" y="188"/>
                  </a:lnTo>
                  <a:lnTo>
                    <a:pt x="177" y="180"/>
                  </a:lnTo>
                  <a:lnTo>
                    <a:pt x="163" y="160"/>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29" name="Freeform 38"/>
            <p:cNvSpPr>
              <a:spLocks/>
            </p:cNvSpPr>
            <p:nvPr/>
          </p:nvSpPr>
          <p:spPr bwMode="auto">
            <a:xfrm>
              <a:off x="4765675" y="2414588"/>
              <a:ext cx="374650" cy="257175"/>
            </a:xfrm>
            <a:custGeom>
              <a:avLst/>
              <a:gdLst>
                <a:gd name="T0" fmla="*/ 0 w 410"/>
                <a:gd name="T1" fmla="*/ 2147483647 h 285"/>
                <a:gd name="T2" fmla="*/ 1645356850 w 410"/>
                <a:gd name="T3" fmla="*/ 2147483647 h 285"/>
                <a:gd name="T4" fmla="*/ 2147483647 w 410"/>
                <a:gd name="T5" fmla="*/ 2147483647 h 285"/>
                <a:gd name="T6" fmla="*/ 2147483647 w 410"/>
                <a:gd name="T7" fmla="*/ 2147483647 h 285"/>
                <a:gd name="T8" fmla="*/ 2147483647 w 410"/>
                <a:gd name="T9" fmla="*/ 2147483647 h 285"/>
                <a:gd name="T10" fmla="*/ 2147483647 w 410"/>
                <a:gd name="T11" fmla="*/ 2147483647 h 285"/>
                <a:gd name="T12" fmla="*/ 2147483647 w 410"/>
                <a:gd name="T13" fmla="*/ 2147483647 h 285"/>
                <a:gd name="T14" fmla="*/ 2147483647 w 410"/>
                <a:gd name="T15" fmla="*/ 2147483647 h 285"/>
                <a:gd name="T16" fmla="*/ 2147483647 w 410"/>
                <a:gd name="T17" fmla="*/ 2147483647 h 285"/>
                <a:gd name="T18" fmla="*/ 2147483647 w 410"/>
                <a:gd name="T19" fmla="*/ 2147483647 h 285"/>
                <a:gd name="T20" fmla="*/ 2147483647 w 410"/>
                <a:gd name="T21" fmla="*/ 2147483647 h 285"/>
                <a:gd name="T22" fmla="*/ 2147483647 w 410"/>
                <a:gd name="T23" fmla="*/ 2147483647 h 285"/>
                <a:gd name="T24" fmla="*/ 2147483647 w 410"/>
                <a:gd name="T25" fmla="*/ 2147483647 h 285"/>
                <a:gd name="T26" fmla="*/ 2147483647 w 410"/>
                <a:gd name="T27" fmla="*/ 2147483647 h 285"/>
                <a:gd name="T28" fmla="*/ 2147483647 w 410"/>
                <a:gd name="T29" fmla="*/ 2147483647 h 285"/>
                <a:gd name="T30" fmla="*/ 2147483647 w 410"/>
                <a:gd name="T31" fmla="*/ 2147483647 h 285"/>
                <a:gd name="T32" fmla="*/ 2147483647 w 410"/>
                <a:gd name="T33" fmla="*/ 2147483647 h 285"/>
                <a:gd name="T34" fmla="*/ 2147483647 w 410"/>
                <a:gd name="T35" fmla="*/ 2147483647 h 285"/>
                <a:gd name="T36" fmla="*/ 2147483647 w 410"/>
                <a:gd name="T37" fmla="*/ 2147483647 h 285"/>
                <a:gd name="T38" fmla="*/ 2147483647 w 410"/>
                <a:gd name="T39" fmla="*/ 2147483647 h 285"/>
                <a:gd name="T40" fmla="*/ 2147483647 w 410"/>
                <a:gd name="T41" fmla="*/ 2147483647 h 285"/>
                <a:gd name="T42" fmla="*/ 2147483647 w 410"/>
                <a:gd name="T43" fmla="*/ 2147483647 h 285"/>
                <a:gd name="T44" fmla="*/ 2147483647 w 410"/>
                <a:gd name="T45" fmla="*/ 2147483647 h 285"/>
                <a:gd name="T46" fmla="*/ 2147483647 w 410"/>
                <a:gd name="T47" fmla="*/ 2147483647 h 285"/>
                <a:gd name="T48" fmla="*/ 2147483647 w 410"/>
                <a:gd name="T49" fmla="*/ 2147483647 h 285"/>
                <a:gd name="T50" fmla="*/ 2147483647 w 410"/>
                <a:gd name="T51" fmla="*/ 2147483647 h 285"/>
                <a:gd name="T52" fmla="*/ 2147483647 w 410"/>
                <a:gd name="T53" fmla="*/ 2147483647 h 285"/>
                <a:gd name="T54" fmla="*/ 2147483647 w 410"/>
                <a:gd name="T55" fmla="*/ 2147483647 h 285"/>
                <a:gd name="T56" fmla="*/ 2147483647 w 410"/>
                <a:gd name="T57" fmla="*/ 0 h 285"/>
                <a:gd name="T58" fmla="*/ 2147483647 w 410"/>
                <a:gd name="T59" fmla="*/ 1580850199 h 285"/>
                <a:gd name="T60" fmla="*/ 2147483647 w 410"/>
                <a:gd name="T61" fmla="*/ 2147483647 h 285"/>
                <a:gd name="T62" fmla="*/ 2147483647 w 410"/>
                <a:gd name="T63" fmla="*/ 2147483647 h 285"/>
                <a:gd name="T64" fmla="*/ 2147483647 w 410"/>
                <a:gd name="T65" fmla="*/ 2147483647 h 285"/>
                <a:gd name="T66" fmla="*/ 2147483647 w 410"/>
                <a:gd name="T67" fmla="*/ 2147483647 h 285"/>
                <a:gd name="T68" fmla="*/ 2147483647 w 410"/>
                <a:gd name="T69" fmla="*/ 2147483647 h 285"/>
                <a:gd name="T70" fmla="*/ 2147483647 w 410"/>
                <a:gd name="T71" fmla="*/ 2147483647 h 285"/>
                <a:gd name="T72" fmla="*/ 2147483647 w 410"/>
                <a:gd name="T73" fmla="*/ 2147483647 h 285"/>
                <a:gd name="T74" fmla="*/ 2147483647 w 410"/>
                <a:gd name="T75" fmla="*/ 2147483647 h 285"/>
                <a:gd name="T76" fmla="*/ 2147483647 w 410"/>
                <a:gd name="T77" fmla="*/ 2147483647 h 285"/>
                <a:gd name="T78" fmla="*/ 2147483647 w 410"/>
                <a:gd name="T79" fmla="*/ 2147483647 h 285"/>
                <a:gd name="T80" fmla="*/ 2147483647 w 410"/>
                <a:gd name="T81" fmla="*/ 2147483647 h 285"/>
                <a:gd name="T82" fmla="*/ 2147483647 w 410"/>
                <a:gd name="T83" fmla="*/ 2147483647 h 285"/>
                <a:gd name="T84" fmla="*/ 2147483647 w 410"/>
                <a:gd name="T85" fmla="*/ 2147483647 h 285"/>
                <a:gd name="T86" fmla="*/ 2147483647 w 410"/>
                <a:gd name="T87" fmla="*/ 2147483647 h 285"/>
                <a:gd name="T88" fmla="*/ 2147483647 w 410"/>
                <a:gd name="T89" fmla="*/ 2147483647 h 285"/>
                <a:gd name="T90" fmla="*/ 2147483647 w 410"/>
                <a:gd name="T91" fmla="*/ 2147483647 h 285"/>
                <a:gd name="T92" fmla="*/ 2147483647 w 410"/>
                <a:gd name="T93" fmla="*/ 2147483647 h 285"/>
                <a:gd name="T94" fmla="*/ 2147483647 w 410"/>
                <a:gd name="T95" fmla="*/ 2147483647 h 285"/>
                <a:gd name="T96" fmla="*/ 2147483647 w 410"/>
                <a:gd name="T97" fmla="*/ 2147483647 h 285"/>
                <a:gd name="T98" fmla="*/ 2147483647 w 410"/>
                <a:gd name="T99" fmla="*/ 2147483647 h 285"/>
                <a:gd name="T100" fmla="*/ 2147483647 w 410"/>
                <a:gd name="T101" fmla="*/ 2147483647 h 285"/>
                <a:gd name="T102" fmla="*/ 2147483647 w 410"/>
                <a:gd name="T103" fmla="*/ 2147483647 h 285"/>
                <a:gd name="T104" fmla="*/ 2147483647 w 410"/>
                <a:gd name="T105" fmla="*/ 2147483647 h 285"/>
                <a:gd name="T106" fmla="*/ 2147483647 w 410"/>
                <a:gd name="T107" fmla="*/ 2147483647 h 285"/>
                <a:gd name="T108" fmla="*/ 2147483647 w 410"/>
                <a:gd name="T109" fmla="*/ 2147483647 h 285"/>
                <a:gd name="T110" fmla="*/ 2147483647 w 410"/>
                <a:gd name="T111" fmla="*/ 2147483647 h 285"/>
                <a:gd name="T112" fmla="*/ 2147483647 w 410"/>
                <a:gd name="T113" fmla="*/ 2147483647 h 285"/>
                <a:gd name="T114" fmla="*/ 2147483647 w 410"/>
                <a:gd name="T115" fmla="*/ 2147483647 h 285"/>
                <a:gd name="T116" fmla="*/ 2147483647 w 410"/>
                <a:gd name="T117" fmla="*/ 2147483647 h 285"/>
                <a:gd name="T118" fmla="*/ 0 w 410"/>
                <a:gd name="T119" fmla="*/ 2147483647 h 2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0"/>
                <a:gd name="T181" fmla="*/ 0 h 285"/>
                <a:gd name="T182" fmla="*/ 410 w 410"/>
                <a:gd name="T183" fmla="*/ 285 h 2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0" h="285">
                  <a:moveTo>
                    <a:pt x="0" y="238"/>
                  </a:moveTo>
                  <a:lnTo>
                    <a:pt x="2" y="235"/>
                  </a:lnTo>
                  <a:lnTo>
                    <a:pt x="9" y="233"/>
                  </a:lnTo>
                  <a:lnTo>
                    <a:pt x="33" y="226"/>
                  </a:lnTo>
                  <a:lnTo>
                    <a:pt x="42" y="211"/>
                  </a:lnTo>
                  <a:lnTo>
                    <a:pt x="41" y="203"/>
                  </a:lnTo>
                  <a:lnTo>
                    <a:pt x="43" y="202"/>
                  </a:lnTo>
                  <a:lnTo>
                    <a:pt x="51" y="189"/>
                  </a:lnTo>
                  <a:lnTo>
                    <a:pt x="58" y="187"/>
                  </a:lnTo>
                  <a:lnTo>
                    <a:pt x="72" y="193"/>
                  </a:lnTo>
                  <a:lnTo>
                    <a:pt x="99" y="193"/>
                  </a:lnTo>
                  <a:lnTo>
                    <a:pt x="116" y="196"/>
                  </a:lnTo>
                  <a:lnTo>
                    <a:pt x="128" y="186"/>
                  </a:lnTo>
                  <a:lnTo>
                    <a:pt x="147" y="181"/>
                  </a:lnTo>
                  <a:lnTo>
                    <a:pt x="154" y="169"/>
                  </a:lnTo>
                  <a:lnTo>
                    <a:pt x="158" y="150"/>
                  </a:lnTo>
                  <a:lnTo>
                    <a:pt x="136" y="145"/>
                  </a:lnTo>
                  <a:lnTo>
                    <a:pt x="121" y="122"/>
                  </a:lnTo>
                  <a:lnTo>
                    <a:pt x="128" y="110"/>
                  </a:lnTo>
                  <a:lnTo>
                    <a:pt x="147" y="105"/>
                  </a:lnTo>
                  <a:lnTo>
                    <a:pt x="154" y="87"/>
                  </a:lnTo>
                  <a:lnTo>
                    <a:pt x="162" y="74"/>
                  </a:lnTo>
                  <a:lnTo>
                    <a:pt x="175" y="61"/>
                  </a:lnTo>
                  <a:lnTo>
                    <a:pt x="199" y="53"/>
                  </a:lnTo>
                  <a:lnTo>
                    <a:pt x="219" y="42"/>
                  </a:lnTo>
                  <a:lnTo>
                    <a:pt x="232" y="34"/>
                  </a:lnTo>
                  <a:lnTo>
                    <a:pt x="255" y="24"/>
                  </a:lnTo>
                  <a:lnTo>
                    <a:pt x="272" y="8"/>
                  </a:lnTo>
                  <a:lnTo>
                    <a:pt x="290" y="0"/>
                  </a:lnTo>
                  <a:lnTo>
                    <a:pt x="305" y="2"/>
                  </a:lnTo>
                  <a:lnTo>
                    <a:pt x="322" y="5"/>
                  </a:lnTo>
                  <a:lnTo>
                    <a:pt x="334" y="9"/>
                  </a:lnTo>
                  <a:lnTo>
                    <a:pt x="330" y="33"/>
                  </a:lnTo>
                  <a:lnTo>
                    <a:pt x="315" y="54"/>
                  </a:lnTo>
                  <a:lnTo>
                    <a:pt x="334" y="61"/>
                  </a:lnTo>
                  <a:lnTo>
                    <a:pt x="350" y="74"/>
                  </a:lnTo>
                  <a:lnTo>
                    <a:pt x="366" y="76"/>
                  </a:lnTo>
                  <a:lnTo>
                    <a:pt x="385" y="87"/>
                  </a:lnTo>
                  <a:lnTo>
                    <a:pt x="403" y="99"/>
                  </a:lnTo>
                  <a:lnTo>
                    <a:pt x="410" y="111"/>
                  </a:lnTo>
                  <a:lnTo>
                    <a:pt x="394" y="128"/>
                  </a:lnTo>
                  <a:lnTo>
                    <a:pt x="378" y="146"/>
                  </a:lnTo>
                  <a:lnTo>
                    <a:pt x="344" y="162"/>
                  </a:lnTo>
                  <a:lnTo>
                    <a:pt x="325" y="171"/>
                  </a:lnTo>
                  <a:lnTo>
                    <a:pt x="311" y="166"/>
                  </a:lnTo>
                  <a:lnTo>
                    <a:pt x="291" y="159"/>
                  </a:lnTo>
                  <a:lnTo>
                    <a:pt x="270" y="167"/>
                  </a:lnTo>
                  <a:lnTo>
                    <a:pt x="252" y="188"/>
                  </a:lnTo>
                  <a:lnTo>
                    <a:pt x="233" y="202"/>
                  </a:lnTo>
                  <a:lnTo>
                    <a:pt x="211" y="224"/>
                  </a:lnTo>
                  <a:lnTo>
                    <a:pt x="211" y="247"/>
                  </a:lnTo>
                  <a:lnTo>
                    <a:pt x="191" y="255"/>
                  </a:lnTo>
                  <a:lnTo>
                    <a:pt x="163" y="264"/>
                  </a:lnTo>
                  <a:lnTo>
                    <a:pt x="138" y="275"/>
                  </a:lnTo>
                  <a:lnTo>
                    <a:pt x="123" y="285"/>
                  </a:lnTo>
                  <a:lnTo>
                    <a:pt x="90" y="273"/>
                  </a:lnTo>
                  <a:lnTo>
                    <a:pt x="68" y="262"/>
                  </a:lnTo>
                  <a:lnTo>
                    <a:pt x="47" y="261"/>
                  </a:lnTo>
                  <a:lnTo>
                    <a:pt x="21" y="262"/>
                  </a:lnTo>
                  <a:lnTo>
                    <a:pt x="0" y="238"/>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30" name="Freeform 39"/>
            <p:cNvSpPr>
              <a:spLocks/>
            </p:cNvSpPr>
            <p:nvPr/>
          </p:nvSpPr>
          <p:spPr bwMode="auto">
            <a:xfrm>
              <a:off x="4740275" y="1673225"/>
              <a:ext cx="635000" cy="560387"/>
            </a:xfrm>
            <a:custGeom>
              <a:avLst/>
              <a:gdLst>
                <a:gd name="T0" fmla="*/ 2147483647 w 700"/>
                <a:gd name="T1" fmla="*/ 2147483647 h 616"/>
                <a:gd name="T2" fmla="*/ 2147483647 w 700"/>
                <a:gd name="T3" fmla="*/ 2147483647 h 616"/>
                <a:gd name="T4" fmla="*/ 2147483647 w 700"/>
                <a:gd name="T5" fmla="*/ 2147483647 h 616"/>
                <a:gd name="T6" fmla="*/ 2147483647 w 700"/>
                <a:gd name="T7" fmla="*/ 2147483647 h 616"/>
                <a:gd name="T8" fmla="*/ 2147483647 w 700"/>
                <a:gd name="T9" fmla="*/ 2147483647 h 616"/>
                <a:gd name="T10" fmla="*/ 2147483647 w 700"/>
                <a:gd name="T11" fmla="*/ 2147483647 h 616"/>
                <a:gd name="T12" fmla="*/ 2147483647 w 700"/>
                <a:gd name="T13" fmla="*/ 2147483647 h 616"/>
                <a:gd name="T14" fmla="*/ 2147483647 w 700"/>
                <a:gd name="T15" fmla="*/ 2147483647 h 616"/>
                <a:gd name="T16" fmla="*/ 2147483647 w 700"/>
                <a:gd name="T17" fmla="*/ 2147483647 h 616"/>
                <a:gd name="T18" fmla="*/ 2147483647 w 700"/>
                <a:gd name="T19" fmla="*/ 2147483647 h 616"/>
                <a:gd name="T20" fmla="*/ 2147483647 w 700"/>
                <a:gd name="T21" fmla="*/ 2147483647 h 616"/>
                <a:gd name="T22" fmla="*/ 2147483647 w 700"/>
                <a:gd name="T23" fmla="*/ 2147483647 h 616"/>
                <a:gd name="T24" fmla="*/ 2147483647 w 700"/>
                <a:gd name="T25" fmla="*/ 2147483647 h 616"/>
                <a:gd name="T26" fmla="*/ 2147483647 w 700"/>
                <a:gd name="T27" fmla="*/ 2147483647 h 616"/>
                <a:gd name="T28" fmla="*/ 0 w 700"/>
                <a:gd name="T29" fmla="*/ 2147483647 h 616"/>
                <a:gd name="T30" fmla="*/ 2147483647 w 700"/>
                <a:gd name="T31" fmla="*/ 2147483647 h 616"/>
                <a:gd name="T32" fmla="*/ 2147483647 w 700"/>
                <a:gd name="T33" fmla="*/ 2147483647 h 616"/>
                <a:gd name="T34" fmla="*/ 2147483647 w 700"/>
                <a:gd name="T35" fmla="*/ 2147483647 h 616"/>
                <a:gd name="T36" fmla="*/ 2147483647 w 700"/>
                <a:gd name="T37" fmla="*/ 2147483647 h 616"/>
                <a:gd name="T38" fmla="*/ 2147483647 w 700"/>
                <a:gd name="T39" fmla="*/ 2147483647 h 616"/>
                <a:gd name="T40" fmla="*/ 2147483647 w 700"/>
                <a:gd name="T41" fmla="*/ 2147483647 h 616"/>
                <a:gd name="T42" fmla="*/ 2147483647 w 700"/>
                <a:gd name="T43" fmla="*/ 2147483647 h 616"/>
                <a:gd name="T44" fmla="*/ 2147483647 w 700"/>
                <a:gd name="T45" fmla="*/ 2147483647 h 616"/>
                <a:gd name="T46" fmla="*/ 2147483647 w 700"/>
                <a:gd name="T47" fmla="*/ 2147483647 h 616"/>
                <a:gd name="T48" fmla="*/ 2147483647 w 700"/>
                <a:gd name="T49" fmla="*/ 2147483647 h 616"/>
                <a:gd name="T50" fmla="*/ 2147483647 w 700"/>
                <a:gd name="T51" fmla="*/ 2147483647 h 616"/>
                <a:gd name="T52" fmla="*/ 2147483647 w 700"/>
                <a:gd name="T53" fmla="*/ 2147483647 h 616"/>
                <a:gd name="T54" fmla="*/ 2147483647 w 700"/>
                <a:gd name="T55" fmla="*/ 2147483647 h 616"/>
                <a:gd name="T56" fmla="*/ 2147483647 w 700"/>
                <a:gd name="T57" fmla="*/ 2147483647 h 616"/>
                <a:gd name="T58" fmla="*/ 2147483647 w 700"/>
                <a:gd name="T59" fmla="*/ 2147483647 h 616"/>
                <a:gd name="T60" fmla="*/ 2147483647 w 700"/>
                <a:gd name="T61" fmla="*/ 2147483647 h 616"/>
                <a:gd name="T62" fmla="*/ 2147483647 w 700"/>
                <a:gd name="T63" fmla="*/ 2147483647 h 616"/>
                <a:gd name="T64" fmla="*/ 2147483647 w 700"/>
                <a:gd name="T65" fmla="*/ 2147483647 h 616"/>
                <a:gd name="T66" fmla="*/ 2147483647 w 700"/>
                <a:gd name="T67" fmla="*/ 2147483647 h 616"/>
                <a:gd name="T68" fmla="*/ 2147483647 w 700"/>
                <a:gd name="T69" fmla="*/ 2147483647 h 616"/>
                <a:gd name="T70" fmla="*/ 2147483647 w 700"/>
                <a:gd name="T71" fmla="*/ 2147483647 h 616"/>
                <a:gd name="T72" fmla="*/ 2147483647 w 700"/>
                <a:gd name="T73" fmla="*/ 0 h 616"/>
                <a:gd name="T74" fmla="*/ 2147483647 w 700"/>
                <a:gd name="T75" fmla="*/ 2147483647 h 616"/>
                <a:gd name="T76" fmla="*/ 2147483647 w 700"/>
                <a:gd name="T77" fmla="*/ 2147483647 h 616"/>
                <a:gd name="T78" fmla="*/ 2147483647 w 700"/>
                <a:gd name="T79" fmla="*/ 2147483647 h 616"/>
                <a:gd name="T80" fmla="*/ 2147483647 w 700"/>
                <a:gd name="T81" fmla="*/ 2147483647 h 616"/>
                <a:gd name="T82" fmla="*/ 2147483647 w 700"/>
                <a:gd name="T83" fmla="*/ 2147483647 h 616"/>
                <a:gd name="T84" fmla="*/ 2147483647 w 700"/>
                <a:gd name="T85" fmla="*/ 2147483647 h 616"/>
                <a:gd name="T86" fmla="*/ 2147483647 w 700"/>
                <a:gd name="T87" fmla="*/ 2147483647 h 616"/>
                <a:gd name="T88" fmla="*/ 2147483647 w 700"/>
                <a:gd name="T89" fmla="*/ 2147483647 h 616"/>
                <a:gd name="T90" fmla="*/ 2147483647 w 700"/>
                <a:gd name="T91" fmla="*/ 2147483647 h 616"/>
                <a:gd name="T92" fmla="*/ 2147483647 w 700"/>
                <a:gd name="T93" fmla="*/ 2147483647 h 616"/>
                <a:gd name="T94" fmla="*/ 2147483647 w 700"/>
                <a:gd name="T95" fmla="*/ 2147483647 h 616"/>
                <a:gd name="T96" fmla="*/ 2147483647 w 700"/>
                <a:gd name="T97" fmla="*/ 2147483647 h 616"/>
                <a:gd name="T98" fmla="*/ 2147483647 w 700"/>
                <a:gd name="T99" fmla="*/ 2147483647 h 616"/>
                <a:gd name="T100" fmla="*/ 2147483647 w 700"/>
                <a:gd name="T101" fmla="*/ 2147483647 h 616"/>
                <a:gd name="T102" fmla="*/ 2147483647 w 700"/>
                <a:gd name="T103" fmla="*/ 2147483647 h 616"/>
                <a:gd name="T104" fmla="*/ 2147483647 w 700"/>
                <a:gd name="T105" fmla="*/ 2147483647 h 616"/>
                <a:gd name="T106" fmla="*/ 2147483647 w 700"/>
                <a:gd name="T107" fmla="*/ 2147483647 h 616"/>
                <a:gd name="T108" fmla="*/ 2147483647 w 700"/>
                <a:gd name="T109" fmla="*/ 2147483647 h 616"/>
                <a:gd name="T110" fmla="*/ 2147483647 w 700"/>
                <a:gd name="T111" fmla="*/ 2147483647 h 616"/>
                <a:gd name="T112" fmla="*/ 2147483647 w 700"/>
                <a:gd name="T113" fmla="*/ 2147483647 h 616"/>
                <a:gd name="T114" fmla="*/ 2147483647 w 700"/>
                <a:gd name="T115" fmla="*/ 2147483647 h 6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0"/>
                <a:gd name="T175" fmla="*/ 0 h 616"/>
                <a:gd name="T176" fmla="*/ 700 w 700"/>
                <a:gd name="T177" fmla="*/ 616 h 6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0" h="616">
                  <a:moveTo>
                    <a:pt x="494" y="616"/>
                  </a:moveTo>
                  <a:lnTo>
                    <a:pt x="494" y="615"/>
                  </a:lnTo>
                  <a:lnTo>
                    <a:pt x="472" y="614"/>
                  </a:lnTo>
                  <a:lnTo>
                    <a:pt x="448" y="591"/>
                  </a:lnTo>
                  <a:lnTo>
                    <a:pt x="422" y="596"/>
                  </a:lnTo>
                  <a:lnTo>
                    <a:pt x="392" y="566"/>
                  </a:lnTo>
                  <a:lnTo>
                    <a:pt x="403" y="533"/>
                  </a:lnTo>
                  <a:lnTo>
                    <a:pt x="387" y="505"/>
                  </a:lnTo>
                  <a:lnTo>
                    <a:pt x="362" y="492"/>
                  </a:lnTo>
                  <a:lnTo>
                    <a:pt x="340" y="487"/>
                  </a:lnTo>
                  <a:lnTo>
                    <a:pt x="310" y="473"/>
                  </a:lnTo>
                  <a:lnTo>
                    <a:pt x="288" y="481"/>
                  </a:lnTo>
                  <a:lnTo>
                    <a:pt x="252" y="487"/>
                  </a:lnTo>
                  <a:lnTo>
                    <a:pt x="240" y="517"/>
                  </a:lnTo>
                  <a:lnTo>
                    <a:pt x="237" y="531"/>
                  </a:lnTo>
                  <a:lnTo>
                    <a:pt x="215" y="520"/>
                  </a:lnTo>
                  <a:lnTo>
                    <a:pt x="185" y="516"/>
                  </a:lnTo>
                  <a:lnTo>
                    <a:pt x="181" y="508"/>
                  </a:lnTo>
                  <a:lnTo>
                    <a:pt x="169" y="529"/>
                  </a:lnTo>
                  <a:lnTo>
                    <a:pt x="150" y="543"/>
                  </a:lnTo>
                  <a:lnTo>
                    <a:pt x="133" y="541"/>
                  </a:lnTo>
                  <a:lnTo>
                    <a:pt x="121" y="548"/>
                  </a:lnTo>
                  <a:lnTo>
                    <a:pt x="102" y="541"/>
                  </a:lnTo>
                  <a:lnTo>
                    <a:pt x="83" y="539"/>
                  </a:lnTo>
                  <a:lnTo>
                    <a:pt x="81" y="521"/>
                  </a:lnTo>
                  <a:lnTo>
                    <a:pt x="57" y="511"/>
                  </a:lnTo>
                  <a:lnTo>
                    <a:pt x="44" y="512"/>
                  </a:lnTo>
                  <a:lnTo>
                    <a:pt x="36" y="517"/>
                  </a:lnTo>
                  <a:lnTo>
                    <a:pt x="17" y="507"/>
                  </a:lnTo>
                  <a:lnTo>
                    <a:pt x="0" y="508"/>
                  </a:lnTo>
                  <a:lnTo>
                    <a:pt x="16" y="484"/>
                  </a:lnTo>
                  <a:lnTo>
                    <a:pt x="17" y="467"/>
                  </a:lnTo>
                  <a:lnTo>
                    <a:pt x="20" y="433"/>
                  </a:lnTo>
                  <a:lnTo>
                    <a:pt x="25" y="406"/>
                  </a:lnTo>
                  <a:lnTo>
                    <a:pt x="44" y="398"/>
                  </a:lnTo>
                  <a:lnTo>
                    <a:pt x="52" y="389"/>
                  </a:lnTo>
                  <a:lnTo>
                    <a:pt x="65" y="385"/>
                  </a:lnTo>
                  <a:lnTo>
                    <a:pt x="80" y="374"/>
                  </a:lnTo>
                  <a:lnTo>
                    <a:pt x="89" y="365"/>
                  </a:lnTo>
                  <a:lnTo>
                    <a:pt x="100" y="357"/>
                  </a:lnTo>
                  <a:lnTo>
                    <a:pt x="117" y="350"/>
                  </a:lnTo>
                  <a:lnTo>
                    <a:pt x="126" y="336"/>
                  </a:lnTo>
                  <a:lnTo>
                    <a:pt x="128" y="316"/>
                  </a:lnTo>
                  <a:lnTo>
                    <a:pt x="115" y="311"/>
                  </a:lnTo>
                  <a:lnTo>
                    <a:pt x="119" y="303"/>
                  </a:lnTo>
                  <a:lnTo>
                    <a:pt x="114" y="282"/>
                  </a:lnTo>
                  <a:lnTo>
                    <a:pt x="101" y="259"/>
                  </a:lnTo>
                  <a:lnTo>
                    <a:pt x="120" y="246"/>
                  </a:lnTo>
                  <a:lnTo>
                    <a:pt x="138" y="224"/>
                  </a:lnTo>
                  <a:lnTo>
                    <a:pt x="132" y="200"/>
                  </a:lnTo>
                  <a:lnTo>
                    <a:pt x="114" y="186"/>
                  </a:lnTo>
                  <a:lnTo>
                    <a:pt x="98" y="171"/>
                  </a:lnTo>
                  <a:lnTo>
                    <a:pt x="81" y="172"/>
                  </a:lnTo>
                  <a:lnTo>
                    <a:pt x="55" y="186"/>
                  </a:lnTo>
                  <a:lnTo>
                    <a:pt x="36" y="195"/>
                  </a:lnTo>
                  <a:lnTo>
                    <a:pt x="24" y="206"/>
                  </a:lnTo>
                  <a:lnTo>
                    <a:pt x="34" y="177"/>
                  </a:lnTo>
                  <a:lnTo>
                    <a:pt x="36" y="149"/>
                  </a:lnTo>
                  <a:lnTo>
                    <a:pt x="32" y="131"/>
                  </a:lnTo>
                  <a:lnTo>
                    <a:pt x="19" y="100"/>
                  </a:lnTo>
                  <a:lnTo>
                    <a:pt x="14" y="81"/>
                  </a:lnTo>
                  <a:lnTo>
                    <a:pt x="11" y="63"/>
                  </a:lnTo>
                  <a:lnTo>
                    <a:pt x="30" y="51"/>
                  </a:lnTo>
                  <a:lnTo>
                    <a:pt x="55" y="42"/>
                  </a:lnTo>
                  <a:lnTo>
                    <a:pt x="60" y="45"/>
                  </a:lnTo>
                  <a:lnTo>
                    <a:pt x="64" y="58"/>
                  </a:lnTo>
                  <a:lnTo>
                    <a:pt x="75" y="58"/>
                  </a:lnTo>
                  <a:lnTo>
                    <a:pt x="70" y="44"/>
                  </a:lnTo>
                  <a:lnTo>
                    <a:pt x="74" y="40"/>
                  </a:lnTo>
                  <a:lnTo>
                    <a:pt x="92" y="36"/>
                  </a:lnTo>
                  <a:lnTo>
                    <a:pt x="110" y="12"/>
                  </a:lnTo>
                  <a:lnTo>
                    <a:pt x="121" y="10"/>
                  </a:lnTo>
                  <a:lnTo>
                    <a:pt x="140" y="7"/>
                  </a:lnTo>
                  <a:lnTo>
                    <a:pt x="164" y="0"/>
                  </a:lnTo>
                  <a:lnTo>
                    <a:pt x="195" y="9"/>
                  </a:lnTo>
                  <a:lnTo>
                    <a:pt x="222" y="21"/>
                  </a:lnTo>
                  <a:lnTo>
                    <a:pt x="242" y="34"/>
                  </a:lnTo>
                  <a:lnTo>
                    <a:pt x="265" y="35"/>
                  </a:lnTo>
                  <a:lnTo>
                    <a:pt x="284" y="27"/>
                  </a:lnTo>
                  <a:lnTo>
                    <a:pt x="300" y="10"/>
                  </a:lnTo>
                  <a:lnTo>
                    <a:pt x="332" y="10"/>
                  </a:lnTo>
                  <a:lnTo>
                    <a:pt x="344" y="12"/>
                  </a:lnTo>
                  <a:lnTo>
                    <a:pt x="381" y="19"/>
                  </a:lnTo>
                  <a:lnTo>
                    <a:pt x="411" y="21"/>
                  </a:lnTo>
                  <a:lnTo>
                    <a:pt x="441" y="24"/>
                  </a:lnTo>
                  <a:lnTo>
                    <a:pt x="467" y="29"/>
                  </a:lnTo>
                  <a:lnTo>
                    <a:pt x="494" y="25"/>
                  </a:lnTo>
                  <a:lnTo>
                    <a:pt x="511" y="16"/>
                  </a:lnTo>
                  <a:lnTo>
                    <a:pt x="536" y="18"/>
                  </a:lnTo>
                  <a:lnTo>
                    <a:pt x="554" y="26"/>
                  </a:lnTo>
                  <a:lnTo>
                    <a:pt x="572" y="9"/>
                  </a:lnTo>
                  <a:lnTo>
                    <a:pt x="606" y="5"/>
                  </a:lnTo>
                  <a:lnTo>
                    <a:pt x="619" y="14"/>
                  </a:lnTo>
                  <a:lnTo>
                    <a:pt x="646" y="16"/>
                  </a:lnTo>
                  <a:lnTo>
                    <a:pt x="662" y="36"/>
                  </a:lnTo>
                  <a:lnTo>
                    <a:pt x="685" y="67"/>
                  </a:lnTo>
                  <a:lnTo>
                    <a:pt x="688" y="102"/>
                  </a:lnTo>
                  <a:lnTo>
                    <a:pt x="700" y="121"/>
                  </a:lnTo>
                  <a:lnTo>
                    <a:pt x="696" y="155"/>
                  </a:lnTo>
                  <a:lnTo>
                    <a:pt x="689" y="174"/>
                  </a:lnTo>
                  <a:lnTo>
                    <a:pt x="675" y="184"/>
                  </a:lnTo>
                  <a:lnTo>
                    <a:pt x="669" y="204"/>
                  </a:lnTo>
                  <a:lnTo>
                    <a:pt x="651" y="224"/>
                  </a:lnTo>
                  <a:lnTo>
                    <a:pt x="628" y="255"/>
                  </a:lnTo>
                  <a:lnTo>
                    <a:pt x="619" y="301"/>
                  </a:lnTo>
                  <a:lnTo>
                    <a:pt x="604" y="348"/>
                  </a:lnTo>
                  <a:lnTo>
                    <a:pt x="621" y="369"/>
                  </a:lnTo>
                  <a:lnTo>
                    <a:pt x="608" y="399"/>
                  </a:lnTo>
                  <a:lnTo>
                    <a:pt x="586" y="427"/>
                  </a:lnTo>
                  <a:lnTo>
                    <a:pt x="575" y="463"/>
                  </a:lnTo>
                  <a:lnTo>
                    <a:pt x="572" y="498"/>
                  </a:lnTo>
                  <a:lnTo>
                    <a:pt x="568" y="531"/>
                  </a:lnTo>
                  <a:lnTo>
                    <a:pt x="547" y="563"/>
                  </a:lnTo>
                  <a:lnTo>
                    <a:pt x="527" y="590"/>
                  </a:lnTo>
                  <a:lnTo>
                    <a:pt x="499" y="602"/>
                  </a:lnTo>
                  <a:lnTo>
                    <a:pt x="494" y="616"/>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31" name="Freeform 40"/>
            <p:cNvSpPr>
              <a:spLocks/>
            </p:cNvSpPr>
            <p:nvPr/>
          </p:nvSpPr>
          <p:spPr bwMode="auto">
            <a:xfrm>
              <a:off x="4414838" y="2360613"/>
              <a:ext cx="427038" cy="477837"/>
            </a:xfrm>
            <a:custGeom>
              <a:avLst/>
              <a:gdLst>
                <a:gd name="T0" fmla="*/ 2147483647 w 471"/>
                <a:gd name="T1" fmla="*/ 2147483647 h 527"/>
                <a:gd name="T2" fmla="*/ 2147483647 w 471"/>
                <a:gd name="T3" fmla="*/ 2147483647 h 527"/>
                <a:gd name="T4" fmla="*/ 2147483647 w 471"/>
                <a:gd name="T5" fmla="*/ 2147483647 h 527"/>
                <a:gd name="T6" fmla="*/ 2147483647 w 471"/>
                <a:gd name="T7" fmla="*/ 2147483647 h 527"/>
                <a:gd name="T8" fmla="*/ 2147483647 w 471"/>
                <a:gd name="T9" fmla="*/ 2147483647 h 527"/>
                <a:gd name="T10" fmla="*/ 2147483647 w 471"/>
                <a:gd name="T11" fmla="*/ 2147483647 h 527"/>
                <a:gd name="T12" fmla="*/ 2147483647 w 471"/>
                <a:gd name="T13" fmla="*/ 2147483647 h 527"/>
                <a:gd name="T14" fmla="*/ 2147483647 w 471"/>
                <a:gd name="T15" fmla="*/ 2147483647 h 527"/>
                <a:gd name="T16" fmla="*/ 2147483647 w 471"/>
                <a:gd name="T17" fmla="*/ 2147483647 h 527"/>
                <a:gd name="T18" fmla="*/ 2147483647 w 471"/>
                <a:gd name="T19" fmla="*/ 2147483647 h 527"/>
                <a:gd name="T20" fmla="*/ 2147483647 w 471"/>
                <a:gd name="T21" fmla="*/ 2147483647 h 527"/>
                <a:gd name="T22" fmla="*/ 2147483647 w 471"/>
                <a:gd name="T23" fmla="*/ 2147483647 h 527"/>
                <a:gd name="T24" fmla="*/ 2147483647 w 471"/>
                <a:gd name="T25" fmla="*/ 2147483647 h 527"/>
                <a:gd name="T26" fmla="*/ 2147483647 w 471"/>
                <a:gd name="T27" fmla="*/ 2147483647 h 527"/>
                <a:gd name="T28" fmla="*/ 2147483647 w 471"/>
                <a:gd name="T29" fmla="*/ 2147483647 h 527"/>
                <a:gd name="T30" fmla="*/ 2147483647 w 471"/>
                <a:gd name="T31" fmla="*/ 2147483647 h 527"/>
                <a:gd name="T32" fmla="*/ 2147483647 w 471"/>
                <a:gd name="T33" fmla="*/ 2147483647 h 527"/>
                <a:gd name="T34" fmla="*/ 2147483647 w 471"/>
                <a:gd name="T35" fmla="*/ 2147483647 h 527"/>
                <a:gd name="T36" fmla="*/ 2147483647 w 471"/>
                <a:gd name="T37" fmla="*/ 2147483647 h 527"/>
                <a:gd name="T38" fmla="*/ 2147483647 w 471"/>
                <a:gd name="T39" fmla="*/ 2147483647 h 527"/>
                <a:gd name="T40" fmla="*/ 2147483647 w 471"/>
                <a:gd name="T41" fmla="*/ 2147483647 h 527"/>
                <a:gd name="T42" fmla="*/ 2147483647 w 471"/>
                <a:gd name="T43" fmla="*/ 2147483647 h 527"/>
                <a:gd name="T44" fmla="*/ 2147483647 w 471"/>
                <a:gd name="T45" fmla="*/ 2147483647 h 527"/>
                <a:gd name="T46" fmla="*/ 2147483647 w 471"/>
                <a:gd name="T47" fmla="*/ 2147483647 h 527"/>
                <a:gd name="T48" fmla="*/ 2147483647 w 471"/>
                <a:gd name="T49" fmla="*/ 2147483647 h 527"/>
                <a:gd name="T50" fmla="*/ 2147483647 w 471"/>
                <a:gd name="T51" fmla="*/ 2147483647 h 527"/>
                <a:gd name="T52" fmla="*/ 2147483647 w 471"/>
                <a:gd name="T53" fmla="*/ 2147483647 h 527"/>
                <a:gd name="T54" fmla="*/ 2147483647 w 471"/>
                <a:gd name="T55" fmla="*/ 2147483647 h 527"/>
                <a:gd name="T56" fmla="*/ 2147483647 w 471"/>
                <a:gd name="T57" fmla="*/ 2147483647 h 527"/>
                <a:gd name="T58" fmla="*/ 2147483647 w 471"/>
                <a:gd name="T59" fmla="*/ 2147483647 h 527"/>
                <a:gd name="T60" fmla="*/ 2147483647 w 471"/>
                <a:gd name="T61" fmla="*/ 2147483647 h 527"/>
                <a:gd name="T62" fmla="*/ 2147483647 w 471"/>
                <a:gd name="T63" fmla="*/ 2147483647 h 527"/>
                <a:gd name="T64" fmla="*/ 2147483647 w 471"/>
                <a:gd name="T65" fmla="*/ 2147483647 h 527"/>
                <a:gd name="T66" fmla="*/ 2147483647 w 471"/>
                <a:gd name="T67" fmla="*/ 2147483647 h 527"/>
                <a:gd name="T68" fmla="*/ 2147483647 w 471"/>
                <a:gd name="T69" fmla="*/ 2147483647 h 527"/>
                <a:gd name="T70" fmla="*/ 2147483647 w 471"/>
                <a:gd name="T71" fmla="*/ 2147483647 h 527"/>
                <a:gd name="T72" fmla="*/ 2147483647 w 471"/>
                <a:gd name="T73" fmla="*/ 2147483647 h 527"/>
                <a:gd name="T74" fmla="*/ 2147483647 w 471"/>
                <a:gd name="T75" fmla="*/ 2147483647 h 527"/>
                <a:gd name="T76" fmla="*/ 2147483647 w 471"/>
                <a:gd name="T77" fmla="*/ 2147483647 h 527"/>
                <a:gd name="T78" fmla="*/ 2147483647 w 471"/>
                <a:gd name="T79" fmla="*/ 2147483647 h 527"/>
                <a:gd name="T80" fmla="*/ 2147483647 w 471"/>
                <a:gd name="T81" fmla="*/ 2147483647 h 527"/>
                <a:gd name="T82" fmla="*/ 2147483647 w 471"/>
                <a:gd name="T83" fmla="*/ 2147483647 h 5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1"/>
                <a:gd name="T127" fmla="*/ 0 h 527"/>
                <a:gd name="T128" fmla="*/ 471 w 471"/>
                <a:gd name="T129" fmla="*/ 527 h 5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1" h="527">
                  <a:moveTo>
                    <a:pt x="359" y="225"/>
                  </a:moveTo>
                  <a:lnTo>
                    <a:pt x="364" y="223"/>
                  </a:lnTo>
                  <a:lnTo>
                    <a:pt x="370" y="212"/>
                  </a:lnTo>
                  <a:lnTo>
                    <a:pt x="386" y="215"/>
                  </a:lnTo>
                  <a:lnTo>
                    <a:pt x="399" y="224"/>
                  </a:lnTo>
                  <a:lnTo>
                    <a:pt x="413" y="224"/>
                  </a:lnTo>
                  <a:lnTo>
                    <a:pt x="432" y="215"/>
                  </a:lnTo>
                  <a:lnTo>
                    <a:pt x="448" y="224"/>
                  </a:lnTo>
                  <a:lnTo>
                    <a:pt x="453" y="238"/>
                  </a:lnTo>
                  <a:lnTo>
                    <a:pt x="427" y="245"/>
                  </a:lnTo>
                  <a:lnTo>
                    <a:pt x="429" y="258"/>
                  </a:lnTo>
                  <a:lnTo>
                    <a:pt x="431" y="270"/>
                  </a:lnTo>
                  <a:lnTo>
                    <a:pt x="422" y="285"/>
                  </a:lnTo>
                  <a:lnTo>
                    <a:pt x="398" y="292"/>
                  </a:lnTo>
                  <a:lnTo>
                    <a:pt x="387" y="294"/>
                  </a:lnTo>
                  <a:lnTo>
                    <a:pt x="370" y="280"/>
                  </a:lnTo>
                  <a:lnTo>
                    <a:pt x="343" y="272"/>
                  </a:lnTo>
                  <a:lnTo>
                    <a:pt x="339" y="272"/>
                  </a:lnTo>
                  <a:lnTo>
                    <a:pt x="364" y="285"/>
                  </a:lnTo>
                  <a:lnTo>
                    <a:pt x="381" y="300"/>
                  </a:lnTo>
                  <a:lnTo>
                    <a:pt x="395" y="320"/>
                  </a:lnTo>
                  <a:lnTo>
                    <a:pt x="408" y="337"/>
                  </a:lnTo>
                  <a:lnTo>
                    <a:pt x="427" y="346"/>
                  </a:lnTo>
                  <a:lnTo>
                    <a:pt x="437" y="340"/>
                  </a:lnTo>
                  <a:lnTo>
                    <a:pt x="452" y="341"/>
                  </a:lnTo>
                  <a:lnTo>
                    <a:pt x="471" y="348"/>
                  </a:lnTo>
                  <a:lnTo>
                    <a:pt x="453" y="357"/>
                  </a:lnTo>
                  <a:lnTo>
                    <a:pt x="436" y="363"/>
                  </a:lnTo>
                  <a:lnTo>
                    <a:pt x="425" y="379"/>
                  </a:lnTo>
                  <a:lnTo>
                    <a:pt x="414" y="395"/>
                  </a:lnTo>
                  <a:lnTo>
                    <a:pt x="391" y="396"/>
                  </a:lnTo>
                  <a:lnTo>
                    <a:pt x="382" y="415"/>
                  </a:lnTo>
                  <a:lnTo>
                    <a:pt x="374" y="417"/>
                  </a:lnTo>
                  <a:lnTo>
                    <a:pt x="365" y="420"/>
                  </a:lnTo>
                  <a:lnTo>
                    <a:pt x="374" y="435"/>
                  </a:lnTo>
                  <a:lnTo>
                    <a:pt x="396" y="426"/>
                  </a:lnTo>
                  <a:lnTo>
                    <a:pt x="411" y="432"/>
                  </a:lnTo>
                  <a:lnTo>
                    <a:pt x="390" y="441"/>
                  </a:lnTo>
                  <a:lnTo>
                    <a:pt x="395" y="456"/>
                  </a:lnTo>
                  <a:lnTo>
                    <a:pt x="401" y="470"/>
                  </a:lnTo>
                  <a:lnTo>
                    <a:pt x="402" y="483"/>
                  </a:lnTo>
                  <a:lnTo>
                    <a:pt x="385" y="494"/>
                  </a:lnTo>
                  <a:lnTo>
                    <a:pt x="356" y="510"/>
                  </a:lnTo>
                  <a:lnTo>
                    <a:pt x="335" y="527"/>
                  </a:lnTo>
                  <a:lnTo>
                    <a:pt x="315" y="504"/>
                  </a:lnTo>
                  <a:lnTo>
                    <a:pt x="269" y="465"/>
                  </a:lnTo>
                  <a:lnTo>
                    <a:pt x="266" y="464"/>
                  </a:lnTo>
                  <a:lnTo>
                    <a:pt x="266" y="462"/>
                  </a:lnTo>
                  <a:lnTo>
                    <a:pt x="271" y="453"/>
                  </a:lnTo>
                  <a:lnTo>
                    <a:pt x="272" y="441"/>
                  </a:lnTo>
                  <a:lnTo>
                    <a:pt x="267" y="429"/>
                  </a:lnTo>
                  <a:lnTo>
                    <a:pt x="240" y="432"/>
                  </a:lnTo>
                  <a:lnTo>
                    <a:pt x="229" y="420"/>
                  </a:lnTo>
                  <a:lnTo>
                    <a:pt x="217" y="422"/>
                  </a:lnTo>
                  <a:lnTo>
                    <a:pt x="204" y="414"/>
                  </a:lnTo>
                  <a:lnTo>
                    <a:pt x="195" y="409"/>
                  </a:lnTo>
                  <a:lnTo>
                    <a:pt x="187" y="419"/>
                  </a:lnTo>
                  <a:lnTo>
                    <a:pt x="179" y="424"/>
                  </a:lnTo>
                  <a:lnTo>
                    <a:pt x="172" y="424"/>
                  </a:lnTo>
                  <a:lnTo>
                    <a:pt x="164" y="418"/>
                  </a:lnTo>
                  <a:lnTo>
                    <a:pt x="156" y="404"/>
                  </a:lnTo>
                  <a:lnTo>
                    <a:pt x="154" y="390"/>
                  </a:lnTo>
                  <a:lnTo>
                    <a:pt x="155" y="376"/>
                  </a:lnTo>
                  <a:lnTo>
                    <a:pt x="156" y="374"/>
                  </a:lnTo>
                  <a:lnTo>
                    <a:pt x="147" y="362"/>
                  </a:lnTo>
                  <a:lnTo>
                    <a:pt x="138" y="346"/>
                  </a:lnTo>
                  <a:lnTo>
                    <a:pt x="127" y="325"/>
                  </a:lnTo>
                  <a:lnTo>
                    <a:pt x="116" y="309"/>
                  </a:lnTo>
                  <a:lnTo>
                    <a:pt x="91" y="310"/>
                  </a:lnTo>
                  <a:lnTo>
                    <a:pt x="89" y="289"/>
                  </a:lnTo>
                  <a:lnTo>
                    <a:pt x="77" y="281"/>
                  </a:lnTo>
                  <a:lnTo>
                    <a:pt x="71" y="266"/>
                  </a:lnTo>
                  <a:lnTo>
                    <a:pt x="62" y="243"/>
                  </a:lnTo>
                  <a:lnTo>
                    <a:pt x="51" y="217"/>
                  </a:lnTo>
                  <a:lnTo>
                    <a:pt x="47" y="185"/>
                  </a:lnTo>
                  <a:lnTo>
                    <a:pt x="62" y="181"/>
                  </a:lnTo>
                  <a:lnTo>
                    <a:pt x="60" y="172"/>
                  </a:lnTo>
                  <a:lnTo>
                    <a:pt x="62" y="158"/>
                  </a:lnTo>
                  <a:lnTo>
                    <a:pt x="61" y="148"/>
                  </a:lnTo>
                  <a:lnTo>
                    <a:pt x="42" y="145"/>
                  </a:lnTo>
                  <a:lnTo>
                    <a:pt x="19" y="145"/>
                  </a:lnTo>
                  <a:lnTo>
                    <a:pt x="0" y="124"/>
                  </a:lnTo>
                  <a:lnTo>
                    <a:pt x="5" y="110"/>
                  </a:lnTo>
                  <a:lnTo>
                    <a:pt x="7" y="94"/>
                  </a:lnTo>
                  <a:lnTo>
                    <a:pt x="21" y="89"/>
                  </a:lnTo>
                  <a:lnTo>
                    <a:pt x="33" y="86"/>
                  </a:lnTo>
                  <a:lnTo>
                    <a:pt x="41" y="70"/>
                  </a:lnTo>
                  <a:lnTo>
                    <a:pt x="56" y="68"/>
                  </a:lnTo>
                  <a:lnTo>
                    <a:pt x="62" y="63"/>
                  </a:lnTo>
                  <a:lnTo>
                    <a:pt x="73" y="50"/>
                  </a:lnTo>
                  <a:lnTo>
                    <a:pt x="79" y="36"/>
                  </a:lnTo>
                  <a:lnTo>
                    <a:pt x="100" y="31"/>
                  </a:lnTo>
                  <a:lnTo>
                    <a:pt x="103" y="25"/>
                  </a:lnTo>
                  <a:lnTo>
                    <a:pt x="119" y="19"/>
                  </a:lnTo>
                  <a:lnTo>
                    <a:pt x="128" y="19"/>
                  </a:lnTo>
                  <a:lnTo>
                    <a:pt x="145" y="12"/>
                  </a:lnTo>
                  <a:lnTo>
                    <a:pt x="159" y="11"/>
                  </a:lnTo>
                  <a:lnTo>
                    <a:pt x="164" y="0"/>
                  </a:lnTo>
                  <a:lnTo>
                    <a:pt x="179" y="9"/>
                  </a:lnTo>
                  <a:lnTo>
                    <a:pt x="178" y="25"/>
                  </a:lnTo>
                  <a:lnTo>
                    <a:pt x="188" y="41"/>
                  </a:lnTo>
                  <a:lnTo>
                    <a:pt x="200" y="47"/>
                  </a:lnTo>
                  <a:lnTo>
                    <a:pt x="213" y="39"/>
                  </a:lnTo>
                  <a:lnTo>
                    <a:pt x="228" y="38"/>
                  </a:lnTo>
                  <a:lnTo>
                    <a:pt x="238" y="28"/>
                  </a:lnTo>
                  <a:lnTo>
                    <a:pt x="251" y="36"/>
                  </a:lnTo>
                  <a:lnTo>
                    <a:pt x="258" y="47"/>
                  </a:lnTo>
                  <a:lnTo>
                    <a:pt x="259" y="60"/>
                  </a:lnTo>
                  <a:lnTo>
                    <a:pt x="248" y="61"/>
                  </a:lnTo>
                  <a:lnTo>
                    <a:pt x="235" y="72"/>
                  </a:lnTo>
                  <a:lnTo>
                    <a:pt x="225" y="78"/>
                  </a:lnTo>
                  <a:lnTo>
                    <a:pt x="229" y="100"/>
                  </a:lnTo>
                  <a:lnTo>
                    <a:pt x="228" y="108"/>
                  </a:lnTo>
                  <a:lnTo>
                    <a:pt x="209" y="113"/>
                  </a:lnTo>
                  <a:lnTo>
                    <a:pt x="220" y="127"/>
                  </a:lnTo>
                  <a:lnTo>
                    <a:pt x="217" y="139"/>
                  </a:lnTo>
                  <a:lnTo>
                    <a:pt x="214" y="145"/>
                  </a:lnTo>
                  <a:lnTo>
                    <a:pt x="231" y="157"/>
                  </a:lnTo>
                  <a:lnTo>
                    <a:pt x="250" y="167"/>
                  </a:lnTo>
                  <a:lnTo>
                    <a:pt x="262" y="173"/>
                  </a:lnTo>
                  <a:lnTo>
                    <a:pt x="277" y="168"/>
                  </a:lnTo>
                  <a:lnTo>
                    <a:pt x="290" y="178"/>
                  </a:lnTo>
                  <a:lnTo>
                    <a:pt x="299" y="176"/>
                  </a:lnTo>
                  <a:lnTo>
                    <a:pt x="313" y="193"/>
                  </a:lnTo>
                  <a:lnTo>
                    <a:pt x="320" y="206"/>
                  </a:lnTo>
                  <a:lnTo>
                    <a:pt x="351" y="208"/>
                  </a:lnTo>
                  <a:lnTo>
                    <a:pt x="358" y="210"/>
                  </a:lnTo>
                  <a:lnTo>
                    <a:pt x="359" y="225"/>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32" name="Freeform 41"/>
            <p:cNvSpPr>
              <a:spLocks/>
            </p:cNvSpPr>
            <p:nvPr/>
          </p:nvSpPr>
          <p:spPr bwMode="auto">
            <a:xfrm>
              <a:off x="3808413" y="3413125"/>
              <a:ext cx="131763" cy="157162"/>
            </a:xfrm>
            <a:custGeom>
              <a:avLst/>
              <a:gdLst>
                <a:gd name="T0" fmla="*/ 2147483647 w 144"/>
                <a:gd name="T1" fmla="*/ 2147483647 h 173"/>
                <a:gd name="T2" fmla="*/ 0 w 144"/>
                <a:gd name="T3" fmla="*/ 2147483647 h 173"/>
                <a:gd name="T4" fmla="*/ 822778718 w 144"/>
                <a:gd name="T5" fmla="*/ 2147483647 h 173"/>
                <a:gd name="T6" fmla="*/ 2147483647 w 144"/>
                <a:gd name="T7" fmla="*/ 2147483647 h 173"/>
                <a:gd name="T8" fmla="*/ 2147483647 w 144"/>
                <a:gd name="T9" fmla="*/ 2147483647 h 173"/>
                <a:gd name="T10" fmla="*/ 2147483647 w 144"/>
                <a:gd name="T11" fmla="*/ 2147483647 h 173"/>
                <a:gd name="T12" fmla="*/ 2147483647 w 144"/>
                <a:gd name="T13" fmla="*/ 2147483647 h 173"/>
                <a:gd name="T14" fmla="*/ 2147483647 w 144"/>
                <a:gd name="T15" fmla="*/ 2147483647 h 173"/>
                <a:gd name="T16" fmla="*/ 2147483647 w 144"/>
                <a:gd name="T17" fmla="*/ 2147483647 h 173"/>
                <a:gd name="T18" fmla="*/ 2147483647 w 144"/>
                <a:gd name="T19" fmla="*/ 2147483647 h 173"/>
                <a:gd name="T20" fmla="*/ 2147483647 w 144"/>
                <a:gd name="T21" fmla="*/ 2147483647 h 173"/>
                <a:gd name="T22" fmla="*/ 2147483647 w 144"/>
                <a:gd name="T23" fmla="*/ 2147483647 h 173"/>
                <a:gd name="T24" fmla="*/ 2147483647 w 144"/>
                <a:gd name="T25" fmla="*/ 2147483647 h 173"/>
                <a:gd name="T26" fmla="*/ 2147483647 w 144"/>
                <a:gd name="T27" fmla="*/ 0 h 173"/>
                <a:gd name="T28" fmla="*/ 2147483647 w 144"/>
                <a:gd name="T29" fmla="*/ 1639990329 h 173"/>
                <a:gd name="T30" fmla="*/ 2147483647 w 144"/>
                <a:gd name="T31" fmla="*/ 2147483647 h 173"/>
                <a:gd name="T32" fmla="*/ 2147483647 w 144"/>
                <a:gd name="T33" fmla="*/ 2147483647 h 173"/>
                <a:gd name="T34" fmla="*/ 2147483647 w 144"/>
                <a:gd name="T35" fmla="*/ 2147483647 h 173"/>
                <a:gd name="T36" fmla="*/ 2147483647 w 144"/>
                <a:gd name="T37" fmla="*/ 2147483647 h 173"/>
                <a:gd name="T38" fmla="*/ 2147483647 w 144"/>
                <a:gd name="T39" fmla="*/ 2147483647 h 173"/>
                <a:gd name="T40" fmla="*/ 2147483647 w 144"/>
                <a:gd name="T41" fmla="*/ 2147483647 h 173"/>
                <a:gd name="T42" fmla="*/ 2147483647 w 144"/>
                <a:gd name="T43" fmla="*/ 2147483647 h 173"/>
                <a:gd name="T44" fmla="*/ 2147483647 w 144"/>
                <a:gd name="T45" fmla="*/ 2147483647 h 173"/>
                <a:gd name="T46" fmla="*/ 2147483647 w 144"/>
                <a:gd name="T47" fmla="*/ 2147483647 h 173"/>
                <a:gd name="T48" fmla="*/ 2147483647 w 144"/>
                <a:gd name="T49" fmla="*/ 2147483647 h 173"/>
                <a:gd name="T50" fmla="*/ 2147483647 w 144"/>
                <a:gd name="T51" fmla="*/ 2147483647 h 173"/>
                <a:gd name="T52" fmla="*/ 2147483647 w 144"/>
                <a:gd name="T53" fmla="*/ 2147483647 h 173"/>
                <a:gd name="T54" fmla="*/ 2147483647 w 144"/>
                <a:gd name="T55" fmla="*/ 2147483647 h 173"/>
                <a:gd name="T56" fmla="*/ 2147483647 w 144"/>
                <a:gd name="T57" fmla="*/ 2147483647 h 173"/>
                <a:gd name="T58" fmla="*/ 2147483647 w 144"/>
                <a:gd name="T59" fmla="*/ 2147483647 h 173"/>
                <a:gd name="T60" fmla="*/ 2147483647 w 144"/>
                <a:gd name="T61" fmla="*/ 2147483647 h 173"/>
                <a:gd name="T62" fmla="*/ 2147483647 w 144"/>
                <a:gd name="T63" fmla="*/ 2147483647 h 173"/>
                <a:gd name="T64" fmla="*/ 2147483647 w 144"/>
                <a:gd name="T65" fmla="*/ 2147483647 h 173"/>
                <a:gd name="T66" fmla="*/ 2147483647 w 144"/>
                <a:gd name="T67" fmla="*/ 2147483647 h 173"/>
                <a:gd name="T68" fmla="*/ 2147483647 w 144"/>
                <a:gd name="T69" fmla="*/ 2147483647 h 173"/>
                <a:gd name="T70" fmla="*/ 2147483647 w 144"/>
                <a:gd name="T71" fmla="*/ 2147483647 h 173"/>
                <a:gd name="T72" fmla="*/ 2147483647 w 144"/>
                <a:gd name="T73" fmla="*/ 2147483647 h 173"/>
                <a:gd name="T74" fmla="*/ 2147483647 w 144"/>
                <a:gd name="T75" fmla="*/ 2147483647 h 173"/>
                <a:gd name="T76" fmla="*/ 2147483647 w 144"/>
                <a:gd name="T77" fmla="*/ 2147483647 h 173"/>
                <a:gd name="T78" fmla="*/ 2147483647 w 144"/>
                <a:gd name="T79" fmla="*/ 2147483647 h 173"/>
                <a:gd name="T80" fmla="*/ 2147483647 w 144"/>
                <a:gd name="T81" fmla="*/ 2147483647 h 173"/>
                <a:gd name="T82" fmla="*/ 2147483647 w 144"/>
                <a:gd name="T83" fmla="*/ 2147483647 h 173"/>
                <a:gd name="T84" fmla="*/ 2147483647 w 144"/>
                <a:gd name="T85" fmla="*/ 2147483647 h 173"/>
                <a:gd name="T86" fmla="*/ 2147483647 w 144"/>
                <a:gd name="T87" fmla="*/ 2147483647 h 173"/>
                <a:gd name="T88" fmla="*/ 2147483647 w 144"/>
                <a:gd name="T89" fmla="*/ 2147483647 h 173"/>
                <a:gd name="T90" fmla="*/ 2147483647 w 144"/>
                <a:gd name="T91" fmla="*/ 2147483647 h 173"/>
                <a:gd name="T92" fmla="*/ 2147483647 w 144"/>
                <a:gd name="T93" fmla="*/ 2147483647 h 173"/>
                <a:gd name="T94" fmla="*/ 2147483647 w 144"/>
                <a:gd name="T95" fmla="*/ 2147483647 h 173"/>
                <a:gd name="T96" fmla="*/ 2147483647 w 144"/>
                <a:gd name="T97" fmla="*/ 2147483647 h 173"/>
                <a:gd name="T98" fmla="*/ 2147483647 w 144"/>
                <a:gd name="T99" fmla="*/ 2147483647 h 173"/>
                <a:gd name="T100" fmla="*/ 2147483647 w 144"/>
                <a:gd name="T101" fmla="*/ 2147483647 h 173"/>
                <a:gd name="T102" fmla="*/ 2147483647 w 144"/>
                <a:gd name="T103" fmla="*/ 2147483647 h 173"/>
                <a:gd name="T104" fmla="*/ 2147483647 w 144"/>
                <a:gd name="T105" fmla="*/ 2147483647 h 173"/>
                <a:gd name="T106" fmla="*/ 2147483647 w 144"/>
                <a:gd name="T107" fmla="*/ 2147483647 h 173"/>
                <a:gd name="T108" fmla="*/ 2147483647 w 144"/>
                <a:gd name="T109" fmla="*/ 2147483647 h 173"/>
                <a:gd name="T110" fmla="*/ 2147483647 w 144"/>
                <a:gd name="T111" fmla="*/ 2147483647 h 173"/>
                <a:gd name="T112" fmla="*/ 2147483647 w 144"/>
                <a:gd name="T113" fmla="*/ 2147483647 h 173"/>
                <a:gd name="T114" fmla="*/ 2147483647 w 144"/>
                <a:gd name="T115" fmla="*/ 2147483647 h 173"/>
                <a:gd name="T116" fmla="*/ 2147483647 w 144"/>
                <a:gd name="T117" fmla="*/ 2147483647 h 173"/>
                <a:gd name="T118" fmla="*/ 2147483647 w 144"/>
                <a:gd name="T119" fmla="*/ 2147483647 h 1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4"/>
                <a:gd name="T181" fmla="*/ 0 h 173"/>
                <a:gd name="T182" fmla="*/ 144 w 144"/>
                <a:gd name="T183" fmla="*/ 173 h 1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4" h="173">
                  <a:moveTo>
                    <a:pt x="15" y="151"/>
                  </a:moveTo>
                  <a:lnTo>
                    <a:pt x="0" y="137"/>
                  </a:lnTo>
                  <a:lnTo>
                    <a:pt x="1" y="128"/>
                  </a:lnTo>
                  <a:lnTo>
                    <a:pt x="9" y="123"/>
                  </a:lnTo>
                  <a:lnTo>
                    <a:pt x="17" y="116"/>
                  </a:lnTo>
                  <a:lnTo>
                    <a:pt x="20" y="107"/>
                  </a:lnTo>
                  <a:lnTo>
                    <a:pt x="37" y="90"/>
                  </a:lnTo>
                  <a:lnTo>
                    <a:pt x="41" y="71"/>
                  </a:lnTo>
                  <a:lnTo>
                    <a:pt x="37" y="47"/>
                  </a:lnTo>
                  <a:lnTo>
                    <a:pt x="34" y="33"/>
                  </a:lnTo>
                  <a:lnTo>
                    <a:pt x="38" y="20"/>
                  </a:lnTo>
                  <a:lnTo>
                    <a:pt x="37" y="19"/>
                  </a:lnTo>
                  <a:lnTo>
                    <a:pt x="40" y="9"/>
                  </a:lnTo>
                  <a:lnTo>
                    <a:pt x="53" y="0"/>
                  </a:lnTo>
                  <a:lnTo>
                    <a:pt x="56" y="2"/>
                  </a:lnTo>
                  <a:lnTo>
                    <a:pt x="59" y="5"/>
                  </a:lnTo>
                  <a:lnTo>
                    <a:pt x="55" y="20"/>
                  </a:lnTo>
                  <a:lnTo>
                    <a:pt x="57" y="25"/>
                  </a:lnTo>
                  <a:lnTo>
                    <a:pt x="67" y="28"/>
                  </a:lnTo>
                  <a:lnTo>
                    <a:pt x="77" y="34"/>
                  </a:lnTo>
                  <a:lnTo>
                    <a:pt x="92" y="32"/>
                  </a:lnTo>
                  <a:lnTo>
                    <a:pt x="107" y="24"/>
                  </a:lnTo>
                  <a:lnTo>
                    <a:pt x="116" y="23"/>
                  </a:lnTo>
                  <a:lnTo>
                    <a:pt x="130" y="18"/>
                  </a:lnTo>
                  <a:lnTo>
                    <a:pt x="135" y="19"/>
                  </a:lnTo>
                  <a:lnTo>
                    <a:pt x="144" y="31"/>
                  </a:lnTo>
                  <a:lnTo>
                    <a:pt x="143" y="41"/>
                  </a:lnTo>
                  <a:lnTo>
                    <a:pt x="119" y="66"/>
                  </a:lnTo>
                  <a:lnTo>
                    <a:pt x="117" y="79"/>
                  </a:lnTo>
                  <a:lnTo>
                    <a:pt x="113" y="85"/>
                  </a:lnTo>
                  <a:lnTo>
                    <a:pt x="113" y="90"/>
                  </a:lnTo>
                  <a:lnTo>
                    <a:pt x="116" y="93"/>
                  </a:lnTo>
                  <a:lnTo>
                    <a:pt x="127" y="91"/>
                  </a:lnTo>
                  <a:lnTo>
                    <a:pt x="132" y="97"/>
                  </a:lnTo>
                  <a:lnTo>
                    <a:pt x="132" y="100"/>
                  </a:lnTo>
                  <a:lnTo>
                    <a:pt x="130" y="107"/>
                  </a:lnTo>
                  <a:lnTo>
                    <a:pt x="122" y="114"/>
                  </a:lnTo>
                  <a:lnTo>
                    <a:pt x="120" y="116"/>
                  </a:lnTo>
                  <a:lnTo>
                    <a:pt x="113" y="121"/>
                  </a:lnTo>
                  <a:lnTo>
                    <a:pt x="112" y="125"/>
                  </a:lnTo>
                  <a:lnTo>
                    <a:pt x="106" y="127"/>
                  </a:lnTo>
                  <a:lnTo>
                    <a:pt x="102" y="127"/>
                  </a:lnTo>
                  <a:lnTo>
                    <a:pt x="102" y="133"/>
                  </a:lnTo>
                  <a:lnTo>
                    <a:pt x="104" y="138"/>
                  </a:lnTo>
                  <a:lnTo>
                    <a:pt x="103" y="142"/>
                  </a:lnTo>
                  <a:lnTo>
                    <a:pt x="95" y="144"/>
                  </a:lnTo>
                  <a:lnTo>
                    <a:pt x="94" y="147"/>
                  </a:lnTo>
                  <a:lnTo>
                    <a:pt x="103" y="159"/>
                  </a:lnTo>
                  <a:lnTo>
                    <a:pt x="103" y="161"/>
                  </a:lnTo>
                  <a:lnTo>
                    <a:pt x="95" y="163"/>
                  </a:lnTo>
                  <a:lnTo>
                    <a:pt x="85" y="171"/>
                  </a:lnTo>
                  <a:lnTo>
                    <a:pt x="78" y="172"/>
                  </a:lnTo>
                  <a:lnTo>
                    <a:pt x="75" y="173"/>
                  </a:lnTo>
                  <a:lnTo>
                    <a:pt x="69" y="166"/>
                  </a:lnTo>
                  <a:lnTo>
                    <a:pt x="68" y="157"/>
                  </a:lnTo>
                  <a:lnTo>
                    <a:pt x="65" y="155"/>
                  </a:lnTo>
                  <a:lnTo>
                    <a:pt x="56" y="156"/>
                  </a:lnTo>
                  <a:lnTo>
                    <a:pt x="44" y="152"/>
                  </a:lnTo>
                  <a:lnTo>
                    <a:pt x="28" y="159"/>
                  </a:lnTo>
                  <a:lnTo>
                    <a:pt x="15" y="151"/>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grpSp>
          <p:nvGrpSpPr>
            <p:cNvPr id="33" name="Group 42"/>
            <p:cNvGrpSpPr>
              <a:grpSpLocks/>
            </p:cNvGrpSpPr>
            <p:nvPr/>
          </p:nvGrpSpPr>
          <p:grpSpPr bwMode="auto">
            <a:xfrm>
              <a:off x="6191250" y="5249863"/>
              <a:ext cx="501650" cy="319087"/>
              <a:chOff x="3342" y="3472"/>
              <a:chExt cx="276" cy="175"/>
            </a:xfrm>
            <a:solidFill>
              <a:schemeClr val="accent3">
                <a:lumMod val="40000"/>
                <a:lumOff val="60000"/>
              </a:schemeClr>
            </a:solidFill>
          </p:grpSpPr>
          <p:sp>
            <p:nvSpPr>
              <p:cNvPr id="83" name="Freeform 43"/>
              <p:cNvSpPr>
                <a:spLocks/>
              </p:cNvSpPr>
              <p:nvPr/>
            </p:nvSpPr>
            <p:spPr bwMode="auto">
              <a:xfrm>
                <a:off x="3476" y="3486"/>
                <a:ext cx="35" cy="20"/>
              </a:xfrm>
              <a:custGeom>
                <a:avLst/>
                <a:gdLst>
                  <a:gd name="T0" fmla="*/ 0 w 69"/>
                  <a:gd name="T1" fmla="*/ 3 h 39"/>
                  <a:gd name="T2" fmla="*/ 2 w 69"/>
                  <a:gd name="T3" fmla="*/ 5 h 39"/>
                  <a:gd name="T4" fmla="*/ 7 w 69"/>
                  <a:gd name="T5" fmla="*/ 5 h 39"/>
                  <a:gd name="T6" fmla="*/ 9 w 69"/>
                  <a:gd name="T7" fmla="*/ 4 h 39"/>
                  <a:gd name="T8" fmla="*/ 8 w 69"/>
                  <a:gd name="T9" fmla="*/ 3 h 39"/>
                  <a:gd name="T10" fmla="*/ 4 w 69"/>
                  <a:gd name="T11" fmla="*/ 0 h 39"/>
                  <a:gd name="T12" fmla="*/ 0 w 69"/>
                  <a:gd name="T13" fmla="*/ 3 h 39"/>
                  <a:gd name="T14" fmla="*/ 0 60000 65536"/>
                  <a:gd name="T15" fmla="*/ 0 60000 65536"/>
                  <a:gd name="T16" fmla="*/ 0 60000 65536"/>
                  <a:gd name="T17" fmla="*/ 0 60000 65536"/>
                  <a:gd name="T18" fmla="*/ 0 60000 65536"/>
                  <a:gd name="T19" fmla="*/ 0 60000 65536"/>
                  <a:gd name="T20" fmla="*/ 0 60000 65536"/>
                  <a:gd name="T21" fmla="*/ 0 w 69"/>
                  <a:gd name="T22" fmla="*/ 0 h 39"/>
                  <a:gd name="T23" fmla="*/ 69 w 6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39">
                    <a:moveTo>
                      <a:pt x="0" y="23"/>
                    </a:moveTo>
                    <a:lnTo>
                      <a:pt x="15" y="33"/>
                    </a:lnTo>
                    <a:lnTo>
                      <a:pt x="53" y="39"/>
                    </a:lnTo>
                    <a:lnTo>
                      <a:pt x="69" y="28"/>
                    </a:lnTo>
                    <a:lnTo>
                      <a:pt x="60" y="18"/>
                    </a:lnTo>
                    <a:lnTo>
                      <a:pt x="26" y="0"/>
                    </a:lnTo>
                    <a:lnTo>
                      <a:pt x="0" y="23"/>
                    </a:lnTo>
                    <a:close/>
                  </a:path>
                </a:pathLst>
              </a:custGeom>
              <a:solidFill>
                <a:schemeClr val="accent5">
                  <a:lumMod val="40000"/>
                  <a:lumOff val="60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84" name="Freeform 44"/>
              <p:cNvSpPr>
                <a:spLocks/>
              </p:cNvSpPr>
              <p:nvPr/>
            </p:nvSpPr>
            <p:spPr bwMode="auto">
              <a:xfrm>
                <a:off x="3342" y="3472"/>
                <a:ext cx="276" cy="175"/>
              </a:xfrm>
              <a:custGeom>
                <a:avLst/>
                <a:gdLst>
                  <a:gd name="T0" fmla="*/ 1 w 552"/>
                  <a:gd name="T1" fmla="*/ 27 h 351"/>
                  <a:gd name="T2" fmla="*/ 5 w 552"/>
                  <a:gd name="T3" fmla="*/ 28 h 351"/>
                  <a:gd name="T4" fmla="*/ 6 w 552"/>
                  <a:gd name="T5" fmla="*/ 30 h 351"/>
                  <a:gd name="T6" fmla="*/ 14 w 552"/>
                  <a:gd name="T7" fmla="*/ 29 h 351"/>
                  <a:gd name="T8" fmla="*/ 27 w 552"/>
                  <a:gd name="T9" fmla="*/ 37 h 351"/>
                  <a:gd name="T10" fmla="*/ 34 w 552"/>
                  <a:gd name="T11" fmla="*/ 36 h 351"/>
                  <a:gd name="T12" fmla="*/ 40 w 552"/>
                  <a:gd name="T13" fmla="*/ 39 h 351"/>
                  <a:gd name="T14" fmla="*/ 45 w 552"/>
                  <a:gd name="T15" fmla="*/ 43 h 351"/>
                  <a:gd name="T16" fmla="*/ 46 w 552"/>
                  <a:gd name="T17" fmla="*/ 43 h 351"/>
                  <a:gd name="T18" fmla="*/ 47 w 552"/>
                  <a:gd name="T19" fmla="*/ 37 h 351"/>
                  <a:gd name="T20" fmla="*/ 50 w 552"/>
                  <a:gd name="T21" fmla="*/ 32 h 351"/>
                  <a:gd name="T22" fmla="*/ 55 w 552"/>
                  <a:gd name="T23" fmla="*/ 30 h 351"/>
                  <a:gd name="T24" fmla="*/ 66 w 552"/>
                  <a:gd name="T25" fmla="*/ 24 h 351"/>
                  <a:gd name="T26" fmla="*/ 67 w 552"/>
                  <a:gd name="T27" fmla="*/ 20 h 351"/>
                  <a:gd name="T28" fmla="*/ 66 w 552"/>
                  <a:gd name="T29" fmla="*/ 11 h 351"/>
                  <a:gd name="T30" fmla="*/ 69 w 552"/>
                  <a:gd name="T31" fmla="*/ 6 h 351"/>
                  <a:gd name="T32" fmla="*/ 68 w 552"/>
                  <a:gd name="T33" fmla="*/ 4 h 351"/>
                  <a:gd name="T34" fmla="*/ 48 w 552"/>
                  <a:gd name="T35" fmla="*/ 7 h 351"/>
                  <a:gd name="T36" fmla="*/ 43 w 552"/>
                  <a:gd name="T37" fmla="*/ 11 h 351"/>
                  <a:gd name="T38" fmla="*/ 37 w 552"/>
                  <a:gd name="T39" fmla="*/ 11 h 351"/>
                  <a:gd name="T40" fmla="*/ 31 w 552"/>
                  <a:gd name="T41" fmla="*/ 6 h 351"/>
                  <a:gd name="T42" fmla="*/ 30 w 552"/>
                  <a:gd name="T43" fmla="*/ 6 h 351"/>
                  <a:gd name="T44" fmla="*/ 28 w 552"/>
                  <a:gd name="T45" fmla="*/ 7 h 351"/>
                  <a:gd name="T46" fmla="*/ 24 w 552"/>
                  <a:gd name="T47" fmla="*/ 7 h 351"/>
                  <a:gd name="T48" fmla="*/ 24 w 552"/>
                  <a:gd name="T49" fmla="*/ 6 h 351"/>
                  <a:gd name="T50" fmla="*/ 30 w 552"/>
                  <a:gd name="T51" fmla="*/ 1 h 351"/>
                  <a:gd name="T52" fmla="*/ 29 w 552"/>
                  <a:gd name="T53" fmla="*/ 0 h 351"/>
                  <a:gd name="T54" fmla="*/ 24 w 552"/>
                  <a:gd name="T55" fmla="*/ 0 h 351"/>
                  <a:gd name="T56" fmla="*/ 17 w 552"/>
                  <a:gd name="T57" fmla="*/ 1 h 351"/>
                  <a:gd name="T58" fmla="*/ 13 w 552"/>
                  <a:gd name="T59" fmla="*/ 2 h 351"/>
                  <a:gd name="T60" fmla="*/ 9 w 552"/>
                  <a:gd name="T61" fmla="*/ 1 h 351"/>
                  <a:gd name="T62" fmla="*/ 4 w 552"/>
                  <a:gd name="T63" fmla="*/ 5 h 351"/>
                  <a:gd name="T64" fmla="*/ 4 w 552"/>
                  <a:gd name="T65" fmla="*/ 12 h 351"/>
                  <a:gd name="T66" fmla="*/ 0 w 552"/>
                  <a:gd name="T67" fmla="*/ 16 h 351"/>
                  <a:gd name="T68" fmla="*/ 1 w 552"/>
                  <a:gd name="T69" fmla="*/ 27 h 3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2"/>
                  <a:gd name="T106" fmla="*/ 0 h 351"/>
                  <a:gd name="T107" fmla="*/ 552 w 552"/>
                  <a:gd name="T108" fmla="*/ 351 h 3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2" h="351">
                    <a:moveTo>
                      <a:pt x="7" y="221"/>
                    </a:moveTo>
                    <a:lnTo>
                      <a:pt x="44" y="231"/>
                    </a:lnTo>
                    <a:lnTo>
                      <a:pt x="49" y="241"/>
                    </a:lnTo>
                    <a:lnTo>
                      <a:pt x="117" y="239"/>
                    </a:lnTo>
                    <a:lnTo>
                      <a:pt x="219" y="302"/>
                    </a:lnTo>
                    <a:lnTo>
                      <a:pt x="266" y="291"/>
                    </a:lnTo>
                    <a:lnTo>
                      <a:pt x="321" y="315"/>
                    </a:lnTo>
                    <a:lnTo>
                      <a:pt x="365" y="351"/>
                    </a:lnTo>
                    <a:lnTo>
                      <a:pt x="373" y="351"/>
                    </a:lnTo>
                    <a:lnTo>
                      <a:pt x="379" y="296"/>
                    </a:lnTo>
                    <a:lnTo>
                      <a:pt x="406" y="258"/>
                    </a:lnTo>
                    <a:lnTo>
                      <a:pt x="445" y="241"/>
                    </a:lnTo>
                    <a:lnTo>
                      <a:pt x="521" y="198"/>
                    </a:lnTo>
                    <a:lnTo>
                      <a:pt x="535" y="164"/>
                    </a:lnTo>
                    <a:lnTo>
                      <a:pt x="525" y="94"/>
                    </a:lnTo>
                    <a:lnTo>
                      <a:pt x="552" y="55"/>
                    </a:lnTo>
                    <a:lnTo>
                      <a:pt x="543" y="39"/>
                    </a:lnTo>
                    <a:lnTo>
                      <a:pt x="388" y="62"/>
                    </a:lnTo>
                    <a:lnTo>
                      <a:pt x="346" y="88"/>
                    </a:lnTo>
                    <a:lnTo>
                      <a:pt x="299" y="90"/>
                    </a:lnTo>
                    <a:lnTo>
                      <a:pt x="255" y="55"/>
                    </a:lnTo>
                    <a:lnTo>
                      <a:pt x="247" y="49"/>
                    </a:lnTo>
                    <a:lnTo>
                      <a:pt x="227" y="62"/>
                    </a:lnTo>
                    <a:lnTo>
                      <a:pt x="192" y="62"/>
                    </a:lnTo>
                    <a:lnTo>
                      <a:pt x="198" y="49"/>
                    </a:lnTo>
                    <a:lnTo>
                      <a:pt x="241" y="15"/>
                    </a:lnTo>
                    <a:lnTo>
                      <a:pt x="237" y="5"/>
                    </a:lnTo>
                    <a:lnTo>
                      <a:pt x="195" y="0"/>
                    </a:lnTo>
                    <a:lnTo>
                      <a:pt x="143" y="11"/>
                    </a:lnTo>
                    <a:lnTo>
                      <a:pt x="109" y="21"/>
                    </a:lnTo>
                    <a:lnTo>
                      <a:pt x="66" y="11"/>
                    </a:lnTo>
                    <a:lnTo>
                      <a:pt x="34" y="43"/>
                    </a:lnTo>
                    <a:lnTo>
                      <a:pt x="32" y="98"/>
                    </a:lnTo>
                    <a:lnTo>
                      <a:pt x="0" y="135"/>
                    </a:lnTo>
                    <a:lnTo>
                      <a:pt x="7" y="221"/>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grpSp>
        <p:sp>
          <p:nvSpPr>
            <p:cNvPr id="34" name="Freeform 45"/>
            <p:cNvSpPr>
              <a:spLocks/>
            </p:cNvSpPr>
            <p:nvPr/>
          </p:nvSpPr>
          <p:spPr bwMode="auto">
            <a:xfrm>
              <a:off x="4972050" y="4183063"/>
              <a:ext cx="96838" cy="82550"/>
            </a:xfrm>
            <a:custGeom>
              <a:avLst/>
              <a:gdLst>
                <a:gd name="T0" fmla="*/ 2147483647 w 105"/>
                <a:gd name="T1" fmla="*/ 2147483647 h 91"/>
                <a:gd name="T2" fmla="*/ 2147483647 w 105"/>
                <a:gd name="T3" fmla="*/ 2147483647 h 91"/>
                <a:gd name="T4" fmla="*/ 2147483647 w 105"/>
                <a:gd name="T5" fmla="*/ 2147483647 h 91"/>
                <a:gd name="T6" fmla="*/ 2147483647 w 105"/>
                <a:gd name="T7" fmla="*/ 2147483647 h 91"/>
                <a:gd name="T8" fmla="*/ 2147483647 w 105"/>
                <a:gd name="T9" fmla="*/ 0 h 91"/>
                <a:gd name="T10" fmla="*/ 0 w 105"/>
                <a:gd name="T11" fmla="*/ 2147483647 h 91"/>
                <a:gd name="T12" fmla="*/ 2147483647 w 105"/>
                <a:gd name="T13" fmla="*/ 2147483647 h 91"/>
                <a:gd name="T14" fmla="*/ 0 60000 65536"/>
                <a:gd name="T15" fmla="*/ 0 60000 65536"/>
                <a:gd name="T16" fmla="*/ 0 60000 65536"/>
                <a:gd name="T17" fmla="*/ 0 60000 65536"/>
                <a:gd name="T18" fmla="*/ 0 60000 65536"/>
                <a:gd name="T19" fmla="*/ 0 60000 65536"/>
                <a:gd name="T20" fmla="*/ 0 60000 65536"/>
                <a:gd name="T21" fmla="*/ 0 w 105"/>
                <a:gd name="T22" fmla="*/ 0 h 91"/>
                <a:gd name="T23" fmla="*/ 105 w 10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91">
                  <a:moveTo>
                    <a:pt x="52" y="91"/>
                  </a:moveTo>
                  <a:lnTo>
                    <a:pt x="76" y="88"/>
                  </a:lnTo>
                  <a:lnTo>
                    <a:pt x="105" y="70"/>
                  </a:lnTo>
                  <a:lnTo>
                    <a:pt x="76" y="36"/>
                  </a:lnTo>
                  <a:lnTo>
                    <a:pt x="52" y="0"/>
                  </a:lnTo>
                  <a:lnTo>
                    <a:pt x="0" y="26"/>
                  </a:lnTo>
                  <a:lnTo>
                    <a:pt x="52" y="91"/>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35" name="Freeform 46"/>
            <p:cNvSpPr>
              <a:spLocks/>
            </p:cNvSpPr>
            <p:nvPr/>
          </p:nvSpPr>
          <p:spPr bwMode="auto">
            <a:xfrm>
              <a:off x="4999038" y="4044950"/>
              <a:ext cx="166688" cy="192087"/>
            </a:xfrm>
            <a:custGeom>
              <a:avLst/>
              <a:gdLst>
                <a:gd name="T0" fmla="*/ 2147483647 w 181"/>
                <a:gd name="T1" fmla="*/ 2147483647 h 213"/>
                <a:gd name="T2" fmla="*/ 2147483647 w 181"/>
                <a:gd name="T3" fmla="*/ 2147483647 h 213"/>
                <a:gd name="T4" fmla="*/ 2147483647 w 181"/>
                <a:gd name="T5" fmla="*/ 2147483647 h 213"/>
                <a:gd name="T6" fmla="*/ 2147483647 w 181"/>
                <a:gd name="T7" fmla="*/ 2147483647 h 213"/>
                <a:gd name="T8" fmla="*/ 2147483647 w 181"/>
                <a:gd name="T9" fmla="*/ 2147483647 h 213"/>
                <a:gd name="T10" fmla="*/ 2147483647 w 181"/>
                <a:gd name="T11" fmla="*/ 2147483647 h 213"/>
                <a:gd name="T12" fmla="*/ 2147483647 w 181"/>
                <a:gd name="T13" fmla="*/ 2147483647 h 213"/>
                <a:gd name="T14" fmla="*/ 2147483647 w 181"/>
                <a:gd name="T15" fmla="*/ 2147483647 h 213"/>
                <a:gd name="T16" fmla="*/ 2147483647 w 181"/>
                <a:gd name="T17" fmla="*/ 2147483647 h 213"/>
                <a:gd name="T18" fmla="*/ 2147483647 w 181"/>
                <a:gd name="T19" fmla="*/ 2147483647 h 213"/>
                <a:gd name="T20" fmla="*/ 2147483647 w 181"/>
                <a:gd name="T21" fmla="*/ 0 h 213"/>
                <a:gd name="T22" fmla="*/ 2147483647 w 181"/>
                <a:gd name="T23" fmla="*/ 2147483647 h 213"/>
                <a:gd name="T24" fmla="*/ 0 w 181"/>
                <a:gd name="T25" fmla="*/ 2147483647 h 213"/>
                <a:gd name="T26" fmla="*/ 2147483647 w 181"/>
                <a:gd name="T27" fmla="*/ 2147483647 h 213"/>
                <a:gd name="T28" fmla="*/ 2147483647 w 181"/>
                <a:gd name="T29" fmla="*/ 2147483647 h 213"/>
                <a:gd name="T30" fmla="*/ 2147483647 w 181"/>
                <a:gd name="T31" fmla="*/ 2147483647 h 2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213"/>
                <a:gd name="T50" fmla="*/ 181 w 181"/>
                <a:gd name="T51" fmla="*/ 213 h 2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213">
                  <a:moveTo>
                    <a:pt x="143" y="196"/>
                  </a:moveTo>
                  <a:lnTo>
                    <a:pt x="148" y="172"/>
                  </a:lnTo>
                  <a:lnTo>
                    <a:pt x="179" y="157"/>
                  </a:lnTo>
                  <a:lnTo>
                    <a:pt x="181" y="115"/>
                  </a:lnTo>
                  <a:lnTo>
                    <a:pt x="148" y="75"/>
                  </a:lnTo>
                  <a:lnTo>
                    <a:pt x="140" y="75"/>
                  </a:lnTo>
                  <a:lnTo>
                    <a:pt x="119" y="94"/>
                  </a:lnTo>
                  <a:lnTo>
                    <a:pt x="79" y="70"/>
                  </a:lnTo>
                  <a:lnTo>
                    <a:pt x="56" y="78"/>
                  </a:lnTo>
                  <a:lnTo>
                    <a:pt x="41" y="70"/>
                  </a:lnTo>
                  <a:lnTo>
                    <a:pt x="37" y="0"/>
                  </a:lnTo>
                  <a:lnTo>
                    <a:pt x="11" y="34"/>
                  </a:lnTo>
                  <a:lnTo>
                    <a:pt x="0" y="70"/>
                  </a:lnTo>
                  <a:lnTo>
                    <a:pt x="61" y="177"/>
                  </a:lnTo>
                  <a:lnTo>
                    <a:pt x="103" y="213"/>
                  </a:lnTo>
                  <a:lnTo>
                    <a:pt x="143" y="196"/>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36" name="Freeform 47"/>
            <p:cNvSpPr>
              <a:spLocks/>
            </p:cNvSpPr>
            <p:nvPr/>
          </p:nvSpPr>
          <p:spPr bwMode="auto">
            <a:xfrm>
              <a:off x="5026025" y="4727575"/>
              <a:ext cx="479425" cy="385762"/>
            </a:xfrm>
            <a:custGeom>
              <a:avLst/>
              <a:gdLst>
                <a:gd name="T0" fmla="*/ 2147483647 w 528"/>
                <a:gd name="T1" fmla="*/ 2147483647 h 424"/>
                <a:gd name="T2" fmla="*/ 2147483647 w 528"/>
                <a:gd name="T3" fmla="*/ 2147483647 h 424"/>
                <a:gd name="T4" fmla="*/ 2147483647 w 528"/>
                <a:gd name="T5" fmla="*/ 2147483647 h 424"/>
                <a:gd name="T6" fmla="*/ 2147483647 w 528"/>
                <a:gd name="T7" fmla="*/ 2147483647 h 424"/>
                <a:gd name="T8" fmla="*/ 2147483647 w 528"/>
                <a:gd name="T9" fmla="*/ 2147483647 h 424"/>
                <a:gd name="T10" fmla="*/ 2147483647 w 528"/>
                <a:gd name="T11" fmla="*/ 2147483647 h 424"/>
                <a:gd name="T12" fmla="*/ 2147483647 w 528"/>
                <a:gd name="T13" fmla="*/ 2147483647 h 424"/>
                <a:gd name="T14" fmla="*/ 2147483647 w 528"/>
                <a:gd name="T15" fmla="*/ 2147483647 h 424"/>
                <a:gd name="T16" fmla="*/ 2147483647 w 528"/>
                <a:gd name="T17" fmla="*/ 2147483647 h 424"/>
                <a:gd name="T18" fmla="*/ 2147483647 w 528"/>
                <a:gd name="T19" fmla="*/ 2147483647 h 424"/>
                <a:gd name="T20" fmla="*/ 2147483647 w 528"/>
                <a:gd name="T21" fmla="*/ 2147483647 h 424"/>
                <a:gd name="T22" fmla="*/ 2147483647 w 528"/>
                <a:gd name="T23" fmla="*/ 2147483647 h 424"/>
                <a:gd name="T24" fmla="*/ 2147483647 w 528"/>
                <a:gd name="T25" fmla="*/ 2147483647 h 424"/>
                <a:gd name="T26" fmla="*/ 2147483647 w 528"/>
                <a:gd name="T27" fmla="*/ 2147483647 h 424"/>
                <a:gd name="T28" fmla="*/ 2147483647 w 528"/>
                <a:gd name="T29" fmla="*/ 2147483647 h 424"/>
                <a:gd name="T30" fmla="*/ 2147483647 w 528"/>
                <a:gd name="T31" fmla="*/ 2147483647 h 424"/>
                <a:gd name="T32" fmla="*/ 2147483647 w 528"/>
                <a:gd name="T33" fmla="*/ 2147483647 h 424"/>
                <a:gd name="T34" fmla="*/ 2147483647 w 528"/>
                <a:gd name="T35" fmla="*/ 2147483647 h 424"/>
                <a:gd name="T36" fmla="*/ 2147483647 w 528"/>
                <a:gd name="T37" fmla="*/ 2147483647 h 424"/>
                <a:gd name="T38" fmla="*/ 2147483647 w 528"/>
                <a:gd name="T39" fmla="*/ 2147483647 h 424"/>
                <a:gd name="T40" fmla="*/ 2147483647 w 528"/>
                <a:gd name="T41" fmla="*/ 2147483647 h 424"/>
                <a:gd name="T42" fmla="*/ 2147483647 w 528"/>
                <a:gd name="T43" fmla="*/ 2147483647 h 424"/>
                <a:gd name="T44" fmla="*/ 2147483647 w 528"/>
                <a:gd name="T45" fmla="*/ 2147483647 h 424"/>
                <a:gd name="T46" fmla="*/ 2147483647 w 528"/>
                <a:gd name="T47" fmla="*/ 2147483647 h 424"/>
                <a:gd name="T48" fmla="*/ 2147483647 w 528"/>
                <a:gd name="T49" fmla="*/ 2147483647 h 424"/>
                <a:gd name="T50" fmla="*/ 2147483647 w 528"/>
                <a:gd name="T51" fmla="*/ 2147483647 h 424"/>
                <a:gd name="T52" fmla="*/ 2147483647 w 528"/>
                <a:gd name="T53" fmla="*/ 2147483647 h 424"/>
                <a:gd name="T54" fmla="*/ 0 w 528"/>
                <a:gd name="T55" fmla="*/ 2147483647 h 424"/>
                <a:gd name="T56" fmla="*/ 2147483647 w 528"/>
                <a:gd name="T57" fmla="*/ 2147483647 h 424"/>
                <a:gd name="T58" fmla="*/ 0 w 528"/>
                <a:gd name="T59" fmla="*/ 2147483647 h 424"/>
                <a:gd name="T60" fmla="*/ 2147483647 w 528"/>
                <a:gd name="T61" fmla="*/ 2147483647 h 424"/>
                <a:gd name="T62" fmla="*/ 2147483647 w 528"/>
                <a:gd name="T63" fmla="*/ 2147483647 h 424"/>
                <a:gd name="T64" fmla="*/ 2147483647 w 528"/>
                <a:gd name="T65" fmla="*/ 2147483647 h 424"/>
                <a:gd name="T66" fmla="*/ 2147483647 w 528"/>
                <a:gd name="T67" fmla="*/ 2147483647 h 424"/>
                <a:gd name="T68" fmla="*/ 2147483647 w 528"/>
                <a:gd name="T69" fmla="*/ 2147483647 h 424"/>
                <a:gd name="T70" fmla="*/ 2147483647 w 528"/>
                <a:gd name="T71" fmla="*/ 2147483647 h 424"/>
                <a:gd name="T72" fmla="*/ 2147483647 w 528"/>
                <a:gd name="T73" fmla="*/ 2147483647 h 424"/>
                <a:gd name="T74" fmla="*/ 2147483647 w 528"/>
                <a:gd name="T75" fmla="*/ 2147483647 h 424"/>
                <a:gd name="T76" fmla="*/ 2147483647 w 528"/>
                <a:gd name="T77" fmla="*/ 2147483647 h 424"/>
                <a:gd name="T78" fmla="*/ 2147483647 w 528"/>
                <a:gd name="T79" fmla="*/ 2147483647 h 424"/>
                <a:gd name="T80" fmla="*/ 2147483647 w 528"/>
                <a:gd name="T81" fmla="*/ 2147483647 h 424"/>
                <a:gd name="T82" fmla="*/ 2147483647 w 528"/>
                <a:gd name="T83" fmla="*/ 2147483647 h 424"/>
                <a:gd name="T84" fmla="*/ 2147483647 w 528"/>
                <a:gd name="T85" fmla="*/ 2147483647 h 424"/>
                <a:gd name="T86" fmla="*/ 2147483647 w 528"/>
                <a:gd name="T87" fmla="*/ 0 h 424"/>
                <a:gd name="T88" fmla="*/ 2147483647 w 528"/>
                <a:gd name="T89" fmla="*/ 2147483647 h 424"/>
                <a:gd name="T90" fmla="*/ 2147483647 w 528"/>
                <a:gd name="T91" fmla="*/ 2147483647 h 424"/>
                <a:gd name="T92" fmla="*/ 2147483647 w 528"/>
                <a:gd name="T93" fmla="*/ 2147483647 h 424"/>
                <a:gd name="T94" fmla="*/ 2147483647 w 528"/>
                <a:gd name="T95" fmla="*/ 2147483647 h 424"/>
                <a:gd name="T96" fmla="*/ 2147483647 w 528"/>
                <a:gd name="T97" fmla="*/ 2147483647 h 4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8"/>
                <a:gd name="T148" fmla="*/ 0 h 424"/>
                <a:gd name="T149" fmla="*/ 528 w 528"/>
                <a:gd name="T150" fmla="*/ 424 h 4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8" h="424">
                  <a:moveTo>
                    <a:pt x="497" y="47"/>
                  </a:moveTo>
                  <a:lnTo>
                    <a:pt x="483" y="86"/>
                  </a:lnTo>
                  <a:lnTo>
                    <a:pt x="494" y="102"/>
                  </a:lnTo>
                  <a:lnTo>
                    <a:pt x="470" y="143"/>
                  </a:lnTo>
                  <a:lnTo>
                    <a:pt x="470" y="177"/>
                  </a:lnTo>
                  <a:lnTo>
                    <a:pt x="460" y="192"/>
                  </a:lnTo>
                  <a:lnTo>
                    <a:pt x="473" y="206"/>
                  </a:lnTo>
                  <a:lnTo>
                    <a:pt x="502" y="198"/>
                  </a:lnTo>
                  <a:lnTo>
                    <a:pt x="528" y="215"/>
                  </a:lnTo>
                  <a:lnTo>
                    <a:pt x="528" y="226"/>
                  </a:lnTo>
                  <a:lnTo>
                    <a:pt x="502" y="250"/>
                  </a:lnTo>
                  <a:lnTo>
                    <a:pt x="504" y="275"/>
                  </a:lnTo>
                  <a:lnTo>
                    <a:pt x="453" y="275"/>
                  </a:lnTo>
                  <a:lnTo>
                    <a:pt x="400" y="300"/>
                  </a:lnTo>
                  <a:lnTo>
                    <a:pt x="379" y="294"/>
                  </a:lnTo>
                  <a:lnTo>
                    <a:pt x="343" y="320"/>
                  </a:lnTo>
                  <a:lnTo>
                    <a:pt x="299" y="300"/>
                  </a:lnTo>
                  <a:lnTo>
                    <a:pt x="257" y="305"/>
                  </a:lnTo>
                  <a:lnTo>
                    <a:pt x="249" y="325"/>
                  </a:lnTo>
                  <a:lnTo>
                    <a:pt x="269" y="360"/>
                  </a:lnTo>
                  <a:lnTo>
                    <a:pt x="239" y="380"/>
                  </a:lnTo>
                  <a:lnTo>
                    <a:pt x="206" y="394"/>
                  </a:lnTo>
                  <a:lnTo>
                    <a:pt x="186" y="424"/>
                  </a:lnTo>
                  <a:lnTo>
                    <a:pt x="140" y="385"/>
                  </a:lnTo>
                  <a:lnTo>
                    <a:pt x="93" y="349"/>
                  </a:lnTo>
                  <a:lnTo>
                    <a:pt x="60" y="357"/>
                  </a:lnTo>
                  <a:lnTo>
                    <a:pt x="23" y="325"/>
                  </a:lnTo>
                  <a:lnTo>
                    <a:pt x="0" y="278"/>
                  </a:lnTo>
                  <a:lnTo>
                    <a:pt x="8" y="237"/>
                  </a:lnTo>
                  <a:lnTo>
                    <a:pt x="0" y="190"/>
                  </a:lnTo>
                  <a:lnTo>
                    <a:pt x="38" y="141"/>
                  </a:lnTo>
                  <a:lnTo>
                    <a:pt x="55" y="88"/>
                  </a:lnTo>
                  <a:lnTo>
                    <a:pt x="93" y="52"/>
                  </a:lnTo>
                  <a:lnTo>
                    <a:pt x="126" y="68"/>
                  </a:lnTo>
                  <a:lnTo>
                    <a:pt x="148" y="92"/>
                  </a:lnTo>
                  <a:lnTo>
                    <a:pt x="159" y="102"/>
                  </a:lnTo>
                  <a:lnTo>
                    <a:pt x="195" y="88"/>
                  </a:lnTo>
                  <a:lnTo>
                    <a:pt x="208" y="96"/>
                  </a:lnTo>
                  <a:lnTo>
                    <a:pt x="241" y="80"/>
                  </a:lnTo>
                  <a:lnTo>
                    <a:pt x="257" y="77"/>
                  </a:lnTo>
                  <a:lnTo>
                    <a:pt x="275" y="52"/>
                  </a:lnTo>
                  <a:lnTo>
                    <a:pt x="294" y="50"/>
                  </a:lnTo>
                  <a:lnTo>
                    <a:pt x="302" y="22"/>
                  </a:lnTo>
                  <a:lnTo>
                    <a:pt x="316" y="0"/>
                  </a:lnTo>
                  <a:lnTo>
                    <a:pt x="335" y="19"/>
                  </a:lnTo>
                  <a:lnTo>
                    <a:pt x="418" y="19"/>
                  </a:lnTo>
                  <a:lnTo>
                    <a:pt x="453" y="45"/>
                  </a:lnTo>
                  <a:lnTo>
                    <a:pt x="486" y="39"/>
                  </a:lnTo>
                  <a:lnTo>
                    <a:pt x="497" y="47"/>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37" name="Freeform 48"/>
            <p:cNvSpPr>
              <a:spLocks/>
            </p:cNvSpPr>
            <p:nvPr/>
          </p:nvSpPr>
          <p:spPr bwMode="auto">
            <a:xfrm>
              <a:off x="5700713" y="3702050"/>
              <a:ext cx="414338" cy="438150"/>
            </a:xfrm>
            <a:custGeom>
              <a:avLst/>
              <a:gdLst>
                <a:gd name="T0" fmla="*/ 2147483647 w 457"/>
                <a:gd name="T1" fmla="*/ 2147483647 h 481"/>
                <a:gd name="T2" fmla="*/ 2147483647 w 457"/>
                <a:gd name="T3" fmla="*/ 2147483647 h 481"/>
                <a:gd name="T4" fmla="*/ 2147483647 w 457"/>
                <a:gd name="T5" fmla="*/ 2147483647 h 481"/>
                <a:gd name="T6" fmla="*/ 0 w 457"/>
                <a:gd name="T7" fmla="*/ 2147483647 h 481"/>
                <a:gd name="T8" fmla="*/ 2147483647 w 457"/>
                <a:gd name="T9" fmla="*/ 2147483647 h 481"/>
                <a:gd name="T10" fmla="*/ 2147483647 w 457"/>
                <a:gd name="T11" fmla="*/ 2147483647 h 481"/>
                <a:gd name="T12" fmla="*/ 2147483647 w 457"/>
                <a:gd name="T13" fmla="*/ 2147483647 h 481"/>
                <a:gd name="T14" fmla="*/ 2147483647 w 457"/>
                <a:gd name="T15" fmla="*/ 2147483647 h 481"/>
                <a:gd name="T16" fmla="*/ 2147483647 w 457"/>
                <a:gd name="T17" fmla="*/ 2147483647 h 481"/>
                <a:gd name="T18" fmla="*/ 2147483647 w 457"/>
                <a:gd name="T19" fmla="*/ 2147483647 h 481"/>
                <a:gd name="T20" fmla="*/ 2147483647 w 457"/>
                <a:gd name="T21" fmla="*/ 2147483647 h 481"/>
                <a:gd name="T22" fmla="*/ 2147483647 w 457"/>
                <a:gd name="T23" fmla="*/ 2147483647 h 481"/>
                <a:gd name="T24" fmla="*/ 2147483647 w 457"/>
                <a:gd name="T25" fmla="*/ 2147483647 h 481"/>
                <a:gd name="T26" fmla="*/ 2147483647 w 457"/>
                <a:gd name="T27" fmla="*/ 2147483647 h 481"/>
                <a:gd name="T28" fmla="*/ 2147483647 w 457"/>
                <a:gd name="T29" fmla="*/ 2147483647 h 481"/>
                <a:gd name="T30" fmla="*/ 2147483647 w 457"/>
                <a:gd name="T31" fmla="*/ 0 h 481"/>
                <a:gd name="T32" fmla="*/ 2147483647 w 457"/>
                <a:gd name="T33" fmla="*/ 2147483647 h 481"/>
                <a:gd name="T34" fmla="*/ 2147483647 w 457"/>
                <a:gd name="T35" fmla="*/ 2147483647 h 481"/>
                <a:gd name="T36" fmla="*/ 2147483647 w 457"/>
                <a:gd name="T37" fmla="*/ 2147483647 h 481"/>
                <a:gd name="T38" fmla="*/ 2147483647 w 457"/>
                <a:gd name="T39" fmla="*/ 2147483647 h 481"/>
                <a:gd name="T40" fmla="*/ 2147483647 w 457"/>
                <a:gd name="T41" fmla="*/ 2147483647 h 481"/>
                <a:gd name="T42" fmla="*/ 2147483647 w 457"/>
                <a:gd name="T43" fmla="*/ 2147483647 h 481"/>
                <a:gd name="T44" fmla="*/ 2147483647 w 457"/>
                <a:gd name="T45" fmla="*/ 2147483647 h 481"/>
                <a:gd name="T46" fmla="*/ 2147483647 w 457"/>
                <a:gd name="T47" fmla="*/ 2147483647 h 481"/>
                <a:gd name="T48" fmla="*/ 2147483647 w 457"/>
                <a:gd name="T49" fmla="*/ 2147483647 h 481"/>
                <a:gd name="T50" fmla="*/ 2147483647 w 457"/>
                <a:gd name="T51" fmla="*/ 2147483647 h 481"/>
                <a:gd name="T52" fmla="*/ 2147483647 w 457"/>
                <a:gd name="T53" fmla="*/ 2147483647 h 481"/>
                <a:gd name="T54" fmla="*/ 2147483647 w 457"/>
                <a:gd name="T55" fmla="*/ 2147483647 h 481"/>
                <a:gd name="T56" fmla="*/ 2147483647 w 457"/>
                <a:gd name="T57" fmla="*/ 2147483647 h 481"/>
                <a:gd name="T58" fmla="*/ 2147483647 w 457"/>
                <a:gd name="T59" fmla="*/ 2147483647 h 481"/>
                <a:gd name="T60" fmla="*/ 2147483647 w 457"/>
                <a:gd name="T61" fmla="*/ 2147483647 h 481"/>
                <a:gd name="T62" fmla="*/ 2147483647 w 457"/>
                <a:gd name="T63" fmla="*/ 2147483647 h 481"/>
                <a:gd name="T64" fmla="*/ 2147483647 w 457"/>
                <a:gd name="T65" fmla="*/ 2147483647 h 481"/>
                <a:gd name="T66" fmla="*/ 2147483647 w 457"/>
                <a:gd name="T67" fmla="*/ 2147483647 h 481"/>
                <a:gd name="T68" fmla="*/ 2147483647 w 457"/>
                <a:gd name="T69" fmla="*/ 2147483647 h 481"/>
                <a:gd name="T70" fmla="*/ 2147483647 w 457"/>
                <a:gd name="T71" fmla="*/ 2147483647 h 481"/>
                <a:gd name="T72" fmla="*/ 2147483647 w 457"/>
                <a:gd name="T73" fmla="*/ 2147483647 h 481"/>
                <a:gd name="T74" fmla="*/ 2147483647 w 457"/>
                <a:gd name="T75" fmla="*/ 2147483647 h 481"/>
                <a:gd name="T76" fmla="*/ 2147483647 w 457"/>
                <a:gd name="T77" fmla="*/ 2147483647 h 481"/>
                <a:gd name="T78" fmla="*/ 2147483647 w 457"/>
                <a:gd name="T79" fmla="*/ 2147483647 h 481"/>
                <a:gd name="T80" fmla="*/ 2147483647 w 457"/>
                <a:gd name="T81" fmla="*/ 2147483647 h 481"/>
                <a:gd name="T82" fmla="*/ 2147483647 w 457"/>
                <a:gd name="T83" fmla="*/ 2147483647 h 481"/>
                <a:gd name="T84" fmla="*/ 2147483647 w 457"/>
                <a:gd name="T85" fmla="*/ 2147483647 h 481"/>
                <a:gd name="T86" fmla="*/ 2147483647 w 457"/>
                <a:gd name="T87" fmla="*/ 2147483647 h 481"/>
                <a:gd name="T88" fmla="*/ 2147483647 w 457"/>
                <a:gd name="T89" fmla="*/ 2147483647 h 481"/>
                <a:gd name="T90" fmla="*/ 2147483647 w 457"/>
                <a:gd name="T91" fmla="*/ 2147483647 h 481"/>
                <a:gd name="T92" fmla="*/ 2147483647 w 457"/>
                <a:gd name="T93" fmla="*/ 2147483647 h 481"/>
                <a:gd name="T94" fmla="*/ 2147483647 w 457"/>
                <a:gd name="T95" fmla="*/ 2147483647 h 481"/>
                <a:gd name="T96" fmla="*/ 2147483647 w 457"/>
                <a:gd name="T97" fmla="*/ 2147483647 h 481"/>
                <a:gd name="T98" fmla="*/ 2147483647 w 457"/>
                <a:gd name="T99" fmla="*/ 2147483647 h 481"/>
                <a:gd name="T100" fmla="*/ 2147483647 w 457"/>
                <a:gd name="T101" fmla="*/ 2147483647 h 481"/>
                <a:gd name="T102" fmla="*/ 2147483647 w 457"/>
                <a:gd name="T103" fmla="*/ 2147483647 h 481"/>
                <a:gd name="T104" fmla="*/ 2147483647 w 457"/>
                <a:gd name="T105" fmla="*/ 2147483647 h 481"/>
                <a:gd name="T106" fmla="*/ 2147483647 w 457"/>
                <a:gd name="T107" fmla="*/ 2147483647 h 481"/>
                <a:gd name="T108" fmla="*/ 2147483647 w 457"/>
                <a:gd name="T109" fmla="*/ 2147483647 h 481"/>
                <a:gd name="T110" fmla="*/ 2147483647 w 457"/>
                <a:gd name="T111" fmla="*/ 2147483647 h 481"/>
                <a:gd name="T112" fmla="*/ 2147483647 w 457"/>
                <a:gd name="T113" fmla="*/ 2147483647 h 481"/>
                <a:gd name="T114" fmla="*/ 2147483647 w 457"/>
                <a:gd name="T115" fmla="*/ 2147483647 h 481"/>
                <a:gd name="T116" fmla="*/ 2147483647 w 457"/>
                <a:gd name="T117" fmla="*/ 2147483647 h 481"/>
                <a:gd name="T118" fmla="*/ 2147483647 w 457"/>
                <a:gd name="T119" fmla="*/ 2147483647 h 4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481"/>
                <a:gd name="T182" fmla="*/ 457 w 457"/>
                <a:gd name="T183" fmla="*/ 481 h 4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481">
                  <a:moveTo>
                    <a:pt x="99" y="369"/>
                  </a:moveTo>
                  <a:lnTo>
                    <a:pt x="62" y="341"/>
                  </a:lnTo>
                  <a:lnTo>
                    <a:pt x="12" y="353"/>
                  </a:lnTo>
                  <a:lnTo>
                    <a:pt x="0" y="325"/>
                  </a:lnTo>
                  <a:lnTo>
                    <a:pt x="21" y="311"/>
                  </a:lnTo>
                  <a:lnTo>
                    <a:pt x="47" y="309"/>
                  </a:lnTo>
                  <a:lnTo>
                    <a:pt x="64" y="278"/>
                  </a:lnTo>
                  <a:lnTo>
                    <a:pt x="56" y="240"/>
                  </a:lnTo>
                  <a:lnTo>
                    <a:pt x="56" y="127"/>
                  </a:lnTo>
                  <a:lnTo>
                    <a:pt x="91" y="109"/>
                  </a:lnTo>
                  <a:lnTo>
                    <a:pt x="149" y="104"/>
                  </a:lnTo>
                  <a:lnTo>
                    <a:pt x="163" y="85"/>
                  </a:lnTo>
                  <a:lnTo>
                    <a:pt x="166" y="72"/>
                  </a:lnTo>
                  <a:lnTo>
                    <a:pt x="234" y="36"/>
                  </a:lnTo>
                  <a:lnTo>
                    <a:pt x="245" y="6"/>
                  </a:lnTo>
                  <a:lnTo>
                    <a:pt x="254" y="0"/>
                  </a:lnTo>
                  <a:lnTo>
                    <a:pt x="296" y="17"/>
                  </a:lnTo>
                  <a:lnTo>
                    <a:pt x="345" y="34"/>
                  </a:lnTo>
                  <a:lnTo>
                    <a:pt x="351" y="42"/>
                  </a:lnTo>
                  <a:lnTo>
                    <a:pt x="317" y="91"/>
                  </a:lnTo>
                  <a:lnTo>
                    <a:pt x="327" y="158"/>
                  </a:lnTo>
                  <a:lnTo>
                    <a:pt x="423" y="297"/>
                  </a:lnTo>
                  <a:lnTo>
                    <a:pt x="457" y="346"/>
                  </a:lnTo>
                  <a:lnTo>
                    <a:pt x="451" y="358"/>
                  </a:lnTo>
                  <a:lnTo>
                    <a:pt x="400" y="341"/>
                  </a:lnTo>
                  <a:lnTo>
                    <a:pt x="366" y="338"/>
                  </a:lnTo>
                  <a:lnTo>
                    <a:pt x="298" y="287"/>
                  </a:lnTo>
                  <a:lnTo>
                    <a:pt x="185" y="301"/>
                  </a:lnTo>
                  <a:lnTo>
                    <a:pt x="168" y="297"/>
                  </a:lnTo>
                  <a:lnTo>
                    <a:pt x="155" y="306"/>
                  </a:lnTo>
                  <a:lnTo>
                    <a:pt x="160" y="315"/>
                  </a:lnTo>
                  <a:lnTo>
                    <a:pt x="210" y="325"/>
                  </a:lnTo>
                  <a:lnTo>
                    <a:pt x="286" y="309"/>
                  </a:lnTo>
                  <a:lnTo>
                    <a:pt x="319" y="330"/>
                  </a:lnTo>
                  <a:lnTo>
                    <a:pt x="387" y="387"/>
                  </a:lnTo>
                  <a:lnTo>
                    <a:pt x="414" y="409"/>
                  </a:lnTo>
                  <a:lnTo>
                    <a:pt x="400" y="421"/>
                  </a:lnTo>
                  <a:lnTo>
                    <a:pt x="396" y="457"/>
                  </a:lnTo>
                  <a:lnTo>
                    <a:pt x="387" y="473"/>
                  </a:lnTo>
                  <a:lnTo>
                    <a:pt x="374" y="468"/>
                  </a:lnTo>
                  <a:lnTo>
                    <a:pt x="364" y="447"/>
                  </a:lnTo>
                  <a:lnTo>
                    <a:pt x="358" y="397"/>
                  </a:lnTo>
                  <a:lnTo>
                    <a:pt x="319" y="366"/>
                  </a:lnTo>
                  <a:lnTo>
                    <a:pt x="291" y="391"/>
                  </a:lnTo>
                  <a:lnTo>
                    <a:pt x="264" y="393"/>
                  </a:lnTo>
                  <a:lnTo>
                    <a:pt x="259" y="402"/>
                  </a:lnTo>
                  <a:lnTo>
                    <a:pt x="278" y="421"/>
                  </a:lnTo>
                  <a:lnTo>
                    <a:pt x="249" y="440"/>
                  </a:lnTo>
                  <a:lnTo>
                    <a:pt x="236" y="457"/>
                  </a:lnTo>
                  <a:lnTo>
                    <a:pt x="207" y="466"/>
                  </a:lnTo>
                  <a:lnTo>
                    <a:pt x="193" y="457"/>
                  </a:lnTo>
                  <a:lnTo>
                    <a:pt x="187" y="440"/>
                  </a:lnTo>
                  <a:lnTo>
                    <a:pt x="158" y="426"/>
                  </a:lnTo>
                  <a:lnTo>
                    <a:pt x="140" y="442"/>
                  </a:lnTo>
                  <a:lnTo>
                    <a:pt x="129" y="481"/>
                  </a:lnTo>
                  <a:lnTo>
                    <a:pt x="75" y="447"/>
                  </a:lnTo>
                  <a:lnTo>
                    <a:pt x="70" y="429"/>
                  </a:lnTo>
                  <a:lnTo>
                    <a:pt x="91" y="407"/>
                  </a:lnTo>
                  <a:lnTo>
                    <a:pt x="85" y="387"/>
                  </a:lnTo>
                  <a:lnTo>
                    <a:pt x="99" y="369"/>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grpSp>
          <p:nvGrpSpPr>
            <p:cNvPr id="38" name="Group 49"/>
            <p:cNvGrpSpPr>
              <a:grpSpLocks/>
            </p:cNvGrpSpPr>
            <p:nvPr/>
          </p:nvGrpSpPr>
          <p:grpSpPr bwMode="auto">
            <a:xfrm>
              <a:off x="5470525" y="5348288"/>
              <a:ext cx="436563" cy="473075"/>
              <a:chOff x="2945" y="3526"/>
              <a:chExt cx="240" cy="261"/>
            </a:xfrm>
            <a:solidFill>
              <a:schemeClr val="accent3">
                <a:lumMod val="40000"/>
                <a:lumOff val="60000"/>
              </a:schemeClr>
            </a:solidFill>
          </p:grpSpPr>
          <p:sp>
            <p:nvSpPr>
              <p:cNvPr id="79" name="Freeform 50"/>
              <p:cNvSpPr>
                <a:spLocks/>
              </p:cNvSpPr>
              <p:nvPr/>
            </p:nvSpPr>
            <p:spPr bwMode="auto">
              <a:xfrm>
                <a:off x="3106" y="3705"/>
                <a:ext cx="11" cy="13"/>
              </a:xfrm>
              <a:custGeom>
                <a:avLst/>
                <a:gdLst>
                  <a:gd name="T0" fmla="*/ 2 w 21"/>
                  <a:gd name="T1" fmla="*/ 3 h 27"/>
                  <a:gd name="T2" fmla="*/ 0 w 21"/>
                  <a:gd name="T3" fmla="*/ 3 h 27"/>
                  <a:gd name="T4" fmla="*/ 1 w 21"/>
                  <a:gd name="T5" fmla="*/ 0 h 27"/>
                  <a:gd name="T6" fmla="*/ 3 w 21"/>
                  <a:gd name="T7" fmla="*/ 2 h 27"/>
                  <a:gd name="T8" fmla="*/ 2 w 21"/>
                  <a:gd name="T9" fmla="*/ 3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10" y="27"/>
                    </a:moveTo>
                    <a:lnTo>
                      <a:pt x="0" y="25"/>
                    </a:lnTo>
                    <a:lnTo>
                      <a:pt x="8" y="0"/>
                    </a:lnTo>
                    <a:lnTo>
                      <a:pt x="21" y="17"/>
                    </a:lnTo>
                    <a:lnTo>
                      <a:pt x="10" y="27"/>
                    </a:lnTo>
                    <a:close/>
                  </a:path>
                </a:pathLst>
              </a:custGeom>
              <a:grp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grpSp>
            <p:nvGrpSpPr>
              <p:cNvPr id="80" name="Group 51"/>
              <p:cNvGrpSpPr>
                <a:grpSpLocks/>
              </p:cNvGrpSpPr>
              <p:nvPr/>
            </p:nvGrpSpPr>
            <p:grpSpPr bwMode="auto">
              <a:xfrm>
                <a:off x="2945" y="3526"/>
                <a:ext cx="240" cy="261"/>
                <a:chOff x="2945" y="3526"/>
                <a:chExt cx="240" cy="261"/>
              </a:xfrm>
              <a:grpFill/>
            </p:grpSpPr>
            <p:sp>
              <p:nvSpPr>
                <p:cNvPr id="81" name="Freeform 52"/>
                <p:cNvSpPr>
                  <a:spLocks/>
                </p:cNvSpPr>
                <p:nvPr/>
              </p:nvSpPr>
              <p:spPr bwMode="auto">
                <a:xfrm>
                  <a:off x="3024" y="3727"/>
                  <a:ext cx="97" cy="60"/>
                </a:xfrm>
                <a:custGeom>
                  <a:avLst/>
                  <a:gdLst>
                    <a:gd name="T0" fmla="*/ 20 w 195"/>
                    <a:gd name="T1" fmla="*/ 2 h 118"/>
                    <a:gd name="T2" fmla="*/ 24 w 195"/>
                    <a:gd name="T3" fmla="*/ 7 h 118"/>
                    <a:gd name="T4" fmla="*/ 19 w 195"/>
                    <a:gd name="T5" fmla="*/ 10 h 118"/>
                    <a:gd name="T6" fmla="*/ 18 w 195"/>
                    <a:gd name="T7" fmla="*/ 13 h 118"/>
                    <a:gd name="T8" fmla="*/ 15 w 195"/>
                    <a:gd name="T9" fmla="*/ 16 h 118"/>
                    <a:gd name="T10" fmla="*/ 9 w 195"/>
                    <a:gd name="T11" fmla="*/ 13 h 118"/>
                    <a:gd name="T12" fmla="*/ 2 w 195"/>
                    <a:gd name="T13" fmla="*/ 9 h 118"/>
                    <a:gd name="T14" fmla="*/ 0 w 195"/>
                    <a:gd name="T15" fmla="*/ 9 h 118"/>
                    <a:gd name="T16" fmla="*/ 2 w 195"/>
                    <a:gd name="T17" fmla="*/ 5 h 118"/>
                    <a:gd name="T18" fmla="*/ 7 w 195"/>
                    <a:gd name="T19" fmla="*/ 4 h 118"/>
                    <a:gd name="T20" fmla="*/ 11 w 195"/>
                    <a:gd name="T21" fmla="*/ 0 h 118"/>
                    <a:gd name="T22" fmla="*/ 17 w 195"/>
                    <a:gd name="T23" fmla="*/ 3 h 118"/>
                    <a:gd name="T24" fmla="*/ 20 w 195"/>
                    <a:gd name="T25" fmla="*/ 2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
                    <a:gd name="T40" fmla="*/ 0 h 118"/>
                    <a:gd name="T41" fmla="*/ 195 w 195"/>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 h="118">
                      <a:moveTo>
                        <a:pt x="162" y="13"/>
                      </a:moveTo>
                      <a:lnTo>
                        <a:pt x="195" y="50"/>
                      </a:lnTo>
                      <a:lnTo>
                        <a:pt x="155" y="79"/>
                      </a:lnTo>
                      <a:lnTo>
                        <a:pt x="149" y="102"/>
                      </a:lnTo>
                      <a:lnTo>
                        <a:pt x="121" y="118"/>
                      </a:lnTo>
                      <a:lnTo>
                        <a:pt x="77" y="102"/>
                      </a:lnTo>
                      <a:lnTo>
                        <a:pt x="17" y="66"/>
                      </a:lnTo>
                      <a:lnTo>
                        <a:pt x="0" y="66"/>
                      </a:lnTo>
                      <a:lnTo>
                        <a:pt x="23" y="40"/>
                      </a:lnTo>
                      <a:lnTo>
                        <a:pt x="62" y="30"/>
                      </a:lnTo>
                      <a:lnTo>
                        <a:pt x="93" y="0"/>
                      </a:lnTo>
                      <a:lnTo>
                        <a:pt x="140" y="19"/>
                      </a:lnTo>
                      <a:lnTo>
                        <a:pt x="162" y="13"/>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82" name="Freeform 53"/>
                <p:cNvSpPr>
                  <a:spLocks/>
                </p:cNvSpPr>
                <p:nvPr/>
              </p:nvSpPr>
              <p:spPr bwMode="auto">
                <a:xfrm>
                  <a:off x="2945" y="3526"/>
                  <a:ext cx="240" cy="219"/>
                </a:xfrm>
                <a:custGeom>
                  <a:avLst/>
                  <a:gdLst>
                    <a:gd name="T0" fmla="*/ 51 w 479"/>
                    <a:gd name="T1" fmla="*/ 43 h 440"/>
                    <a:gd name="T2" fmla="*/ 51 w 479"/>
                    <a:gd name="T3" fmla="*/ 39 h 440"/>
                    <a:gd name="T4" fmla="*/ 54 w 479"/>
                    <a:gd name="T5" fmla="*/ 27 h 440"/>
                    <a:gd name="T6" fmla="*/ 59 w 479"/>
                    <a:gd name="T7" fmla="*/ 21 h 440"/>
                    <a:gd name="T8" fmla="*/ 56 w 479"/>
                    <a:gd name="T9" fmla="*/ 15 h 440"/>
                    <a:gd name="T10" fmla="*/ 55 w 479"/>
                    <a:gd name="T11" fmla="*/ 10 h 440"/>
                    <a:gd name="T12" fmla="*/ 60 w 479"/>
                    <a:gd name="T13" fmla="*/ 9 h 440"/>
                    <a:gd name="T14" fmla="*/ 59 w 479"/>
                    <a:gd name="T15" fmla="*/ 1 h 440"/>
                    <a:gd name="T16" fmla="*/ 51 w 479"/>
                    <a:gd name="T17" fmla="*/ 1 h 440"/>
                    <a:gd name="T18" fmla="*/ 46 w 479"/>
                    <a:gd name="T19" fmla="*/ 1 h 440"/>
                    <a:gd name="T20" fmla="*/ 41 w 479"/>
                    <a:gd name="T21" fmla="*/ 0 h 440"/>
                    <a:gd name="T22" fmla="*/ 37 w 479"/>
                    <a:gd name="T23" fmla="*/ 1 h 440"/>
                    <a:gd name="T24" fmla="*/ 26 w 479"/>
                    <a:gd name="T25" fmla="*/ 0 h 440"/>
                    <a:gd name="T26" fmla="*/ 22 w 479"/>
                    <a:gd name="T27" fmla="*/ 3 h 440"/>
                    <a:gd name="T28" fmla="*/ 19 w 479"/>
                    <a:gd name="T29" fmla="*/ 10 h 440"/>
                    <a:gd name="T30" fmla="*/ 12 w 479"/>
                    <a:gd name="T31" fmla="*/ 12 h 440"/>
                    <a:gd name="T32" fmla="*/ 17 w 479"/>
                    <a:gd name="T33" fmla="*/ 26 h 440"/>
                    <a:gd name="T34" fmla="*/ 16 w 479"/>
                    <a:gd name="T35" fmla="*/ 29 h 440"/>
                    <a:gd name="T36" fmla="*/ 17 w 479"/>
                    <a:gd name="T37" fmla="*/ 31 h 440"/>
                    <a:gd name="T38" fmla="*/ 14 w 479"/>
                    <a:gd name="T39" fmla="*/ 35 h 440"/>
                    <a:gd name="T40" fmla="*/ 7 w 479"/>
                    <a:gd name="T41" fmla="*/ 31 h 440"/>
                    <a:gd name="T42" fmla="*/ 0 w 479"/>
                    <a:gd name="T43" fmla="*/ 32 h 440"/>
                    <a:gd name="T44" fmla="*/ 2 w 479"/>
                    <a:gd name="T45" fmla="*/ 36 h 440"/>
                    <a:gd name="T46" fmla="*/ 7 w 479"/>
                    <a:gd name="T47" fmla="*/ 37 h 440"/>
                    <a:gd name="T48" fmla="*/ 8 w 479"/>
                    <a:gd name="T49" fmla="*/ 48 h 440"/>
                    <a:gd name="T50" fmla="*/ 12 w 479"/>
                    <a:gd name="T51" fmla="*/ 49 h 440"/>
                    <a:gd name="T52" fmla="*/ 14 w 479"/>
                    <a:gd name="T53" fmla="*/ 52 h 440"/>
                    <a:gd name="T54" fmla="*/ 19 w 479"/>
                    <a:gd name="T55" fmla="*/ 54 h 440"/>
                    <a:gd name="T56" fmla="*/ 22 w 479"/>
                    <a:gd name="T57" fmla="*/ 50 h 440"/>
                    <a:gd name="T58" fmla="*/ 27 w 479"/>
                    <a:gd name="T59" fmla="*/ 49 h 440"/>
                    <a:gd name="T60" fmla="*/ 31 w 479"/>
                    <a:gd name="T61" fmla="*/ 46 h 440"/>
                    <a:gd name="T62" fmla="*/ 25 w 479"/>
                    <a:gd name="T63" fmla="*/ 40 h 440"/>
                    <a:gd name="T64" fmla="*/ 26 w 479"/>
                    <a:gd name="T65" fmla="*/ 39 h 440"/>
                    <a:gd name="T66" fmla="*/ 36 w 479"/>
                    <a:gd name="T67" fmla="*/ 46 h 440"/>
                    <a:gd name="T68" fmla="*/ 40 w 479"/>
                    <a:gd name="T69" fmla="*/ 47 h 440"/>
                    <a:gd name="T70" fmla="*/ 40 w 479"/>
                    <a:gd name="T71" fmla="*/ 44 h 440"/>
                    <a:gd name="T72" fmla="*/ 41 w 479"/>
                    <a:gd name="T73" fmla="*/ 43 h 440"/>
                    <a:gd name="T74" fmla="*/ 43 w 479"/>
                    <a:gd name="T75" fmla="*/ 43 h 440"/>
                    <a:gd name="T76" fmla="*/ 45 w 479"/>
                    <a:gd name="T77" fmla="*/ 47 h 440"/>
                    <a:gd name="T78" fmla="*/ 46 w 479"/>
                    <a:gd name="T79" fmla="*/ 47 h 440"/>
                    <a:gd name="T80" fmla="*/ 46 w 479"/>
                    <a:gd name="T81" fmla="*/ 43 h 440"/>
                    <a:gd name="T82" fmla="*/ 51 w 479"/>
                    <a:gd name="T83" fmla="*/ 43 h 4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9"/>
                    <a:gd name="T127" fmla="*/ 0 h 440"/>
                    <a:gd name="T128" fmla="*/ 479 w 479"/>
                    <a:gd name="T129" fmla="*/ 440 h 4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9" h="440">
                      <a:moveTo>
                        <a:pt x="406" y="348"/>
                      </a:moveTo>
                      <a:lnTo>
                        <a:pt x="408" y="313"/>
                      </a:lnTo>
                      <a:lnTo>
                        <a:pt x="429" y="217"/>
                      </a:lnTo>
                      <a:lnTo>
                        <a:pt x="470" y="173"/>
                      </a:lnTo>
                      <a:lnTo>
                        <a:pt x="442" y="127"/>
                      </a:lnTo>
                      <a:lnTo>
                        <a:pt x="440" y="85"/>
                      </a:lnTo>
                      <a:lnTo>
                        <a:pt x="479" y="74"/>
                      </a:lnTo>
                      <a:lnTo>
                        <a:pt x="470" y="14"/>
                      </a:lnTo>
                      <a:lnTo>
                        <a:pt x="406" y="8"/>
                      </a:lnTo>
                      <a:lnTo>
                        <a:pt x="361" y="8"/>
                      </a:lnTo>
                      <a:lnTo>
                        <a:pt x="323" y="0"/>
                      </a:lnTo>
                      <a:lnTo>
                        <a:pt x="291" y="10"/>
                      </a:lnTo>
                      <a:lnTo>
                        <a:pt x="204" y="2"/>
                      </a:lnTo>
                      <a:lnTo>
                        <a:pt x="172" y="28"/>
                      </a:lnTo>
                      <a:lnTo>
                        <a:pt x="149" y="80"/>
                      </a:lnTo>
                      <a:lnTo>
                        <a:pt x="91" y="99"/>
                      </a:lnTo>
                      <a:lnTo>
                        <a:pt x="133" y="210"/>
                      </a:lnTo>
                      <a:lnTo>
                        <a:pt x="125" y="236"/>
                      </a:lnTo>
                      <a:lnTo>
                        <a:pt x="133" y="255"/>
                      </a:lnTo>
                      <a:lnTo>
                        <a:pt x="110" y="283"/>
                      </a:lnTo>
                      <a:lnTo>
                        <a:pt x="50" y="250"/>
                      </a:lnTo>
                      <a:lnTo>
                        <a:pt x="0" y="263"/>
                      </a:lnTo>
                      <a:lnTo>
                        <a:pt x="14" y="291"/>
                      </a:lnTo>
                      <a:lnTo>
                        <a:pt x="50" y="304"/>
                      </a:lnTo>
                      <a:lnTo>
                        <a:pt x="61" y="385"/>
                      </a:lnTo>
                      <a:lnTo>
                        <a:pt x="91" y="398"/>
                      </a:lnTo>
                      <a:lnTo>
                        <a:pt x="110" y="423"/>
                      </a:lnTo>
                      <a:lnTo>
                        <a:pt x="152" y="440"/>
                      </a:lnTo>
                      <a:lnTo>
                        <a:pt x="174" y="407"/>
                      </a:lnTo>
                      <a:lnTo>
                        <a:pt x="210" y="393"/>
                      </a:lnTo>
                      <a:lnTo>
                        <a:pt x="246" y="371"/>
                      </a:lnTo>
                      <a:lnTo>
                        <a:pt x="195" y="321"/>
                      </a:lnTo>
                      <a:lnTo>
                        <a:pt x="201" y="319"/>
                      </a:lnTo>
                      <a:lnTo>
                        <a:pt x="281" y="376"/>
                      </a:lnTo>
                      <a:lnTo>
                        <a:pt x="315" y="382"/>
                      </a:lnTo>
                      <a:lnTo>
                        <a:pt x="317" y="358"/>
                      </a:lnTo>
                      <a:lnTo>
                        <a:pt x="325" y="351"/>
                      </a:lnTo>
                      <a:lnTo>
                        <a:pt x="343" y="351"/>
                      </a:lnTo>
                      <a:lnTo>
                        <a:pt x="356" y="380"/>
                      </a:lnTo>
                      <a:lnTo>
                        <a:pt x="364" y="379"/>
                      </a:lnTo>
                      <a:lnTo>
                        <a:pt x="366" y="348"/>
                      </a:lnTo>
                      <a:lnTo>
                        <a:pt x="406" y="348"/>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grpSp>
        </p:grpSp>
        <p:sp>
          <p:nvSpPr>
            <p:cNvPr id="39" name="Freeform 54"/>
            <p:cNvSpPr>
              <a:spLocks/>
            </p:cNvSpPr>
            <p:nvPr/>
          </p:nvSpPr>
          <p:spPr bwMode="auto">
            <a:xfrm>
              <a:off x="4986338" y="4416425"/>
              <a:ext cx="339725" cy="403225"/>
            </a:xfrm>
            <a:custGeom>
              <a:avLst/>
              <a:gdLst>
                <a:gd name="T0" fmla="*/ 2147483647 w 375"/>
                <a:gd name="T1" fmla="*/ 0 h 445"/>
                <a:gd name="T2" fmla="*/ 2147483647 w 375"/>
                <a:gd name="T3" fmla="*/ 2147483647 h 445"/>
                <a:gd name="T4" fmla="*/ 2147483647 w 375"/>
                <a:gd name="T5" fmla="*/ 2147483647 h 445"/>
                <a:gd name="T6" fmla="*/ 2147483647 w 375"/>
                <a:gd name="T7" fmla="*/ 2147483647 h 445"/>
                <a:gd name="T8" fmla="*/ 2147483647 w 375"/>
                <a:gd name="T9" fmla="*/ 2147483647 h 445"/>
                <a:gd name="T10" fmla="*/ 2147483647 w 375"/>
                <a:gd name="T11" fmla="*/ 2147483647 h 445"/>
                <a:gd name="T12" fmla="*/ 2147483647 w 375"/>
                <a:gd name="T13" fmla="*/ 2147483647 h 445"/>
                <a:gd name="T14" fmla="*/ 2147483647 w 375"/>
                <a:gd name="T15" fmla="*/ 2147483647 h 445"/>
                <a:gd name="T16" fmla="*/ 2147483647 w 375"/>
                <a:gd name="T17" fmla="*/ 2147483647 h 445"/>
                <a:gd name="T18" fmla="*/ 2147483647 w 375"/>
                <a:gd name="T19" fmla="*/ 2147483647 h 445"/>
                <a:gd name="T20" fmla="*/ 2147483647 w 375"/>
                <a:gd name="T21" fmla="*/ 2147483647 h 445"/>
                <a:gd name="T22" fmla="*/ 2147483647 w 375"/>
                <a:gd name="T23" fmla="*/ 2147483647 h 445"/>
                <a:gd name="T24" fmla="*/ 2147483647 w 375"/>
                <a:gd name="T25" fmla="*/ 2147483647 h 445"/>
                <a:gd name="T26" fmla="*/ 2147483647 w 375"/>
                <a:gd name="T27" fmla="*/ 2147483647 h 445"/>
                <a:gd name="T28" fmla="*/ 2147483647 w 375"/>
                <a:gd name="T29" fmla="*/ 2147483647 h 445"/>
                <a:gd name="T30" fmla="*/ 2147483647 w 375"/>
                <a:gd name="T31" fmla="*/ 2147483647 h 445"/>
                <a:gd name="T32" fmla="*/ 2147483647 w 375"/>
                <a:gd name="T33" fmla="*/ 2147483647 h 445"/>
                <a:gd name="T34" fmla="*/ 2147483647 w 375"/>
                <a:gd name="T35" fmla="*/ 2147483647 h 445"/>
                <a:gd name="T36" fmla="*/ 2147483647 w 375"/>
                <a:gd name="T37" fmla="*/ 2147483647 h 445"/>
                <a:gd name="T38" fmla="*/ 2147483647 w 375"/>
                <a:gd name="T39" fmla="*/ 2147483647 h 445"/>
                <a:gd name="T40" fmla="*/ 2147483647 w 375"/>
                <a:gd name="T41" fmla="*/ 2147483647 h 445"/>
                <a:gd name="T42" fmla="*/ 2147483647 w 375"/>
                <a:gd name="T43" fmla="*/ 2147483647 h 445"/>
                <a:gd name="T44" fmla="*/ 2147483647 w 375"/>
                <a:gd name="T45" fmla="*/ 2147483647 h 445"/>
                <a:gd name="T46" fmla="*/ 2147483647 w 375"/>
                <a:gd name="T47" fmla="*/ 2147483647 h 445"/>
                <a:gd name="T48" fmla="*/ 2147483647 w 375"/>
                <a:gd name="T49" fmla="*/ 2147483647 h 445"/>
                <a:gd name="T50" fmla="*/ 2147483647 w 375"/>
                <a:gd name="T51" fmla="*/ 2147483647 h 445"/>
                <a:gd name="T52" fmla="*/ 2147483647 w 375"/>
                <a:gd name="T53" fmla="*/ 2147483647 h 445"/>
                <a:gd name="T54" fmla="*/ 2147483647 w 375"/>
                <a:gd name="T55" fmla="*/ 2147483647 h 445"/>
                <a:gd name="T56" fmla="*/ 2147483647 w 375"/>
                <a:gd name="T57" fmla="*/ 2147483647 h 445"/>
                <a:gd name="T58" fmla="*/ 2147483647 w 375"/>
                <a:gd name="T59" fmla="*/ 2147483647 h 445"/>
                <a:gd name="T60" fmla="*/ 0 w 375"/>
                <a:gd name="T61" fmla="*/ 2147483647 h 445"/>
                <a:gd name="T62" fmla="*/ 2147483647 w 375"/>
                <a:gd name="T63" fmla="*/ 2147483647 h 445"/>
                <a:gd name="T64" fmla="*/ 2147483647 w 375"/>
                <a:gd name="T65" fmla="*/ 2147483647 h 445"/>
                <a:gd name="T66" fmla="*/ 2147483647 w 375"/>
                <a:gd name="T67" fmla="*/ 2147483647 h 445"/>
                <a:gd name="T68" fmla="*/ 2147483647 w 375"/>
                <a:gd name="T69" fmla="*/ 2147483647 h 445"/>
                <a:gd name="T70" fmla="*/ 2147483647 w 375"/>
                <a:gd name="T71" fmla="*/ 2147483647 h 445"/>
                <a:gd name="T72" fmla="*/ 2147483647 w 375"/>
                <a:gd name="T73" fmla="*/ 2147483647 h 445"/>
                <a:gd name="T74" fmla="*/ 2147483647 w 375"/>
                <a:gd name="T75" fmla="*/ 2147483647 h 445"/>
                <a:gd name="T76" fmla="*/ 2147483647 w 375"/>
                <a:gd name="T77" fmla="*/ 2147483647 h 445"/>
                <a:gd name="T78" fmla="*/ 2147483647 w 375"/>
                <a:gd name="T79" fmla="*/ 2147483647 h 445"/>
                <a:gd name="T80" fmla="*/ 2147483647 w 375"/>
                <a:gd name="T81" fmla="*/ 2147483647 h 445"/>
                <a:gd name="T82" fmla="*/ 2147483647 w 375"/>
                <a:gd name="T83" fmla="*/ 2147483647 h 445"/>
                <a:gd name="T84" fmla="*/ 2147483647 w 375"/>
                <a:gd name="T85" fmla="*/ 2147483647 h 445"/>
                <a:gd name="T86" fmla="*/ 2147483647 w 375"/>
                <a:gd name="T87" fmla="*/ 2147483647 h 445"/>
                <a:gd name="T88" fmla="*/ 2147483647 w 375"/>
                <a:gd name="T89" fmla="*/ 2147483647 h 445"/>
                <a:gd name="T90" fmla="*/ 2147483647 w 375"/>
                <a:gd name="T91" fmla="*/ 2147483647 h 445"/>
                <a:gd name="T92" fmla="*/ 2147483647 w 375"/>
                <a:gd name="T93" fmla="*/ 2147483647 h 445"/>
                <a:gd name="T94" fmla="*/ 2147483647 w 375"/>
                <a:gd name="T95" fmla="*/ 2147483647 h 445"/>
                <a:gd name="T96" fmla="*/ 2147483647 w 375"/>
                <a:gd name="T97" fmla="*/ 2147483647 h 445"/>
                <a:gd name="T98" fmla="*/ 2147483647 w 375"/>
                <a:gd name="T99" fmla="*/ 2147483647 h 445"/>
                <a:gd name="T100" fmla="*/ 2147483647 w 375"/>
                <a:gd name="T101" fmla="*/ 2147483647 h 445"/>
                <a:gd name="T102" fmla="*/ 2147483647 w 375"/>
                <a:gd name="T103" fmla="*/ 0 h 4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5"/>
                <a:gd name="T157" fmla="*/ 0 h 445"/>
                <a:gd name="T158" fmla="*/ 375 w 375"/>
                <a:gd name="T159" fmla="*/ 445 h 4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5" h="445">
                  <a:moveTo>
                    <a:pt x="313" y="0"/>
                  </a:moveTo>
                  <a:lnTo>
                    <a:pt x="306" y="30"/>
                  </a:lnTo>
                  <a:lnTo>
                    <a:pt x="289" y="73"/>
                  </a:lnTo>
                  <a:lnTo>
                    <a:pt x="302" y="81"/>
                  </a:lnTo>
                  <a:lnTo>
                    <a:pt x="314" y="77"/>
                  </a:lnTo>
                  <a:lnTo>
                    <a:pt x="322" y="79"/>
                  </a:lnTo>
                  <a:lnTo>
                    <a:pt x="320" y="132"/>
                  </a:lnTo>
                  <a:lnTo>
                    <a:pt x="344" y="167"/>
                  </a:lnTo>
                  <a:lnTo>
                    <a:pt x="347" y="195"/>
                  </a:lnTo>
                  <a:lnTo>
                    <a:pt x="369" y="203"/>
                  </a:lnTo>
                  <a:lnTo>
                    <a:pt x="375" y="250"/>
                  </a:lnTo>
                  <a:lnTo>
                    <a:pt x="361" y="260"/>
                  </a:lnTo>
                  <a:lnTo>
                    <a:pt x="361" y="266"/>
                  </a:lnTo>
                  <a:lnTo>
                    <a:pt x="371" y="299"/>
                  </a:lnTo>
                  <a:lnTo>
                    <a:pt x="361" y="315"/>
                  </a:lnTo>
                  <a:lnTo>
                    <a:pt x="361" y="343"/>
                  </a:lnTo>
                  <a:lnTo>
                    <a:pt x="347" y="365"/>
                  </a:lnTo>
                  <a:lnTo>
                    <a:pt x="339" y="393"/>
                  </a:lnTo>
                  <a:lnTo>
                    <a:pt x="320" y="395"/>
                  </a:lnTo>
                  <a:lnTo>
                    <a:pt x="302" y="420"/>
                  </a:lnTo>
                  <a:lnTo>
                    <a:pt x="286" y="423"/>
                  </a:lnTo>
                  <a:lnTo>
                    <a:pt x="253" y="439"/>
                  </a:lnTo>
                  <a:lnTo>
                    <a:pt x="240" y="431"/>
                  </a:lnTo>
                  <a:lnTo>
                    <a:pt x="204" y="445"/>
                  </a:lnTo>
                  <a:lnTo>
                    <a:pt x="193" y="435"/>
                  </a:lnTo>
                  <a:lnTo>
                    <a:pt x="171" y="411"/>
                  </a:lnTo>
                  <a:lnTo>
                    <a:pt x="138" y="395"/>
                  </a:lnTo>
                  <a:lnTo>
                    <a:pt x="100" y="431"/>
                  </a:lnTo>
                  <a:lnTo>
                    <a:pt x="75" y="431"/>
                  </a:lnTo>
                  <a:lnTo>
                    <a:pt x="31" y="407"/>
                  </a:lnTo>
                  <a:lnTo>
                    <a:pt x="0" y="365"/>
                  </a:lnTo>
                  <a:lnTo>
                    <a:pt x="14" y="349"/>
                  </a:lnTo>
                  <a:lnTo>
                    <a:pt x="47" y="338"/>
                  </a:lnTo>
                  <a:lnTo>
                    <a:pt x="83" y="318"/>
                  </a:lnTo>
                  <a:lnTo>
                    <a:pt x="78" y="297"/>
                  </a:lnTo>
                  <a:lnTo>
                    <a:pt x="47" y="302"/>
                  </a:lnTo>
                  <a:lnTo>
                    <a:pt x="45" y="291"/>
                  </a:lnTo>
                  <a:lnTo>
                    <a:pt x="73" y="269"/>
                  </a:lnTo>
                  <a:lnTo>
                    <a:pt x="66" y="237"/>
                  </a:lnTo>
                  <a:lnTo>
                    <a:pt x="89" y="198"/>
                  </a:lnTo>
                  <a:lnTo>
                    <a:pt x="86" y="177"/>
                  </a:lnTo>
                  <a:lnTo>
                    <a:pt x="28" y="140"/>
                  </a:lnTo>
                  <a:lnTo>
                    <a:pt x="26" y="91"/>
                  </a:lnTo>
                  <a:lnTo>
                    <a:pt x="75" y="41"/>
                  </a:lnTo>
                  <a:lnTo>
                    <a:pt x="110" y="50"/>
                  </a:lnTo>
                  <a:lnTo>
                    <a:pt x="141" y="47"/>
                  </a:lnTo>
                  <a:lnTo>
                    <a:pt x="169" y="68"/>
                  </a:lnTo>
                  <a:lnTo>
                    <a:pt x="182" y="54"/>
                  </a:lnTo>
                  <a:lnTo>
                    <a:pt x="182" y="24"/>
                  </a:lnTo>
                  <a:lnTo>
                    <a:pt x="224" y="13"/>
                  </a:lnTo>
                  <a:lnTo>
                    <a:pt x="261" y="35"/>
                  </a:lnTo>
                  <a:lnTo>
                    <a:pt x="313" y="0"/>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40" name="Freeform 55"/>
            <p:cNvSpPr>
              <a:spLocks/>
            </p:cNvSpPr>
            <p:nvPr/>
          </p:nvSpPr>
          <p:spPr bwMode="auto">
            <a:xfrm>
              <a:off x="5068888" y="5192713"/>
              <a:ext cx="274638" cy="233362"/>
            </a:xfrm>
            <a:custGeom>
              <a:avLst/>
              <a:gdLst>
                <a:gd name="T0" fmla="*/ 2147483647 w 303"/>
                <a:gd name="T1" fmla="*/ 2147483647 h 258"/>
                <a:gd name="T2" fmla="*/ 2147483647 w 303"/>
                <a:gd name="T3" fmla="*/ 2147483647 h 258"/>
                <a:gd name="T4" fmla="*/ 2147483647 w 303"/>
                <a:gd name="T5" fmla="*/ 2147483647 h 258"/>
                <a:gd name="T6" fmla="*/ 2147483647 w 303"/>
                <a:gd name="T7" fmla="*/ 2147483647 h 258"/>
                <a:gd name="T8" fmla="*/ 2147483647 w 303"/>
                <a:gd name="T9" fmla="*/ 2147483647 h 258"/>
                <a:gd name="T10" fmla="*/ 2147483647 w 303"/>
                <a:gd name="T11" fmla="*/ 2147483647 h 258"/>
                <a:gd name="T12" fmla="*/ 2147483647 w 303"/>
                <a:gd name="T13" fmla="*/ 2147483647 h 258"/>
                <a:gd name="T14" fmla="*/ 2147483647 w 303"/>
                <a:gd name="T15" fmla="*/ 2147483647 h 258"/>
                <a:gd name="T16" fmla="*/ 2147483647 w 303"/>
                <a:gd name="T17" fmla="*/ 2147483647 h 258"/>
                <a:gd name="T18" fmla="*/ 2147483647 w 303"/>
                <a:gd name="T19" fmla="*/ 2147483647 h 258"/>
                <a:gd name="T20" fmla="*/ 2147483647 w 303"/>
                <a:gd name="T21" fmla="*/ 0 h 258"/>
                <a:gd name="T22" fmla="*/ 2147483647 w 303"/>
                <a:gd name="T23" fmla="*/ 2147483647 h 258"/>
                <a:gd name="T24" fmla="*/ 2147483647 w 303"/>
                <a:gd name="T25" fmla="*/ 2147483647 h 258"/>
                <a:gd name="T26" fmla="*/ 2147483647 w 303"/>
                <a:gd name="T27" fmla="*/ 2147483647 h 258"/>
                <a:gd name="T28" fmla="*/ 2147483647 w 303"/>
                <a:gd name="T29" fmla="*/ 2147483647 h 258"/>
                <a:gd name="T30" fmla="*/ 0 w 303"/>
                <a:gd name="T31" fmla="*/ 2147483647 h 258"/>
                <a:gd name="T32" fmla="*/ 2147483647 w 303"/>
                <a:gd name="T33" fmla="*/ 2147483647 h 258"/>
                <a:gd name="T34" fmla="*/ 2147483647 w 303"/>
                <a:gd name="T35" fmla="*/ 2147483647 h 258"/>
                <a:gd name="T36" fmla="*/ 2147483647 w 303"/>
                <a:gd name="T37" fmla="*/ 2147483647 h 258"/>
                <a:gd name="T38" fmla="*/ 2147483647 w 303"/>
                <a:gd name="T39" fmla="*/ 2147483647 h 258"/>
                <a:gd name="T40" fmla="*/ 2147483647 w 303"/>
                <a:gd name="T41" fmla="*/ 2147483647 h 258"/>
                <a:gd name="T42" fmla="*/ 2147483647 w 303"/>
                <a:gd name="T43" fmla="*/ 2147483647 h 258"/>
                <a:gd name="T44" fmla="*/ 2147483647 w 303"/>
                <a:gd name="T45" fmla="*/ 2147483647 h 258"/>
                <a:gd name="T46" fmla="*/ 2147483647 w 303"/>
                <a:gd name="T47" fmla="*/ 2147483647 h 258"/>
                <a:gd name="T48" fmla="*/ 2147483647 w 303"/>
                <a:gd name="T49" fmla="*/ 2147483647 h 2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258"/>
                <a:gd name="T77" fmla="*/ 303 w 303"/>
                <a:gd name="T78" fmla="*/ 258 h 2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258">
                  <a:moveTo>
                    <a:pt x="289" y="232"/>
                  </a:moveTo>
                  <a:lnTo>
                    <a:pt x="278" y="207"/>
                  </a:lnTo>
                  <a:lnTo>
                    <a:pt x="303" y="166"/>
                  </a:lnTo>
                  <a:lnTo>
                    <a:pt x="280" y="116"/>
                  </a:lnTo>
                  <a:lnTo>
                    <a:pt x="297" y="93"/>
                  </a:lnTo>
                  <a:lnTo>
                    <a:pt x="297" y="53"/>
                  </a:lnTo>
                  <a:lnTo>
                    <a:pt x="286" y="38"/>
                  </a:lnTo>
                  <a:lnTo>
                    <a:pt x="250" y="44"/>
                  </a:lnTo>
                  <a:lnTo>
                    <a:pt x="239" y="17"/>
                  </a:lnTo>
                  <a:lnTo>
                    <a:pt x="217" y="15"/>
                  </a:lnTo>
                  <a:lnTo>
                    <a:pt x="179" y="0"/>
                  </a:lnTo>
                  <a:lnTo>
                    <a:pt x="161" y="30"/>
                  </a:lnTo>
                  <a:lnTo>
                    <a:pt x="144" y="45"/>
                  </a:lnTo>
                  <a:lnTo>
                    <a:pt x="127" y="91"/>
                  </a:lnTo>
                  <a:lnTo>
                    <a:pt x="39" y="171"/>
                  </a:lnTo>
                  <a:lnTo>
                    <a:pt x="0" y="224"/>
                  </a:lnTo>
                  <a:lnTo>
                    <a:pt x="31" y="251"/>
                  </a:lnTo>
                  <a:lnTo>
                    <a:pt x="42" y="245"/>
                  </a:lnTo>
                  <a:lnTo>
                    <a:pt x="80" y="245"/>
                  </a:lnTo>
                  <a:lnTo>
                    <a:pt x="118" y="228"/>
                  </a:lnTo>
                  <a:lnTo>
                    <a:pt x="156" y="240"/>
                  </a:lnTo>
                  <a:lnTo>
                    <a:pt x="174" y="251"/>
                  </a:lnTo>
                  <a:lnTo>
                    <a:pt x="198" y="236"/>
                  </a:lnTo>
                  <a:lnTo>
                    <a:pt x="237" y="258"/>
                  </a:lnTo>
                  <a:lnTo>
                    <a:pt x="289" y="232"/>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41" name="Freeform 56"/>
            <p:cNvSpPr>
              <a:spLocks/>
            </p:cNvSpPr>
            <p:nvPr/>
          </p:nvSpPr>
          <p:spPr bwMode="auto">
            <a:xfrm>
              <a:off x="4773613" y="5395913"/>
              <a:ext cx="574675" cy="292100"/>
            </a:xfrm>
            <a:custGeom>
              <a:avLst/>
              <a:gdLst>
                <a:gd name="T0" fmla="*/ 2147483647 w 632"/>
                <a:gd name="T1" fmla="*/ 2147483647 h 323"/>
                <a:gd name="T2" fmla="*/ 2147483647 w 632"/>
                <a:gd name="T3" fmla="*/ 2147483647 h 323"/>
                <a:gd name="T4" fmla="*/ 2147483647 w 632"/>
                <a:gd name="T5" fmla="*/ 2147483647 h 323"/>
                <a:gd name="T6" fmla="*/ 2147483647 w 632"/>
                <a:gd name="T7" fmla="*/ 2147483647 h 323"/>
                <a:gd name="T8" fmla="*/ 2147483647 w 632"/>
                <a:gd name="T9" fmla="*/ 2147483647 h 323"/>
                <a:gd name="T10" fmla="*/ 2147483647 w 632"/>
                <a:gd name="T11" fmla="*/ 2147483647 h 323"/>
                <a:gd name="T12" fmla="*/ 2147483647 w 632"/>
                <a:gd name="T13" fmla="*/ 2147483647 h 323"/>
                <a:gd name="T14" fmla="*/ 2147483647 w 632"/>
                <a:gd name="T15" fmla="*/ 2147483647 h 323"/>
                <a:gd name="T16" fmla="*/ 2147483647 w 632"/>
                <a:gd name="T17" fmla="*/ 2147483647 h 323"/>
                <a:gd name="T18" fmla="*/ 2147483647 w 632"/>
                <a:gd name="T19" fmla="*/ 2147483647 h 323"/>
                <a:gd name="T20" fmla="*/ 2147483647 w 632"/>
                <a:gd name="T21" fmla="*/ 2147483647 h 323"/>
                <a:gd name="T22" fmla="*/ 2147483647 w 632"/>
                <a:gd name="T23" fmla="*/ 2147483647 h 323"/>
                <a:gd name="T24" fmla="*/ 2147483647 w 632"/>
                <a:gd name="T25" fmla="*/ 2147483647 h 323"/>
                <a:gd name="T26" fmla="*/ 2147483647 w 632"/>
                <a:gd name="T27" fmla="*/ 2147483647 h 323"/>
                <a:gd name="T28" fmla="*/ 2147483647 w 632"/>
                <a:gd name="T29" fmla="*/ 2147483647 h 323"/>
                <a:gd name="T30" fmla="*/ 2147483647 w 632"/>
                <a:gd name="T31" fmla="*/ 2147483647 h 323"/>
                <a:gd name="T32" fmla="*/ 2147483647 w 632"/>
                <a:gd name="T33" fmla="*/ 2147483647 h 323"/>
                <a:gd name="T34" fmla="*/ 2147483647 w 632"/>
                <a:gd name="T35" fmla="*/ 2147483647 h 323"/>
                <a:gd name="T36" fmla="*/ 2147483647 w 632"/>
                <a:gd name="T37" fmla="*/ 2147483647 h 323"/>
                <a:gd name="T38" fmla="*/ 2147483647 w 632"/>
                <a:gd name="T39" fmla="*/ 2147483647 h 323"/>
                <a:gd name="T40" fmla="*/ 2147483647 w 632"/>
                <a:gd name="T41" fmla="*/ 0 h 323"/>
                <a:gd name="T42" fmla="*/ 2147483647 w 632"/>
                <a:gd name="T43" fmla="*/ 2147483647 h 323"/>
                <a:gd name="T44" fmla="*/ 2147483647 w 632"/>
                <a:gd name="T45" fmla="*/ 2147483647 h 323"/>
                <a:gd name="T46" fmla="*/ 2147483647 w 632"/>
                <a:gd name="T47" fmla="*/ 2147483647 h 323"/>
                <a:gd name="T48" fmla="*/ 2147483647 w 632"/>
                <a:gd name="T49" fmla="*/ 2147483647 h 323"/>
                <a:gd name="T50" fmla="*/ 2147483647 w 632"/>
                <a:gd name="T51" fmla="*/ 2147483647 h 323"/>
                <a:gd name="T52" fmla="*/ 2147483647 w 632"/>
                <a:gd name="T53" fmla="*/ 2147483647 h 323"/>
                <a:gd name="T54" fmla="*/ 2147483647 w 632"/>
                <a:gd name="T55" fmla="*/ 2147483647 h 323"/>
                <a:gd name="T56" fmla="*/ 2147483647 w 632"/>
                <a:gd name="T57" fmla="*/ 2147483647 h 323"/>
                <a:gd name="T58" fmla="*/ 0 w 632"/>
                <a:gd name="T59" fmla="*/ 2147483647 h 323"/>
                <a:gd name="T60" fmla="*/ 2147483647 w 632"/>
                <a:gd name="T61" fmla="*/ 2147483647 h 323"/>
                <a:gd name="T62" fmla="*/ 2147483647 w 632"/>
                <a:gd name="T63" fmla="*/ 2147483647 h 323"/>
                <a:gd name="T64" fmla="*/ 2147483647 w 632"/>
                <a:gd name="T65" fmla="*/ 2147483647 h 323"/>
                <a:gd name="T66" fmla="*/ 2147483647 w 632"/>
                <a:gd name="T67" fmla="*/ 2147483647 h 323"/>
                <a:gd name="T68" fmla="*/ 2147483647 w 632"/>
                <a:gd name="T69" fmla="*/ 2147483647 h 323"/>
                <a:gd name="T70" fmla="*/ 2147483647 w 632"/>
                <a:gd name="T71" fmla="*/ 2147483647 h 323"/>
                <a:gd name="T72" fmla="*/ 2147483647 w 632"/>
                <a:gd name="T73" fmla="*/ 2147483647 h 323"/>
                <a:gd name="T74" fmla="*/ 2147483647 w 632"/>
                <a:gd name="T75" fmla="*/ 2147483647 h 323"/>
                <a:gd name="T76" fmla="*/ 2147483647 w 632"/>
                <a:gd name="T77" fmla="*/ 2147483647 h 323"/>
                <a:gd name="T78" fmla="*/ 2147483647 w 632"/>
                <a:gd name="T79" fmla="*/ 2147483647 h 323"/>
                <a:gd name="T80" fmla="*/ 2147483647 w 632"/>
                <a:gd name="T81" fmla="*/ 2147483647 h 323"/>
                <a:gd name="T82" fmla="*/ 2147483647 w 632"/>
                <a:gd name="T83" fmla="*/ 2147483647 h 323"/>
                <a:gd name="T84" fmla="*/ 2147483647 w 632"/>
                <a:gd name="T85" fmla="*/ 2147483647 h 3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2"/>
                <a:gd name="T130" fmla="*/ 0 h 323"/>
                <a:gd name="T131" fmla="*/ 632 w 632"/>
                <a:gd name="T132" fmla="*/ 323 h 3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2" h="323">
                  <a:moveTo>
                    <a:pt x="364" y="323"/>
                  </a:moveTo>
                  <a:lnTo>
                    <a:pt x="463" y="287"/>
                  </a:lnTo>
                  <a:lnTo>
                    <a:pt x="490" y="279"/>
                  </a:lnTo>
                  <a:lnTo>
                    <a:pt x="501" y="236"/>
                  </a:lnTo>
                  <a:lnTo>
                    <a:pt x="532" y="209"/>
                  </a:lnTo>
                  <a:lnTo>
                    <a:pt x="562" y="232"/>
                  </a:lnTo>
                  <a:lnTo>
                    <a:pt x="589" y="219"/>
                  </a:lnTo>
                  <a:lnTo>
                    <a:pt x="611" y="148"/>
                  </a:lnTo>
                  <a:lnTo>
                    <a:pt x="601" y="144"/>
                  </a:lnTo>
                  <a:lnTo>
                    <a:pt x="595" y="128"/>
                  </a:lnTo>
                  <a:lnTo>
                    <a:pt x="632" y="51"/>
                  </a:lnTo>
                  <a:lnTo>
                    <a:pt x="614" y="8"/>
                  </a:lnTo>
                  <a:lnTo>
                    <a:pt x="562" y="34"/>
                  </a:lnTo>
                  <a:lnTo>
                    <a:pt x="523" y="12"/>
                  </a:lnTo>
                  <a:lnTo>
                    <a:pt x="499" y="27"/>
                  </a:lnTo>
                  <a:lnTo>
                    <a:pt x="481" y="16"/>
                  </a:lnTo>
                  <a:lnTo>
                    <a:pt x="443" y="4"/>
                  </a:lnTo>
                  <a:lnTo>
                    <a:pt x="405" y="21"/>
                  </a:lnTo>
                  <a:lnTo>
                    <a:pt x="367" y="21"/>
                  </a:lnTo>
                  <a:lnTo>
                    <a:pt x="356" y="27"/>
                  </a:lnTo>
                  <a:lnTo>
                    <a:pt x="325" y="0"/>
                  </a:lnTo>
                  <a:lnTo>
                    <a:pt x="320" y="6"/>
                  </a:lnTo>
                  <a:lnTo>
                    <a:pt x="320" y="74"/>
                  </a:lnTo>
                  <a:lnTo>
                    <a:pt x="309" y="89"/>
                  </a:lnTo>
                  <a:lnTo>
                    <a:pt x="260" y="89"/>
                  </a:lnTo>
                  <a:lnTo>
                    <a:pt x="188" y="108"/>
                  </a:lnTo>
                  <a:lnTo>
                    <a:pt x="136" y="93"/>
                  </a:lnTo>
                  <a:lnTo>
                    <a:pt x="42" y="87"/>
                  </a:lnTo>
                  <a:lnTo>
                    <a:pt x="14" y="108"/>
                  </a:lnTo>
                  <a:lnTo>
                    <a:pt x="0" y="123"/>
                  </a:lnTo>
                  <a:lnTo>
                    <a:pt x="34" y="155"/>
                  </a:lnTo>
                  <a:lnTo>
                    <a:pt x="89" y="183"/>
                  </a:lnTo>
                  <a:lnTo>
                    <a:pt x="100" y="211"/>
                  </a:lnTo>
                  <a:lnTo>
                    <a:pt x="128" y="213"/>
                  </a:lnTo>
                  <a:lnTo>
                    <a:pt x="151" y="197"/>
                  </a:lnTo>
                  <a:lnTo>
                    <a:pt x="243" y="246"/>
                  </a:lnTo>
                  <a:lnTo>
                    <a:pt x="262" y="246"/>
                  </a:lnTo>
                  <a:lnTo>
                    <a:pt x="273" y="274"/>
                  </a:lnTo>
                  <a:lnTo>
                    <a:pt x="298" y="282"/>
                  </a:lnTo>
                  <a:lnTo>
                    <a:pt x="309" y="277"/>
                  </a:lnTo>
                  <a:lnTo>
                    <a:pt x="328" y="307"/>
                  </a:lnTo>
                  <a:lnTo>
                    <a:pt x="349" y="309"/>
                  </a:lnTo>
                  <a:lnTo>
                    <a:pt x="364" y="323"/>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42" name="Freeform 57"/>
            <p:cNvSpPr>
              <a:spLocks/>
            </p:cNvSpPr>
            <p:nvPr/>
          </p:nvSpPr>
          <p:spPr bwMode="auto">
            <a:xfrm>
              <a:off x="4503738" y="5464175"/>
              <a:ext cx="617538" cy="601662"/>
            </a:xfrm>
            <a:custGeom>
              <a:avLst/>
              <a:gdLst>
                <a:gd name="T0" fmla="*/ 2147483647 w 680"/>
                <a:gd name="T1" fmla="*/ 2147483647 h 663"/>
                <a:gd name="T2" fmla="*/ 2147483647 w 680"/>
                <a:gd name="T3" fmla="*/ 2147483647 h 663"/>
                <a:gd name="T4" fmla="*/ 0 w 680"/>
                <a:gd name="T5" fmla="*/ 2147483647 h 663"/>
                <a:gd name="T6" fmla="*/ 2147483647 w 680"/>
                <a:gd name="T7" fmla="*/ 2147483647 h 663"/>
                <a:gd name="T8" fmla="*/ 2147483647 w 680"/>
                <a:gd name="T9" fmla="*/ 2147483647 h 663"/>
                <a:gd name="T10" fmla="*/ 2147483647 w 680"/>
                <a:gd name="T11" fmla="*/ 2147483647 h 663"/>
                <a:gd name="T12" fmla="*/ 2147483647 w 680"/>
                <a:gd name="T13" fmla="*/ 2147483647 h 663"/>
                <a:gd name="T14" fmla="*/ 2147483647 w 680"/>
                <a:gd name="T15" fmla="*/ 2147483647 h 663"/>
                <a:gd name="T16" fmla="*/ 2147483647 w 680"/>
                <a:gd name="T17" fmla="*/ 2147483647 h 663"/>
                <a:gd name="T18" fmla="*/ 2147483647 w 680"/>
                <a:gd name="T19" fmla="*/ 2147483647 h 663"/>
                <a:gd name="T20" fmla="*/ 2147483647 w 680"/>
                <a:gd name="T21" fmla="*/ 0 h 663"/>
                <a:gd name="T22" fmla="*/ 2147483647 w 680"/>
                <a:gd name="T23" fmla="*/ 2147483647 h 663"/>
                <a:gd name="T24" fmla="*/ 2147483647 w 680"/>
                <a:gd name="T25" fmla="*/ 2147483647 h 663"/>
                <a:gd name="T26" fmla="*/ 2147483647 w 680"/>
                <a:gd name="T27" fmla="*/ 2147483647 h 663"/>
                <a:gd name="T28" fmla="*/ 2147483647 w 680"/>
                <a:gd name="T29" fmla="*/ 2147483647 h 663"/>
                <a:gd name="T30" fmla="*/ 2147483647 w 680"/>
                <a:gd name="T31" fmla="*/ 2147483647 h 663"/>
                <a:gd name="T32" fmla="*/ 2147483647 w 680"/>
                <a:gd name="T33" fmla="*/ 2147483647 h 663"/>
                <a:gd name="T34" fmla="*/ 2147483647 w 680"/>
                <a:gd name="T35" fmla="*/ 2147483647 h 663"/>
                <a:gd name="T36" fmla="*/ 2147483647 w 680"/>
                <a:gd name="T37" fmla="*/ 2147483647 h 663"/>
                <a:gd name="T38" fmla="*/ 2147483647 w 680"/>
                <a:gd name="T39" fmla="*/ 2147483647 h 663"/>
                <a:gd name="T40" fmla="*/ 2147483647 w 680"/>
                <a:gd name="T41" fmla="*/ 2147483647 h 663"/>
                <a:gd name="T42" fmla="*/ 2147483647 w 680"/>
                <a:gd name="T43" fmla="*/ 2147483647 h 663"/>
                <a:gd name="T44" fmla="*/ 2147483647 w 680"/>
                <a:gd name="T45" fmla="*/ 2147483647 h 663"/>
                <a:gd name="T46" fmla="*/ 2147483647 w 680"/>
                <a:gd name="T47" fmla="*/ 2147483647 h 663"/>
                <a:gd name="T48" fmla="*/ 2147483647 w 680"/>
                <a:gd name="T49" fmla="*/ 2147483647 h 663"/>
                <a:gd name="T50" fmla="*/ 2147483647 w 680"/>
                <a:gd name="T51" fmla="*/ 2147483647 h 663"/>
                <a:gd name="T52" fmla="*/ 2147483647 w 680"/>
                <a:gd name="T53" fmla="*/ 2147483647 h 663"/>
                <a:gd name="T54" fmla="*/ 2147483647 w 680"/>
                <a:gd name="T55" fmla="*/ 2147483647 h 663"/>
                <a:gd name="T56" fmla="*/ 2147483647 w 680"/>
                <a:gd name="T57" fmla="*/ 2147483647 h 663"/>
                <a:gd name="T58" fmla="*/ 2147483647 w 680"/>
                <a:gd name="T59" fmla="*/ 2147483647 h 663"/>
                <a:gd name="T60" fmla="*/ 2147483647 w 680"/>
                <a:gd name="T61" fmla="*/ 2147483647 h 663"/>
                <a:gd name="T62" fmla="*/ 2147483647 w 680"/>
                <a:gd name="T63" fmla="*/ 2147483647 h 663"/>
                <a:gd name="T64" fmla="*/ 2147483647 w 680"/>
                <a:gd name="T65" fmla="*/ 2147483647 h 663"/>
                <a:gd name="T66" fmla="*/ 2147483647 w 680"/>
                <a:gd name="T67" fmla="*/ 2147483647 h 663"/>
                <a:gd name="T68" fmla="*/ 2147483647 w 680"/>
                <a:gd name="T69" fmla="*/ 2147483647 h 663"/>
                <a:gd name="T70" fmla="*/ 2147483647 w 680"/>
                <a:gd name="T71" fmla="*/ 2147483647 h 663"/>
                <a:gd name="T72" fmla="*/ 2147483647 w 680"/>
                <a:gd name="T73" fmla="*/ 2147483647 h 663"/>
                <a:gd name="T74" fmla="*/ 2147483647 w 680"/>
                <a:gd name="T75" fmla="*/ 2147483647 h 663"/>
                <a:gd name="T76" fmla="*/ 2147483647 w 680"/>
                <a:gd name="T77" fmla="*/ 2147483647 h 663"/>
                <a:gd name="T78" fmla="*/ 2147483647 w 680"/>
                <a:gd name="T79" fmla="*/ 2147483647 h 663"/>
                <a:gd name="T80" fmla="*/ 2147483647 w 680"/>
                <a:gd name="T81" fmla="*/ 2147483647 h 663"/>
                <a:gd name="T82" fmla="*/ 2147483647 w 680"/>
                <a:gd name="T83" fmla="*/ 2147483647 h 663"/>
                <a:gd name="T84" fmla="*/ 2147483647 w 680"/>
                <a:gd name="T85" fmla="*/ 2147483647 h 663"/>
                <a:gd name="T86" fmla="*/ 2147483647 w 680"/>
                <a:gd name="T87" fmla="*/ 2147483647 h 663"/>
                <a:gd name="T88" fmla="*/ 2147483647 w 680"/>
                <a:gd name="T89" fmla="*/ 2147483647 h 663"/>
                <a:gd name="T90" fmla="*/ 2147483647 w 680"/>
                <a:gd name="T91" fmla="*/ 2147483647 h 663"/>
                <a:gd name="T92" fmla="*/ 2147483647 w 680"/>
                <a:gd name="T93" fmla="*/ 2147483647 h 663"/>
                <a:gd name="T94" fmla="*/ 2147483647 w 680"/>
                <a:gd name="T95" fmla="*/ 2147483647 h 663"/>
                <a:gd name="T96" fmla="*/ 2147483647 w 680"/>
                <a:gd name="T97" fmla="*/ 2147483647 h 663"/>
                <a:gd name="T98" fmla="*/ 2147483647 w 680"/>
                <a:gd name="T99" fmla="*/ 2147483647 h 663"/>
                <a:gd name="T100" fmla="*/ 2147483647 w 680"/>
                <a:gd name="T101" fmla="*/ 2147483647 h 663"/>
                <a:gd name="T102" fmla="*/ 2147483647 w 680"/>
                <a:gd name="T103" fmla="*/ 2147483647 h 663"/>
                <a:gd name="T104" fmla="*/ 2147483647 w 680"/>
                <a:gd name="T105" fmla="*/ 2147483647 h 663"/>
                <a:gd name="T106" fmla="*/ 2147483647 w 680"/>
                <a:gd name="T107" fmla="*/ 2147483647 h 663"/>
                <a:gd name="T108" fmla="*/ 2147483647 w 680"/>
                <a:gd name="T109" fmla="*/ 2147483647 h 663"/>
                <a:gd name="T110" fmla="*/ 2147483647 w 680"/>
                <a:gd name="T111" fmla="*/ 2147483647 h 663"/>
                <a:gd name="T112" fmla="*/ 2147483647 w 680"/>
                <a:gd name="T113" fmla="*/ 2147483647 h 663"/>
                <a:gd name="T114" fmla="*/ 2147483647 w 680"/>
                <a:gd name="T115" fmla="*/ 2147483647 h 663"/>
                <a:gd name="T116" fmla="*/ 2147483647 w 680"/>
                <a:gd name="T117" fmla="*/ 2147483647 h 6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0"/>
                <a:gd name="T178" fmla="*/ 0 h 663"/>
                <a:gd name="T179" fmla="*/ 680 w 680"/>
                <a:gd name="T180" fmla="*/ 663 h 6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0" h="663">
                  <a:moveTo>
                    <a:pt x="59" y="253"/>
                  </a:moveTo>
                  <a:lnTo>
                    <a:pt x="40" y="201"/>
                  </a:lnTo>
                  <a:lnTo>
                    <a:pt x="0" y="189"/>
                  </a:lnTo>
                  <a:lnTo>
                    <a:pt x="14" y="146"/>
                  </a:lnTo>
                  <a:lnTo>
                    <a:pt x="74" y="156"/>
                  </a:lnTo>
                  <a:lnTo>
                    <a:pt x="129" y="105"/>
                  </a:lnTo>
                  <a:lnTo>
                    <a:pt x="129" y="74"/>
                  </a:lnTo>
                  <a:lnTo>
                    <a:pt x="116" y="64"/>
                  </a:lnTo>
                  <a:lnTo>
                    <a:pt x="136" y="30"/>
                  </a:lnTo>
                  <a:lnTo>
                    <a:pt x="233" y="11"/>
                  </a:lnTo>
                  <a:lnTo>
                    <a:pt x="321" y="0"/>
                  </a:lnTo>
                  <a:lnTo>
                    <a:pt x="339" y="11"/>
                  </a:lnTo>
                  <a:lnTo>
                    <a:pt x="311" y="32"/>
                  </a:lnTo>
                  <a:lnTo>
                    <a:pt x="297" y="47"/>
                  </a:lnTo>
                  <a:lnTo>
                    <a:pt x="331" y="79"/>
                  </a:lnTo>
                  <a:lnTo>
                    <a:pt x="386" y="107"/>
                  </a:lnTo>
                  <a:lnTo>
                    <a:pt x="397" y="135"/>
                  </a:lnTo>
                  <a:lnTo>
                    <a:pt x="425" y="137"/>
                  </a:lnTo>
                  <a:lnTo>
                    <a:pt x="448" y="121"/>
                  </a:lnTo>
                  <a:lnTo>
                    <a:pt x="540" y="170"/>
                  </a:lnTo>
                  <a:lnTo>
                    <a:pt x="559" y="170"/>
                  </a:lnTo>
                  <a:lnTo>
                    <a:pt x="570" y="198"/>
                  </a:lnTo>
                  <a:lnTo>
                    <a:pt x="595" y="206"/>
                  </a:lnTo>
                  <a:lnTo>
                    <a:pt x="606" y="201"/>
                  </a:lnTo>
                  <a:lnTo>
                    <a:pt x="625" y="231"/>
                  </a:lnTo>
                  <a:lnTo>
                    <a:pt x="646" y="233"/>
                  </a:lnTo>
                  <a:lnTo>
                    <a:pt x="661" y="247"/>
                  </a:lnTo>
                  <a:lnTo>
                    <a:pt x="680" y="264"/>
                  </a:lnTo>
                  <a:lnTo>
                    <a:pt x="655" y="294"/>
                  </a:lnTo>
                  <a:lnTo>
                    <a:pt x="659" y="315"/>
                  </a:lnTo>
                  <a:lnTo>
                    <a:pt x="609" y="343"/>
                  </a:lnTo>
                  <a:lnTo>
                    <a:pt x="573" y="343"/>
                  </a:lnTo>
                  <a:lnTo>
                    <a:pt x="503" y="374"/>
                  </a:lnTo>
                  <a:lnTo>
                    <a:pt x="472" y="396"/>
                  </a:lnTo>
                  <a:lnTo>
                    <a:pt x="448" y="382"/>
                  </a:lnTo>
                  <a:lnTo>
                    <a:pt x="444" y="377"/>
                  </a:lnTo>
                  <a:lnTo>
                    <a:pt x="433" y="435"/>
                  </a:lnTo>
                  <a:lnTo>
                    <a:pt x="417" y="458"/>
                  </a:lnTo>
                  <a:lnTo>
                    <a:pt x="427" y="492"/>
                  </a:lnTo>
                  <a:lnTo>
                    <a:pt x="403" y="518"/>
                  </a:lnTo>
                  <a:lnTo>
                    <a:pt x="422" y="541"/>
                  </a:lnTo>
                  <a:lnTo>
                    <a:pt x="407" y="569"/>
                  </a:lnTo>
                  <a:lnTo>
                    <a:pt x="372" y="594"/>
                  </a:lnTo>
                  <a:lnTo>
                    <a:pt x="358" y="651"/>
                  </a:lnTo>
                  <a:lnTo>
                    <a:pt x="318" y="663"/>
                  </a:lnTo>
                  <a:lnTo>
                    <a:pt x="295" y="654"/>
                  </a:lnTo>
                  <a:lnTo>
                    <a:pt x="254" y="596"/>
                  </a:lnTo>
                  <a:lnTo>
                    <a:pt x="219" y="594"/>
                  </a:lnTo>
                  <a:lnTo>
                    <a:pt x="199" y="601"/>
                  </a:lnTo>
                  <a:lnTo>
                    <a:pt x="146" y="544"/>
                  </a:lnTo>
                  <a:lnTo>
                    <a:pt x="139" y="505"/>
                  </a:lnTo>
                  <a:lnTo>
                    <a:pt x="152" y="467"/>
                  </a:lnTo>
                  <a:lnTo>
                    <a:pt x="125" y="439"/>
                  </a:lnTo>
                  <a:lnTo>
                    <a:pt x="114" y="411"/>
                  </a:lnTo>
                  <a:lnTo>
                    <a:pt x="92" y="374"/>
                  </a:lnTo>
                  <a:lnTo>
                    <a:pt x="74" y="305"/>
                  </a:lnTo>
                  <a:lnTo>
                    <a:pt x="54" y="294"/>
                  </a:lnTo>
                  <a:lnTo>
                    <a:pt x="48" y="278"/>
                  </a:lnTo>
                  <a:lnTo>
                    <a:pt x="59" y="253"/>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43" name="Freeform 58"/>
            <p:cNvSpPr>
              <a:spLocks/>
            </p:cNvSpPr>
            <p:nvPr/>
          </p:nvSpPr>
          <p:spPr bwMode="auto">
            <a:xfrm>
              <a:off x="4062413" y="5634038"/>
              <a:ext cx="579438" cy="579437"/>
            </a:xfrm>
            <a:custGeom>
              <a:avLst/>
              <a:gdLst>
                <a:gd name="T0" fmla="*/ 2147483647 w 638"/>
                <a:gd name="T1" fmla="*/ 2147483647 h 635"/>
                <a:gd name="T2" fmla="*/ 2147483647 w 638"/>
                <a:gd name="T3" fmla="*/ 2147483647 h 635"/>
                <a:gd name="T4" fmla="*/ 2147483647 w 638"/>
                <a:gd name="T5" fmla="*/ 2147483647 h 635"/>
                <a:gd name="T6" fmla="*/ 2147483647 w 638"/>
                <a:gd name="T7" fmla="*/ 2147483647 h 635"/>
                <a:gd name="T8" fmla="*/ 2147483647 w 638"/>
                <a:gd name="T9" fmla="*/ 2147483647 h 635"/>
                <a:gd name="T10" fmla="*/ 2147483647 w 638"/>
                <a:gd name="T11" fmla="*/ 2147483647 h 635"/>
                <a:gd name="T12" fmla="*/ 2147483647 w 638"/>
                <a:gd name="T13" fmla="*/ 2147483647 h 635"/>
                <a:gd name="T14" fmla="*/ 2147483647 w 638"/>
                <a:gd name="T15" fmla="*/ 2147483647 h 635"/>
                <a:gd name="T16" fmla="*/ 2147483647 w 638"/>
                <a:gd name="T17" fmla="*/ 2147483647 h 635"/>
                <a:gd name="T18" fmla="*/ 2147483647 w 638"/>
                <a:gd name="T19" fmla="*/ 2147483647 h 635"/>
                <a:gd name="T20" fmla="*/ 2147483647 w 638"/>
                <a:gd name="T21" fmla="*/ 2147483647 h 635"/>
                <a:gd name="T22" fmla="*/ 2147483647 w 638"/>
                <a:gd name="T23" fmla="*/ 2147483647 h 635"/>
                <a:gd name="T24" fmla="*/ 2147483647 w 638"/>
                <a:gd name="T25" fmla="*/ 2147483647 h 635"/>
                <a:gd name="T26" fmla="*/ 2147483647 w 638"/>
                <a:gd name="T27" fmla="*/ 2147483647 h 635"/>
                <a:gd name="T28" fmla="*/ 2147483647 w 638"/>
                <a:gd name="T29" fmla="*/ 2147483647 h 635"/>
                <a:gd name="T30" fmla="*/ 2147483647 w 638"/>
                <a:gd name="T31" fmla="*/ 2147483647 h 635"/>
                <a:gd name="T32" fmla="*/ 2147483647 w 638"/>
                <a:gd name="T33" fmla="*/ 2147483647 h 635"/>
                <a:gd name="T34" fmla="*/ 2147483647 w 638"/>
                <a:gd name="T35" fmla="*/ 2147483647 h 635"/>
                <a:gd name="T36" fmla="*/ 2147483647 w 638"/>
                <a:gd name="T37" fmla="*/ 2147483647 h 635"/>
                <a:gd name="T38" fmla="*/ 2147483647 w 638"/>
                <a:gd name="T39" fmla="*/ 2147483647 h 635"/>
                <a:gd name="T40" fmla="*/ 2147483647 w 638"/>
                <a:gd name="T41" fmla="*/ 2147483647 h 635"/>
                <a:gd name="T42" fmla="*/ 2147483647 w 638"/>
                <a:gd name="T43" fmla="*/ 2147483647 h 635"/>
                <a:gd name="T44" fmla="*/ 2147483647 w 638"/>
                <a:gd name="T45" fmla="*/ 2147483647 h 635"/>
                <a:gd name="T46" fmla="*/ 2147483647 w 638"/>
                <a:gd name="T47" fmla="*/ 2147483647 h 635"/>
                <a:gd name="T48" fmla="*/ 2147483647 w 638"/>
                <a:gd name="T49" fmla="*/ 2147483647 h 635"/>
                <a:gd name="T50" fmla="*/ 2147483647 w 638"/>
                <a:gd name="T51" fmla="*/ 2147483647 h 635"/>
                <a:gd name="T52" fmla="*/ 2147483647 w 638"/>
                <a:gd name="T53" fmla="*/ 2147483647 h 635"/>
                <a:gd name="T54" fmla="*/ 2147483647 w 638"/>
                <a:gd name="T55" fmla="*/ 2147483647 h 635"/>
                <a:gd name="T56" fmla="*/ 0 w 638"/>
                <a:gd name="T57" fmla="*/ 2147483647 h 635"/>
                <a:gd name="T58" fmla="*/ 2147483647 w 638"/>
                <a:gd name="T59" fmla="*/ 2147483647 h 635"/>
                <a:gd name="T60" fmla="*/ 0 w 638"/>
                <a:gd name="T61" fmla="*/ 2147483647 h 635"/>
                <a:gd name="T62" fmla="*/ 2147483647 w 638"/>
                <a:gd name="T63" fmla="*/ 2147483647 h 635"/>
                <a:gd name="T64" fmla="*/ 2147483647 w 638"/>
                <a:gd name="T65" fmla="*/ 2147483647 h 635"/>
                <a:gd name="T66" fmla="*/ 2147483647 w 638"/>
                <a:gd name="T67" fmla="*/ 2147483647 h 635"/>
                <a:gd name="T68" fmla="*/ 2147483647 w 638"/>
                <a:gd name="T69" fmla="*/ 2147483647 h 635"/>
                <a:gd name="T70" fmla="*/ 2147483647 w 638"/>
                <a:gd name="T71" fmla="*/ 2147483647 h 635"/>
                <a:gd name="T72" fmla="*/ 2147483647 w 638"/>
                <a:gd name="T73" fmla="*/ 2147483647 h 635"/>
                <a:gd name="T74" fmla="*/ 2147483647 w 638"/>
                <a:gd name="T75" fmla="*/ 2147483647 h 635"/>
                <a:gd name="T76" fmla="*/ 2147483647 w 638"/>
                <a:gd name="T77" fmla="*/ 2147483647 h 635"/>
                <a:gd name="T78" fmla="*/ 2147483647 w 638"/>
                <a:gd name="T79" fmla="*/ 2147483647 h 635"/>
                <a:gd name="T80" fmla="*/ 2147483647 w 638"/>
                <a:gd name="T81" fmla="*/ 2147483647 h 635"/>
                <a:gd name="T82" fmla="*/ 2147483647 w 638"/>
                <a:gd name="T83" fmla="*/ 2147483647 h 635"/>
                <a:gd name="T84" fmla="*/ 2147483647 w 638"/>
                <a:gd name="T85" fmla="*/ 2147483647 h 635"/>
                <a:gd name="T86" fmla="*/ 2147483647 w 638"/>
                <a:gd name="T87" fmla="*/ 2147483647 h 635"/>
                <a:gd name="T88" fmla="*/ 2147483647 w 638"/>
                <a:gd name="T89" fmla="*/ 2147483647 h 635"/>
                <a:gd name="T90" fmla="*/ 2147483647 w 638"/>
                <a:gd name="T91" fmla="*/ 2147483647 h 635"/>
                <a:gd name="T92" fmla="*/ 2147483647 w 638"/>
                <a:gd name="T93" fmla="*/ 0 h 635"/>
                <a:gd name="T94" fmla="*/ 2147483647 w 638"/>
                <a:gd name="T95" fmla="*/ 2147483647 h 635"/>
                <a:gd name="T96" fmla="*/ 2147483647 w 638"/>
                <a:gd name="T97" fmla="*/ 2147483647 h 635"/>
                <a:gd name="T98" fmla="*/ 2147483647 w 638"/>
                <a:gd name="T99" fmla="*/ 2147483647 h 635"/>
                <a:gd name="T100" fmla="*/ 2147483647 w 638"/>
                <a:gd name="T101" fmla="*/ 2147483647 h 635"/>
                <a:gd name="T102" fmla="*/ 2147483647 w 638"/>
                <a:gd name="T103" fmla="*/ 2147483647 h 635"/>
                <a:gd name="T104" fmla="*/ 2147483647 w 638"/>
                <a:gd name="T105" fmla="*/ 2147483647 h 635"/>
                <a:gd name="T106" fmla="*/ 2147483647 w 638"/>
                <a:gd name="T107" fmla="*/ 2147483647 h 635"/>
                <a:gd name="T108" fmla="*/ 2147483647 w 638"/>
                <a:gd name="T109" fmla="*/ 2147483647 h 635"/>
                <a:gd name="T110" fmla="*/ 2147483647 w 638"/>
                <a:gd name="T111" fmla="*/ 2147483647 h 635"/>
                <a:gd name="T112" fmla="*/ 2147483647 w 638"/>
                <a:gd name="T113" fmla="*/ 2147483647 h 6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8"/>
                <a:gd name="T172" fmla="*/ 0 h 635"/>
                <a:gd name="T173" fmla="*/ 638 w 638"/>
                <a:gd name="T174" fmla="*/ 635 h 6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8" h="635">
                  <a:moveTo>
                    <a:pt x="625" y="316"/>
                  </a:moveTo>
                  <a:lnTo>
                    <a:pt x="615" y="342"/>
                  </a:lnTo>
                  <a:lnTo>
                    <a:pt x="591" y="355"/>
                  </a:lnTo>
                  <a:lnTo>
                    <a:pt x="625" y="369"/>
                  </a:lnTo>
                  <a:lnTo>
                    <a:pt x="625" y="386"/>
                  </a:lnTo>
                  <a:lnTo>
                    <a:pt x="600" y="386"/>
                  </a:lnTo>
                  <a:lnTo>
                    <a:pt x="564" y="371"/>
                  </a:lnTo>
                  <a:lnTo>
                    <a:pt x="498" y="399"/>
                  </a:lnTo>
                  <a:lnTo>
                    <a:pt x="427" y="407"/>
                  </a:lnTo>
                  <a:lnTo>
                    <a:pt x="410" y="397"/>
                  </a:lnTo>
                  <a:lnTo>
                    <a:pt x="385" y="421"/>
                  </a:lnTo>
                  <a:lnTo>
                    <a:pt x="381" y="454"/>
                  </a:lnTo>
                  <a:lnTo>
                    <a:pt x="311" y="490"/>
                  </a:lnTo>
                  <a:lnTo>
                    <a:pt x="295" y="506"/>
                  </a:lnTo>
                  <a:lnTo>
                    <a:pt x="281" y="487"/>
                  </a:lnTo>
                  <a:lnTo>
                    <a:pt x="251" y="550"/>
                  </a:lnTo>
                  <a:lnTo>
                    <a:pt x="264" y="572"/>
                  </a:lnTo>
                  <a:lnTo>
                    <a:pt x="259" y="591"/>
                  </a:lnTo>
                  <a:lnTo>
                    <a:pt x="224" y="610"/>
                  </a:lnTo>
                  <a:lnTo>
                    <a:pt x="212" y="635"/>
                  </a:lnTo>
                  <a:lnTo>
                    <a:pt x="196" y="622"/>
                  </a:lnTo>
                  <a:lnTo>
                    <a:pt x="185" y="594"/>
                  </a:lnTo>
                  <a:lnTo>
                    <a:pt x="183" y="565"/>
                  </a:lnTo>
                  <a:lnTo>
                    <a:pt x="94" y="523"/>
                  </a:lnTo>
                  <a:lnTo>
                    <a:pt x="69" y="539"/>
                  </a:lnTo>
                  <a:lnTo>
                    <a:pt x="66" y="558"/>
                  </a:lnTo>
                  <a:lnTo>
                    <a:pt x="40" y="578"/>
                  </a:lnTo>
                  <a:lnTo>
                    <a:pt x="9" y="578"/>
                  </a:lnTo>
                  <a:lnTo>
                    <a:pt x="0" y="558"/>
                  </a:lnTo>
                  <a:lnTo>
                    <a:pt x="9" y="544"/>
                  </a:lnTo>
                  <a:lnTo>
                    <a:pt x="0" y="525"/>
                  </a:lnTo>
                  <a:lnTo>
                    <a:pt x="34" y="495"/>
                  </a:lnTo>
                  <a:lnTo>
                    <a:pt x="94" y="471"/>
                  </a:lnTo>
                  <a:lnTo>
                    <a:pt x="110" y="482"/>
                  </a:lnTo>
                  <a:lnTo>
                    <a:pt x="217" y="397"/>
                  </a:lnTo>
                  <a:lnTo>
                    <a:pt x="234" y="352"/>
                  </a:lnTo>
                  <a:lnTo>
                    <a:pt x="276" y="322"/>
                  </a:lnTo>
                  <a:lnTo>
                    <a:pt x="295" y="269"/>
                  </a:lnTo>
                  <a:lnTo>
                    <a:pt x="302" y="261"/>
                  </a:lnTo>
                  <a:lnTo>
                    <a:pt x="330" y="273"/>
                  </a:lnTo>
                  <a:lnTo>
                    <a:pt x="334" y="242"/>
                  </a:lnTo>
                  <a:lnTo>
                    <a:pt x="381" y="222"/>
                  </a:lnTo>
                  <a:lnTo>
                    <a:pt x="404" y="171"/>
                  </a:lnTo>
                  <a:lnTo>
                    <a:pt x="443" y="144"/>
                  </a:lnTo>
                  <a:lnTo>
                    <a:pt x="481" y="83"/>
                  </a:lnTo>
                  <a:lnTo>
                    <a:pt x="481" y="12"/>
                  </a:lnTo>
                  <a:lnTo>
                    <a:pt x="486" y="0"/>
                  </a:lnTo>
                  <a:lnTo>
                    <a:pt x="526" y="12"/>
                  </a:lnTo>
                  <a:lnTo>
                    <a:pt x="545" y="64"/>
                  </a:lnTo>
                  <a:lnTo>
                    <a:pt x="534" y="89"/>
                  </a:lnTo>
                  <a:lnTo>
                    <a:pt x="540" y="105"/>
                  </a:lnTo>
                  <a:lnTo>
                    <a:pt x="560" y="116"/>
                  </a:lnTo>
                  <a:lnTo>
                    <a:pt x="578" y="185"/>
                  </a:lnTo>
                  <a:lnTo>
                    <a:pt x="600" y="222"/>
                  </a:lnTo>
                  <a:lnTo>
                    <a:pt x="611" y="250"/>
                  </a:lnTo>
                  <a:lnTo>
                    <a:pt x="638" y="278"/>
                  </a:lnTo>
                  <a:lnTo>
                    <a:pt x="625" y="316"/>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44" name="Freeform 59"/>
            <p:cNvSpPr>
              <a:spLocks/>
            </p:cNvSpPr>
            <p:nvPr/>
          </p:nvSpPr>
          <p:spPr bwMode="auto">
            <a:xfrm>
              <a:off x="5099050" y="5530850"/>
              <a:ext cx="471488" cy="336550"/>
            </a:xfrm>
            <a:custGeom>
              <a:avLst/>
              <a:gdLst>
                <a:gd name="T0" fmla="*/ 2147483647 w 519"/>
                <a:gd name="T1" fmla="*/ 2147483647 h 371"/>
                <a:gd name="T2" fmla="*/ 0 w 519"/>
                <a:gd name="T3" fmla="*/ 2147483647 h 371"/>
                <a:gd name="T4" fmla="*/ 2147483647 w 519"/>
                <a:gd name="T5" fmla="*/ 2147483647 h 371"/>
                <a:gd name="T6" fmla="*/ 2147483647 w 519"/>
                <a:gd name="T7" fmla="*/ 2147483647 h 371"/>
                <a:gd name="T8" fmla="*/ 2147483647 w 519"/>
                <a:gd name="T9" fmla="*/ 2147483647 h 371"/>
                <a:gd name="T10" fmla="*/ 2147483647 w 519"/>
                <a:gd name="T11" fmla="*/ 2147483647 h 371"/>
                <a:gd name="T12" fmla="*/ 2147483647 w 519"/>
                <a:gd name="T13" fmla="*/ 2147483647 h 371"/>
                <a:gd name="T14" fmla="*/ 2147483647 w 519"/>
                <a:gd name="T15" fmla="*/ 2147483647 h 371"/>
                <a:gd name="T16" fmla="*/ 2147483647 w 519"/>
                <a:gd name="T17" fmla="*/ 2147483647 h 371"/>
                <a:gd name="T18" fmla="*/ 2147483647 w 519"/>
                <a:gd name="T19" fmla="*/ 2147483647 h 371"/>
                <a:gd name="T20" fmla="*/ 2147483647 w 519"/>
                <a:gd name="T21" fmla="*/ 0 h 371"/>
                <a:gd name="T22" fmla="*/ 2147483647 w 519"/>
                <a:gd name="T23" fmla="*/ 2147483647 h 371"/>
                <a:gd name="T24" fmla="*/ 2147483647 w 519"/>
                <a:gd name="T25" fmla="*/ 2147483647 h 371"/>
                <a:gd name="T26" fmla="*/ 2147483647 w 519"/>
                <a:gd name="T27" fmla="*/ 2147483647 h 371"/>
                <a:gd name="T28" fmla="*/ 2147483647 w 519"/>
                <a:gd name="T29" fmla="*/ 2147483647 h 371"/>
                <a:gd name="T30" fmla="*/ 2147483647 w 519"/>
                <a:gd name="T31" fmla="*/ 2147483647 h 371"/>
                <a:gd name="T32" fmla="*/ 2147483647 w 519"/>
                <a:gd name="T33" fmla="*/ 2147483647 h 371"/>
                <a:gd name="T34" fmla="*/ 2147483647 w 519"/>
                <a:gd name="T35" fmla="*/ 2147483647 h 371"/>
                <a:gd name="T36" fmla="*/ 2147483647 w 519"/>
                <a:gd name="T37" fmla="*/ 2147483647 h 371"/>
                <a:gd name="T38" fmla="*/ 2147483647 w 519"/>
                <a:gd name="T39" fmla="*/ 2147483647 h 371"/>
                <a:gd name="T40" fmla="*/ 2147483647 w 519"/>
                <a:gd name="T41" fmla="*/ 2147483647 h 371"/>
                <a:gd name="T42" fmla="*/ 2147483647 w 519"/>
                <a:gd name="T43" fmla="*/ 2147483647 h 371"/>
                <a:gd name="T44" fmla="*/ 2147483647 w 519"/>
                <a:gd name="T45" fmla="*/ 2147483647 h 371"/>
                <a:gd name="T46" fmla="*/ 2147483647 w 519"/>
                <a:gd name="T47" fmla="*/ 2147483647 h 371"/>
                <a:gd name="T48" fmla="*/ 2147483647 w 519"/>
                <a:gd name="T49" fmla="*/ 2147483647 h 371"/>
                <a:gd name="T50" fmla="*/ 2147483647 w 519"/>
                <a:gd name="T51" fmla="*/ 2147483647 h 371"/>
                <a:gd name="T52" fmla="*/ 2147483647 w 519"/>
                <a:gd name="T53" fmla="*/ 2147483647 h 371"/>
                <a:gd name="T54" fmla="*/ 2147483647 w 519"/>
                <a:gd name="T55" fmla="*/ 2147483647 h 371"/>
                <a:gd name="T56" fmla="*/ 2147483647 w 519"/>
                <a:gd name="T57" fmla="*/ 2147483647 h 371"/>
                <a:gd name="T58" fmla="*/ 2147483647 w 519"/>
                <a:gd name="T59" fmla="*/ 2147483647 h 371"/>
                <a:gd name="T60" fmla="*/ 2147483647 w 519"/>
                <a:gd name="T61" fmla="*/ 2147483647 h 371"/>
                <a:gd name="T62" fmla="*/ 2147483647 w 519"/>
                <a:gd name="T63" fmla="*/ 2147483647 h 371"/>
                <a:gd name="T64" fmla="*/ 2147483647 w 519"/>
                <a:gd name="T65" fmla="*/ 2147483647 h 371"/>
                <a:gd name="T66" fmla="*/ 2147483647 w 519"/>
                <a:gd name="T67" fmla="*/ 2147483647 h 371"/>
                <a:gd name="T68" fmla="*/ 2147483647 w 519"/>
                <a:gd name="T69" fmla="*/ 2147483647 h 371"/>
                <a:gd name="T70" fmla="*/ 2147483647 w 519"/>
                <a:gd name="T71" fmla="*/ 2147483647 h 3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9"/>
                <a:gd name="T109" fmla="*/ 0 h 371"/>
                <a:gd name="T110" fmla="*/ 519 w 519"/>
                <a:gd name="T111" fmla="*/ 371 h 3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9" h="371">
                  <a:moveTo>
                    <a:pt x="4" y="243"/>
                  </a:moveTo>
                  <a:lnTo>
                    <a:pt x="0" y="222"/>
                  </a:lnTo>
                  <a:lnTo>
                    <a:pt x="25" y="192"/>
                  </a:lnTo>
                  <a:lnTo>
                    <a:pt x="6" y="175"/>
                  </a:lnTo>
                  <a:lnTo>
                    <a:pt x="105" y="139"/>
                  </a:lnTo>
                  <a:lnTo>
                    <a:pt x="132" y="131"/>
                  </a:lnTo>
                  <a:lnTo>
                    <a:pt x="143" y="88"/>
                  </a:lnTo>
                  <a:lnTo>
                    <a:pt x="174" y="61"/>
                  </a:lnTo>
                  <a:lnTo>
                    <a:pt x="204" y="84"/>
                  </a:lnTo>
                  <a:lnTo>
                    <a:pt x="231" y="71"/>
                  </a:lnTo>
                  <a:lnTo>
                    <a:pt x="253" y="0"/>
                  </a:lnTo>
                  <a:lnTo>
                    <a:pt x="287" y="14"/>
                  </a:lnTo>
                  <a:lnTo>
                    <a:pt x="334" y="82"/>
                  </a:lnTo>
                  <a:lnTo>
                    <a:pt x="409" y="62"/>
                  </a:lnTo>
                  <a:lnTo>
                    <a:pt x="423" y="90"/>
                  </a:lnTo>
                  <a:lnTo>
                    <a:pt x="459" y="103"/>
                  </a:lnTo>
                  <a:lnTo>
                    <a:pt x="470" y="184"/>
                  </a:lnTo>
                  <a:lnTo>
                    <a:pt x="500" y="197"/>
                  </a:lnTo>
                  <a:lnTo>
                    <a:pt x="519" y="222"/>
                  </a:lnTo>
                  <a:lnTo>
                    <a:pt x="457" y="243"/>
                  </a:lnTo>
                  <a:lnTo>
                    <a:pt x="423" y="243"/>
                  </a:lnTo>
                  <a:lnTo>
                    <a:pt x="404" y="253"/>
                  </a:lnTo>
                  <a:lnTo>
                    <a:pt x="363" y="249"/>
                  </a:lnTo>
                  <a:lnTo>
                    <a:pt x="357" y="249"/>
                  </a:lnTo>
                  <a:lnTo>
                    <a:pt x="353" y="255"/>
                  </a:lnTo>
                  <a:lnTo>
                    <a:pt x="404" y="282"/>
                  </a:lnTo>
                  <a:lnTo>
                    <a:pt x="396" y="312"/>
                  </a:lnTo>
                  <a:lnTo>
                    <a:pt x="374" y="324"/>
                  </a:lnTo>
                  <a:lnTo>
                    <a:pt x="225" y="302"/>
                  </a:lnTo>
                  <a:lnTo>
                    <a:pt x="204" y="318"/>
                  </a:lnTo>
                  <a:lnTo>
                    <a:pt x="198" y="337"/>
                  </a:lnTo>
                  <a:lnTo>
                    <a:pt x="215" y="365"/>
                  </a:lnTo>
                  <a:lnTo>
                    <a:pt x="209" y="371"/>
                  </a:lnTo>
                  <a:lnTo>
                    <a:pt x="176" y="337"/>
                  </a:lnTo>
                  <a:lnTo>
                    <a:pt x="116" y="282"/>
                  </a:lnTo>
                  <a:lnTo>
                    <a:pt x="4" y="243"/>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45" name="Freeform 60"/>
            <p:cNvSpPr>
              <a:spLocks/>
            </p:cNvSpPr>
            <p:nvPr/>
          </p:nvSpPr>
          <p:spPr bwMode="auto">
            <a:xfrm>
              <a:off x="5314950" y="5175250"/>
              <a:ext cx="309563" cy="430212"/>
            </a:xfrm>
            <a:custGeom>
              <a:avLst/>
              <a:gdLst>
                <a:gd name="T0" fmla="*/ 2147483647 w 344"/>
                <a:gd name="T1" fmla="*/ 2147483647 h 473"/>
                <a:gd name="T2" fmla="*/ 2147483647 w 344"/>
                <a:gd name="T3" fmla="*/ 2147483647 h 473"/>
                <a:gd name="T4" fmla="*/ 0 w 344"/>
                <a:gd name="T5" fmla="*/ 2147483647 h 473"/>
                <a:gd name="T6" fmla="*/ 2147483647 w 344"/>
                <a:gd name="T7" fmla="*/ 2147483647 h 473"/>
                <a:gd name="T8" fmla="*/ 2147483647 w 344"/>
                <a:gd name="T9" fmla="*/ 2147483647 h 473"/>
                <a:gd name="T10" fmla="*/ 2147483647 w 344"/>
                <a:gd name="T11" fmla="*/ 2147483647 h 473"/>
                <a:gd name="T12" fmla="*/ 2147483647 w 344"/>
                <a:gd name="T13" fmla="*/ 2147483647 h 473"/>
                <a:gd name="T14" fmla="*/ 2147483647 w 344"/>
                <a:gd name="T15" fmla="*/ 2147483647 h 473"/>
                <a:gd name="T16" fmla="*/ 2147483647 w 344"/>
                <a:gd name="T17" fmla="*/ 2147483647 h 473"/>
                <a:gd name="T18" fmla="*/ 2147483647 w 344"/>
                <a:gd name="T19" fmla="*/ 2147483647 h 473"/>
                <a:gd name="T20" fmla="*/ 2147483647 w 344"/>
                <a:gd name="T21" fmla="*/ 2147483647 h 473"/>
                <a:gd name="T22" fmla="*/ 2147483647 w 344"/>
                <a:gd name="T23" fmla="*/ 2147483647 h 473"/>
                <a:gd name="T24" fmla="*/ 2147483647 w 344"/>
                <a:gd name="T25" fmla="*/ 2147483647 h 473"/>
                <a:gd name="T26" fmla="*/ 2147483647 w 344"/>
                <a:gd name="T27" fmla="*/ 2147483647 h 473"/>
                <a:gd name="T28" fmla="*/ 2147483647 w 344"/>
                <a:gd name="T29" fmla="*/ 0 h 473"/>
                <a:gd name="T30" fmla="*/ 2147483647 w 344"/>
                <a:gd name="T31" fmla="*/ 2147483647 h 473"/>
                <a:gd name="T32" fmla="*/ 2147483647 w 344"/>
                <a:gd name="T33" fmla="*/ 2147483647 h 473"/>
                <a:gd name="T34" fmla="*/ 2147483647 w 344"/>
                <a:gd name="T35" fmla="*/ 2147483647 h 473"/>
                <a:gd name="T36" fmla="*/ 2147483647 w 344"/>
                <a:gd name="T37" fmla="*/ 2147483647 h 473"/>
                <a:gd name="T38" fmla="*/ 2147483647 w 344"/>
                <a:gd name="T39" fmla="*/ 2147483647 h 473"/>
                <a:gd name="T40" fmla="*/ 2147483647 w 344"/>
                <a:gd name="T41" fmla="*/ 2147483647 h 473"/>
                <a:gd name="T42" fmla="*/ 2147483647 w 344"/>
                <a:gd name="T43" fmla="*/ 2147483647 h 473"/>
                <a:gd name="T44" fmla="*/ 2147483647 w 344"/>
                <a:gd name="T45" fmla="*/ 2147483647 h 473"/>
                <a:gd name="T46" fmla="*/ 2147483647 w 344"/>
                <a:gd name="T47" fmla="*/ 2147483647 h 473"/>
                <a:gd name="T48" fmla="*/ 2147483647 w 344"/>
                <a:gd name="T49" fmla="*/ 2147483647 h 473"/>
                <a:gd name="T50" fmla="*/ 2147483647 w 344"/>
                <a:gd name="T51" fmla="*/ 2147483647 h 473"/>
                <a:gd name="T52" fmla="*/ 2147483647 w 344"/>
                <a:gd name="T53" fmla="*/ 2147483647 h 473"/>
                <a:gd name="T54" fmla="*/ 2147483647 w 344"/>
                <a:gd name="T55" fmla="*/ 2147483647 h 473"/>
                <a:gd name="T56" fmla="*/ 2147483647 w 344"/>
                <a:gd name="T57" fmla="*/ 2147483647 h 473"/>
                <a:gd name="T58" fmla="*/ 2147483647 w 344"/>
                <a:gd name="T59" fmla="*/ 2147483647 h 473"/>
                <a:gd name="T60" fmla="*/ 2147483647 w 344"/>
                <a:gd name="T61" fmla="*/ 2147483647 h 473"/>
                <a:gd name="T62" fmla="*/ 2147483647 w 344"/>
                <a:gd name="T63" fmla="*/ 2147483647 h 473"/>
                <a:gd name="T64" fmla="*/ 2147483647 w 344"/>
                <a:gd name="T65" fmla="*/ 2147483647 h 473"/>
                <a:gd name="T66" fmla="*/ 2147483647 w 344"/>
                <a:gd name="T67" fmla="*/ 2147483647 h 4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473"/>
                <a:gd name="T104" fmla="*/ 344 w 344"/>
                <a:gd name="T105" fmla="*/ 473 h 4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473">
                  <a:moveTo>
                    <a:pt x="16" y="391"/>
                  </a:moveTo>
                  <a:lnTo>
                    <a:pt x="6" y="387"/>
                  </a:lnTo>
                  <a:lnTo>
                    <a:pt x="0" y="371"/>
                  </a:lnTo>
                  <a:lnTo>
                    <a:pt x="37" y="294"/>
                  </a:lnTo>
                  <a:lnTo>
                    <a:pt x="19" y="251"/>
                  </a:lnTo>
                  <a:lnTo>
                    <a:pt x="8" y="226"/>
                  </a:lnTo>
                  <a:lnTo>
                    <a:pt x="33" y="185"/>
                  </a:lnTo>
                  <a:lnTo>
                    <a:pt x="10" y="135"/>
                  </a:lnTo>
                  <a:lnTo>
                    <a:pt x="27" y="112"/>
                  </a:lnTo>
                  <a:lnTo>
                    <a:pt x="27" y="72"/>
                  </a:lnTo>
                  <a:lnTo>
                    <a:pt x="52" y="72"/>
                  </a:lnTo>
                  <a:lnTo>
                    <a:pt x="116" y="20"/>
                  </a:lnTo>
                  <a:lnTo>
                    <a:pt x="137" y="30"/>
                  </a:lnTo>
                  <a:lnTo>
                    <a:pt x="173" y="22"/>
                  </a:lnTo>
                  <a:lnTo>
                    <a:pt x="201" y="0"/>
                  </a:lnTo>
                  <a:lnTo>
                    <a:pt x="225" y="13"/>
                  </a:lnTo>
                  <a:lnTo>
                    <a:pt x="258" y="6"/>
                  </a:lnTo>
                  <a:lnTo>
                    <a:pt x="271" y="34"/>
                  </a:lnTo>
                  <a:lnTo>
                    <a:pt x="261" y="60"/>
                  </a:lnTo>
                  <a:lnTo>
                    <a:pt x="285" y="93"/>
                  </a:lnTo>
                  <a:lnTo>
                    <a:pt x="321" y="143"/>
                  </a:lnTo>
                  <a:lnTo>
                    <a:pt x="312" y="163"/>
                  </a:lnTo>
                  <a:lnTo>
                    <a:pt x="344" y="218"/>
                  </a:lnTo>
                  <a:lnTo>
                    <a:pt x="321" y="270"/>
                  </a:lnTo>
                  <a:lnTo>
                    <a:pt x="263" y="289"/>
                  </a:lnTo>
                  <a:lnTo>
                    <a:pt x="305" y="400"/>
                  </a:lnTo>
                  <a:lnTo>
                    <a:pt x="297" y="426"/>
                  </a:lnTo>
                  <a:lnTo>
                    <a:pt x="305" y="445"/>
                  </a:lnTo>
                  <a:lnTo>
                    <a:pt x="282" y="473"/>
                  </a:lnTo>
                  <a:lnTo>
                    <a:pt x="222" y="440"/>
                  </a:lnTo>
                  <a:lnTo>
                    <a:pt x="172" y="453"/>
                  </a:lnTo>
                  <a:lnTo>
                    <a:pt x="97" y="473"/>
                  </a:lnTo>
                  <a:lnTo>
                    <a:pt x="50" y="405"/>
                  </a:lnTo>
                  <a:lnTo>
                    <a:pt x="16" y="391"/>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46" name="Freeform 61"/>
            <p:cNvSpPr>
              <a:spLocks/>
            </p:cNvSpPr>
            <p:nvPr/>
          </p:nvSpPr>
          <p:spPr bwMode="auto">
            <a:xfrm>
              <a:off x="5537200" y="4903788"/>
              <a:ext cx="317500" cy="396875"/>
            </a:xfrm>
            <a:custGeom>
              <a:avLst/>
              <a:gdLst>
                <a:gd name="T0" fmla="*/ 2147483647 w 349"/>
                <a:gd name="T1" fmla="*/ 2147483647 h 438"/>
                <a:gd name="T2" fmla="*/ 2147483647 w 349"/>
                <a:gd name="T3" fmla="*/ 2147483647 h 438"/>
                <a:gd name="T4" fmla="*/ 2147483647 w 349"/>
                <a:gd name="T5" fmla="*/ 2147483647 h 438"/>
                <a:gd name="T6" fmla="*/ 2147483647 w 349"/>
                <a:gd name="T7" fmla="*/ 2147483647 h 438"/>
                <a:gd name="T8" fmla="*/ 2147483647 w 349"/>
                <a:gd name="T9" fmla="*/ 2147483647 h 438"/>
                <a:gd name="T10" fmla="*/ 2147483647 w 349"/>
                <a:gd name="T11" fmla="*/ 2147483647 h 438"/>
                <a:gd name="T12" fmla="*/ 2147483647 w 349"/>
                <a:gd name="T13" fmla="*/ 2147483647 h 438"/>
                <a:gd name="T14" fmla="*/ 2147483647 w 349"/>
                <a:gd name="T15" fmla="*/ 2147483647 h 438"/>
                <a:gd name="T16" fmla="*/ 2147483647 w 349"/>
                <a:gd name="T17" fmla="*/ 2147483647 h 438"/>
                <a:gd name="T18" fmla="*/ 2147483647 w 349"/>
                <a:gd name="T19" fmla="*/ 2147483647 h 438"/>
                <a:gd name="T20" fmla="*/ 2147483647 w 349"/>
                <a:gd name="T21" fmla="*/ 2147483647 h 438"/>
                <a:gd name="T22" fmla="*/ 2147483647 w 349"/>
                <a:gd name="T23" fmla="*/ 2147483647 h 438"/>
                <a:gd name="T24" fmla="*/ 2147483647 w 349"/>
                <a:gd name="T25" fmla="*/ 2147483647 h 438"/>
                <a:gd name="T26" fmla="*/ 2147483647 w 349"/>
                <a:gd name="T27" fmla="*/ 2147483647 h 438"/>
                <a:gd name="T28" fmla="*/ 2147483647 w 349"/>
                <a:gd name="T29" fmla="*/ 2147483647 h 438"/>
                <a:gd name="T30" fmla="*/ 2147483647 w 349"/>
                <a:gd name="T31" fmla="*/ 2147483647 h 438"/>
                <a:gd name="T32" fmla="*/ 2147483647 w 349"/>
                <a:gd name="T33" fmla="*/ 2147483647 h 438"/>
                <a:gd name="T34" fmla="*/ 2147483647 w 349"/>
                <a:gd name="T35" fmla="*/ 2147483647 h 438"/>
                <a:gd name="T36" fmla="*/ 2147483647 w 349"/>
                <a:gd name="T37" fmla="*/ 2147483647 h 438"/>
                <a:gd name="T38" fmla="*/ 2147483647 w 349"/>
                <a:gd name="T39" fmla="*/ 0 h 438"/>
                <a:gd name="T40" fmla="*/ 2147483647 w 349"/>
                <a:gd name="T41" fmla="*/ 2147483647 h 438"/>
                <a:gd name="T42" fmla="*/ 2147483647 w 349"/>
                <a:gd name="T43" fmla="*/ 2147483647 h 438"/>
                <a:gd name="T44" fmla="*/ 2147483647 w 349"/>
                <a:gd name="T45" fmla="*/ 2147483647 h 438"/>
                <a:gd name="T46" fmla="*/ 2147483647 w 349"/>
                <a:gd name="T47" fmla="*/ 2147483647 h 438"/>
                <a:gd name="T48" fmla="*/ 2147483647 w 349"/>
                <a:gd name="T49" fmla="*/ 2147483647 h 438"/>
                <a:gd name="T50" fmla="*/ 2147483647 w 349"/>
                <a:gd name="T51" fmla="*/ 2147483647 h 438"/>
                <a:gd name="T52" fmla="*/ 2147483647 w 349"/>
                <a:gd name="T53" fmla="*/ 2147483647 h 438"/>
                <a:gd name="T54" fmla="*/ 0 w 349"/>
                <a:gd name="T55" fmla="*/ 2147483647 h 438"/>
                <a:gd name="T56" fmla="*/ 2147483647 w 349"/>
                <a:gd name="T57" fmla="*/ 2147483647 h 438"/>
                <a:gd name="T58" fmla="*/ 2147483647 w 349"/>
                <a:gd name="T59" fmla="*/ 2147483647 h 438"/>
                <a:gd name="T60" fmla="*/ 2147483647 w 349"/>
                <a:gd name="T61" fmla="*/ 2147483647 h 438"/>
                <a:gd name="T62" fmla="*/ 2147483647 w 349"/>
                <a:gd name="T63" fmla="*/ 2147483647 h 4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9"/>
                <a:gd name="T97" fmla="*/ 0 h 438"/>
                <a:gd name="T98" fmla="*/ 349 w 349"/>
                <a:gd name="T99" fmla="*/ 438 h 4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9" h="438">
                  <a:moveTo>
                    <a:pt x="41" y="393"/>
                  </a:moveTo>
                  <a:lnTo>
                    <a:pt x="217" y="388"/>
                  </a:lnTo>
                  <a:lnTo>
                    <a:pt x="298" y="438"/>
                  </a:lnTo>
                  <a:lnTo>
                    <a:pt x="321" y="424"/>
                  </a:lnTo>
                  <a:lnTo>
                    <a:pt x="349" y="375"/>
                  </a:lnTo>
                  <a:lnTo>
                    <a:pt x="313" y="355"/>
                  </a:lnTo>
                  <a:lnTo>
                    <a:pt x="319" y="349"/>
                  </a:lnTo>
                  <a:lnTo>
                    <a:pt x="311" y="326"/>
                  </a:lnTo>
                  <a:lnTo>
                    <a:pt x="334" y="281"/>
                  </a:lnTo>
                  <a:lnTo>
                    <a:pt x="316" y="247"/>
                  </a:lnTo>
                  <a:lnTo>
                    <a:pt x="259" y="245"/>
                  </a:lnTo>
                  <a:lnTo>
                    <a:pt x="228" y="198"/>
                  </a:lnTo>
                  <a:lnTo>
                    <a:pt x="259" y="179"/>
                  </a:lnTo>
                  <a:lnTo>
                    <a:pt x="243" y="151"/>
                  </a:lnTo>
                  <a:lnTo>
                    <a:pt x="251" y="115"/>
                  </a:lnTo>
                  <a:lnTo>
                    <a:pt x="231" y="92"/>
                  </a:lnTo>
                  <a:lnTo>
                    <a:pt x="190" y="108"/>
                  </a:lnTo>
                  <a:lnTo>
                    <a:pt x="170" y="96"/>
                  </a:lnTo>
                  <a:lnTo>
                    <a:pt x="155" y="53"/>
                  </a:lnTo>
                  <a:lnTo>
                    <a:pt x="147" y="0"/>
                  </a:lnTo>
                  <a:lnTo>
                    <a:pt x="82" y="53"/>
                  </a:lnTo>
                  <a:lnTo>
                    <a:pt x="77" y="86"/>
                  </a:lnTo>
                  <a:lnTo>
                    <a:pt x="58" y="115"/>
                  </a:lnTo>
                  <a:lnTo>
                    <a:pt x="28" y="120"/>
                  </a:lnTo>
                  <a:lnTo>
                    <a:pt x="36" y="133"/>
                  </a:lnTo>
                  <a:lnTo>
                    <a:pt x="14" y="165"/>
                  </a:lnTo>
                  <a:lnTo>
                    <a:pt x="17" y="212"/>
                  </a:lnTo>
                  <a:lnTo>
                    <a:pt x="0" y="240"/>
                  </a:lnTo>
                  <a:lnTo>
                    <a:pt x="14" y="306"/>
                  </a:lnTo>
                  <a:lnTo>
                    <a:pt x="27" y="334"/>
                  </a:lnTo>
                  <a:lnTo>
                    <a:pt x="17" y="360"/>
                  </a:lnTo>
                  <a:lnTo>
                    <a:pt x="41" y="393"/>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47" name="Freeform 62"/>
            <p:cNvSpPr>
              <a:spLocks/>
            </p:cNvSpPr>
            <p:nvPr/>
          </p:nvSpPr>
          <p:spPr bwMode="auto">
            <a:xfrm>
              <a:off x="5572125" y="5230813"/>
              <a:ext cx="411163" cy="144462"/>
            </a:xfrm>
            <a:custGeom>
              <a:avLst/>
              <a:gdLst>
                <a:gd name="T0" fmla="*/ 2147483647 w 451"/>
                <a:gd name="T1" fmla="*/ 2147483647 h 155"/>
                <a:gd name="T2" fmla="*/ 2147483647 w 451"/>
                <a:gd name="T3" fmla="*/ 2147483647 h 155"/>
                <a:gd name="T4" fmla="*/ 2147483647 w 451"/>
                <a:gd name="T5" fmla="*/ 2147483647 h 155"/>
                <a:gd name="T6" fmla="*/ 0 w 451"/>
                <a:gd name="T7" fmla="*/ 2147483647 h 155"/>
                <a:gd name="T8" fmla="*/ 2147483647 w 451"/>
                <a:gd name="T9" fmla="*/ 2147483647 h 155"/>
                <a:gd name="T10" fmla="*/ 2147483647 w 451"/>
                <a:gd name="T11" fmla="*/ 2147483647 h 155"/>
                <a:gd name="T12" fmla="*/ 2147483647 w 451"/>
                <a:gd name="T13" fmla="*/ 2147483647 h 155"/>
                <a:gd name="T14" fmla="*/ 2147483647 w 451"/>
                <a:gd name="T15" fmla="*/ 2147483647 h 155"/>
                <a:gd name="T16" fmla="*/ 2147483647 w 451"/>
                <a:gd name="T17" fmla="*/ 0 h 155"/>
                <a:gd name="T18" fmla="*/ 2147483647 w 451"/>
                <a:gd name="T19" fmla="*/ 2147483647 h 155"/>
                <a:gd name="T20" fmla="*/ 2147483647 w 451"/>
                <a:gd name="T21" fmla="*/ 2147483647 h 155"/>
                <a:gd name="T22" fmla="*/ 2147483647 w 451"/>
                <a:gd name="T23" fmla="*/ 2147483647 h 155"/>
                <a:gd name="T24" fmla="*/ 2147483647 w 451"/>
                <a:gd name="T25" fmla="*/ 2147483647 h 155"/>
                <a:gd name="T26" fmla="*/ 2147483647 w 451"/>
                <a:gd name="T27" fmla="*/ 2147483647 h 155"/>
                <a:gd name="T28" fmla="*/ 2147483647 w 451"/>
                <a:gd name="T29" fmla="*/ 2147483647 h 155"/>
                <a:gd name="T30" fmla="*/ 2147483647 w 451"/>
                <a:gd name="T31" fmla="*/ 2147483647 h 155"/>
                <a:gd name="T32" fmla="*/ 2147483647 w 451"/>
                <a:gd name="T33" fmla="*/ 2147483647 h 155"/>
                <a:gd name="T34" fmla="*/ 2147483647 w 451"/>
                <a:gd name="T35" fmla="*/ 2147483647 h 155"/>
                <a:gd name="T36" fmla="*/ 2147483647 w 451"/>
                <a:gd name="T37" fmla="*/ 2147483647 h 155"/>
                <a:gd name="T38" fmla="*/ 2147483647 w 451"/>
                <a:gd name="T39" fmla="*/ 2147483647 h 155"/>
                <a:gd name="T40" fmla="*/ 2147483647 w 451"/>
                <a:gd name="T41" fmla="*/ 2147483647 h 155"/>
                <a:gd name="T42" fmla="*/ 2147483647 w 451"/>
                <a:gd name="T43" fmla="*/ 2147483647 h 155"/>
                <a:gd name="T44" fmla="*/ 2147483647 w 451"/>
                <a:gd name="T45" fmla="*/ 2147483647 h 155"/>
                <a:gd name="T46" fmla="*/ 2147483647 w 451"/>
                <a:gd name="T47" fmla="*/ 2147483647 h 155"/>
                <a:gd name="T48" fmla="*/ 2147483647 w 451"/>
                <a:gd name="T49" fmla="*/ 2147483647 h 155"/>
                <a:gd name="T50" fmla="*/ 2147483647 w 451"/>
                <a:gd name="T51" fmla="*/ 2147483647 h 1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1"/>
                <a:gd name="T79" fmla="*/ 0 h 155"/>
                <a:gd name="T80" fmla="*/ 451 w 451"/>
                <a:gd name="T81" fmla="*/ 155 h 1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1" h="155">
                  <a:moveTo>
                    <a:pt x="59" y="155"/>
                  </a:moveTo>
                  <a:lnTo>
                    <a:pt x="27" y="100"/>
                  </a:lnTo>
                  <a:lnTo>
                    <a:pt x="36" y="80"/>
                  </a:lnTo>
                  <a:lnTo>
                    <a:pt x="0" y="30"/>
                  </a:lnTo>
                  <a:lnTo>
                    <a:pt x="176" y="25"/>
                  </a:lnTo>
                  <a:lnTo>
                    <a:pt x="257" y="75"/>
                  </a:lnTo>
                  <a:lnTo>
                    <a:pt x="280" y="61"/>
                  </a:lnTo>
                  <a:lnTo>
                    <a:pt x="308" y="12"/>
                  </a:lnTo>
                  <a:lnTo>
                    <a:pt x="350" y="0"/>
                  </a:lnTo>
                  <a:lnTo>
                    <a:pt x="366" y="12"/>
                  </a:lnTo>
                  <a:lnTo>
                    <a:pt x="374" y="39"/>
                  </a:lnTo>
                  <a:lnTo>
                    <a:pt x="385" y="44"/>
                  </a:lnTo>
                  <a:lnTo>
                    <a:pt x="394" y="31"/>
                  </a:lnTo>
                  <a:lnTo>
                    <a:pt x="391" y="22"/>
                  </a:lnTo>
                  <a:lnTo>
                    <a:pt x="408" y="14"/>
                  </a:lnTo>
                  <a:lnTo>
                    <a:pt x="451" y="35"/>
                  </a:lnTo>
                  <a:lnTo>
                    <a:pt x="446" y="41"/>
                  </a:lnTo>
                  <a:lnTo>
                    <a:pt x="412" y="94"/>
                  </a:lnTo>
                  <a:lnTo>
                    <a:pt x="382" y="122"/>
                  </a:lnTo>
                  <a:lnTo>
                    <a:pt x="357" y="141"/>
                  </a:lnTo>
                  <a:lnTo>
                    <a:pt x="293" y="135"/>
                  </a:lnTo>
                  <a:lnTo>
                    <a:pt x="248" y="135"/>
                  </a:lnTo>
                  <a:lnTo>
                    <a:pt x="210" y="127"/>
                  </a:lnTo>
                  <a:lnTo>
                    <a:pt x="178" y="137"/>
                  </a:lnTo>
                  <a:lnTo>
                    <a:pt x="91" y="129"/>
                  </a:lnTo>
                  <a:lnTo>
                    <a:pt x="59" y="155"/>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48" name="Freeform 63"/>
            <p:cNvSpPr>
              <a:spLocks/>
            </p:cNvSpPr>
            <p:nvPr/>
          </p:nvSpPr>
          <p:spPr bwMode="auto">
            <a:xfrm>
              <a:off x="5872163" y="5265738"/>
              <a:ext cx="327025" cy="239712"/>
            </a:xfrm>
            <a:custGeom>
              <a:avLst/>
              <a:gdLst>
                <a:gd name="T0" fmla="*/ 2147483647 w 360"/>
                <a:gd name="T1" fmla="*/ 2147483647 h 265"/>
                <a:gd name="T2" fmla="*/ 2147483647 w 360"/>
                <a:gd name="T3" fmla="*/ 2147483647 h 265"/>
                <a:gd name="T4" fmla="*/ 2147483647 w 360"/>
                <a:gd name="T5" fmla="*/ 2147483647 h 265"/>
                <a:gd name="T6" fmla="*/ 2147483647 w 360"/>
                <a:gd name="T7" fmla="*/ 2147483647 h 265"/>
                <a:gd name="T8" fmla="*/ 2147483647 w 360"/>
                <a:gd name="T9" fmla="*/ 0 h 265"/>
                <a:gd name="T10" fmla="*/ 2147483647 w 360"/>
                <a:gd name="T11" fmla="*/ 2147483647 h 265"/>
                <a:gd name="T12" fmla="*/ 2147483647 w 360"/>
                <a:gd name="T13" fmla="*/ 2147483647 h 265"/>
                <a:gd name="T14" fmla="*/ 2147483647 w 360"/>
                <a:gd name="T15" fmla="*/ 2147483647 h 265"/>
                <a:gd name="T16" fmla="*/ 2147483647 w 360"/>
                <a:gd name="T17" fmla="*/ 2147483647 h 265"/>
                <a:gd name="T18" fmla="*/ 2147483647 w 360"/>
                <a:gd name="T19" fmla="*/ 2147483647 h 265"/>
                <a:gd name="T20" fmla="*/ 2147483647 w 360"/>
                <a:gd name="T21" fmla="*/ 2147483647 h 265"/>
                <a:gd name="T22" fmla="*/ 2147483647 w 360"/>
                <a:gd name="T23" fmla="*/ 2147483647 h 265"/>
                <a:gd name="T24" fmla="*/ 2147483647 w 360"/>
                <a:gd name="T25" fmla="*/ 2147483647 h 265"/>
                <a:gd name="T26" fmla="*/ 2147483647 w 360"/>
                <a:gd name="T27" fmla="*/ 2147483647 h 265"/>
                <a:gd name="T28" fmla="*/ 2147483647 w 360"/>
                <a:gd name="T29" fmla="*/ 2147483647 h 265"/>
                <a:gd name="T30" fmla="*/ 2147483647 w 360"/>
                <a:gd name="T31" fmla="*/ 2147483647 h 265"/>
                <a:gd name="T32" fmla="*/ 2147483647 w 360"/>
                <a:gd name="T33" fmla="*/ 2147483647 h 265"/>
                <a:gd name="T34" fmla="*/ 2147483647 w 360"/>
                <a:gd name="T35" fmla="*/ 2147483647 h 265"/>
                <a:gd name="T36" fmla="*/ 2147483647 w 360"/>
                <a:gd name="T37" fmla="*/ 2147483647 h 265"/>
                <a:gd name="T38" fmla="*/ 1611145896 w 360"/>
                <a:gd name="T39" fmla="*/ 2147483647 h 265"/>
                <a:gd name="T40" fmla="*/ 0 w 360"/>
                <a:gd name="T41" fmla="*/ 2147483647 h 265"/>
                <a:gd name="T42" fmla="*/ 2147483647 w 360"/>
                <a:gd name="T43" fmla="*/ 2147483647 h 265"/>
                <a:gd name="T44" fmla="*/ 2147483647 w 360"/>
                <a:gd name="T45" fmla="*/ 2147483647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0"/>
                <a:gd name="T70" fmla="*/ 0 h 265"/>
                <a:gd name="T71" fmla="*/ 360 w 360"/>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0" h="265">
                  <a:moveTo>
                    <a:pt x="30" y="106"/>
                  </a:moveTo>
                  <a:lnTo>
                    <a:pt x="55" y="87"/>
                  </a:lnTo>
                  <a:lnTo>
                    <a:pt x="85" y="59"/>
                  </a:lnTo>
                  <a:lnTo>
                    <a:pt x="119" y="6"/>
                  </a:lnTo>
                  <a:lnTo>
                    <a:pt x="124" y="0"/>
                  </a:lnTo>
                  <a:lnTo>
                    <a:pt x="158" y="42"/>
                  </a:lnTo>
                  <a:lnTo>
                    <a:pt x="179" y="53"/>
                  </a:lnTo>
                  <a:lnTo>
                    <a:pt x="218" y="87"/>
                  </a:lnTo>
                  <a:lnTo>
                    <a:pt x="245" y="92"/>
                  </a:lnTo>
                  <a:lnTo>
                    <a:pt x="278" y="117"/>
                  </a:lnTo>
                  <a:lnTo>
                    <a:pt x="319" y="97"/>
                  </a:lnTo>
                  <a:lnTo>
                    <a:pt x="353" y="120"/>
                  </a:lnTo>
                  <a:lnTo>
                    <a:pt x="360" y="206"/>
                  </a:lnTo>
                  <a:lnTo>
                    <a:pt x="344" y="213"/>
                  </a:lnTo>
                  <a:lnTo>
                    <a:pt x="301" y="219"/>
                  </a:lnTo>
                  <a:lnTo>
                    <a:pt x="270" y="206"/>
                  </a:lnTo>
                  <a:lnTo>
                    <a:pt x="221" y="234"/>
                  </a:lnTo>
                  <a:lnTo>
                    <a:pt x="119" y="265"/>
                  </a:lnTo>
                  <a:lnTo>
                    <a:pt x="30" y="265"/>
                  </a:lnTo>
                  <a:lnTo>
                    <a:pt x="2" y="219"/>
                  </a:lnTo>
                  <a:lnTo>
                    <a:pt x="0" y="177"/>
                  </a:lnTo>
                  <a:lnTo>
                    <a:pt x="39" y="166"/>
                  </a:lnTo>
                  <a:lnTo>
                    <a:pt x="30" y="106"/>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49" name="Freeform 64"/>
            <p:cNvSpPr>
              <a:spLocks/>
            </p:cNvSpPr>
            <p:nvPr/>
          </p:nvSpPr>
          <p:spPr bwMode="auto">
            <a:xfrm>
              <a:off x="5838825" y="5451475"/>
              <a:ext cx="354013" cy="268287"/>
            </a:xfrm>
            <a:custGeom>
              <a:avLst/>
              <a:gdLst>
                <a:gd name="T0" fmla="*/ 2147483647 w 390"/>
                <a:gd name="T1" fmla="*/ 2147483647 h 295"/>
                <a:gd name="T2" fmla="*/ 2147483647 w 390"/>
                <a:gd name="T3" fmla="*/ 2147483647 h 295"/>
                <a:gd name="T4" fmla="*/ 2147483647 w 390"/>
                <a:gd name="T5" fmla="*/ 2147483647 h 295"/>
                <a:gd name="T6" fmla="*/ 2147483647 w 390"/>
                <a:gd name="T7" fmla="*/ 0 h 295"/>
                <a:gd name="T8" fmla="*/ 2147483647 w 390"/>
                <a:gd name="T9" fmla="*/ 2147483647 h 295"/>
                <a:gd name="T10" fmla="*/ 2147483647 w 390"/>
                <a:gd name="T11" fmla="*/ 2147483647 h 295"/>
                <a:gd name="T12" fmla="*/ 2147483647 w 390"/>
                <a:gd name="T13" fmla="*/ 2147483647 h 295"/>
                <a:gd name="T14" fmla="*/ 2147483647 w 390"/>
                <a:gd name="T15" fmla="*/ 2147483647 h 295"/>
                <a:gd name="T16" fmla="*/ 2147483647 w 390"/>
                <a:gd name="T17" fmla="*/ 2147483647 h 295"/>
                <a:gd name="T18" fmla="*/ 2147483647 w 390"/>
                <a:gd name="T19" fmla="*/ 2147483647 h 295"/>
                <a:gd name="T20" fmla="*/ 2147483647 w 390"/>
                <a:gd name="T21" fmla="*/ 2147483647 h 295"/>
                <a:gd name="T22" fmla="*/ 2147483647 w 390"/>
                <a:gd name="T23" fmla="*/ 2147483647 h 295"/>
                <a:gd name="T24" fmla="*/ 2147483647 w 390"/>
                <a:gd name="T25" fmla="*/ 2147483647 h 295"/>
                <a:gd name="T26" fmla="*/ 2147483647 w 390"/>
                <a:gd name="T27" fmla="*/ 2147483647 h 295"/>
                <a:gd name="T28" fmla="*/ 2147483647 w 390"/>
                <a:gd name="T29" fmla="*/ 2147483647 h 295"/>
                <a:gd name="T30" fmla="*/ 2147483647 w 390"/>
                <a:gd name="T31" fmla="*/ 2147483647 h 295"/>
                <a:gd name="T32" fmla="*/ 2147483647 w 390"/>
                <a:gd name="T33" fmla="*/ 2147483647 h 295"/>
                <a:gd name="T34" fmla="*/ 2147483647 w 390"/>
                <a:gd name="T35" fmla="*/ 2147483647 h 295"/>
                <a:gd name="T36" fmla="*/ 2147483647 w 390"/>
                <a:gd name="T37" fmla="*/ 2147483647 h 295"/>
                <a:gd name="T38" fmla="*/ 2147483647 w 390"/>
                <a:gd name="T39" fmla="*/ 2147483647 h 295"/>
                <a:gd name="T40" fmla="*/ 2147483647 w 390"/>
                <a:gd name="T41" fmla="*/ 2147483647 h 295"/>
                <a:gd name="T42" fmla="*/ 2147483647 w 390"/>
                <a:gd name="T43" fmla="*/ 2147483647 h 295"/>
                <a:gd name="T44" fmla="*/ 0 w 390"/>
                <a:gd name="T45" fmla="*/ 2147483647 h 295"/>
                <a:gd name="T46" fmla="*/ 1619631660 w 390"/>
                <a:gd name="T47" fmla="*/ 2147483647 h 295"/>
                <a:gd name="T48" fmla="*/ 2147483647 w 390"/>
                <a:gd name="T49" fmla="*/ 2147483647 h 295"/>
                <a:gd name="T50" fmla="*/ 2147483647 w 390"/>
                <a:gd name="T51" fmla="*/ 2147483647 h 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0"/>
                <a:gd name="T79" fmla="*/ 0 h 295"/>
                <a:gd name="T80" fmla="*/ 390 w 390"/>
                <a:gd name="T81" fmla="*/ 295 h 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0" h="295">
                  <a:moveTo>
                    <a:pt x="64" y="59"/>
                  </a:moveTo>
                  <a:lnTo>
                    <a:pt x="153" y="59"/>
                  </a:lnTo>
                  <a:lnTo>
                    <a:pt x="255" y="28"/>
                  </a:lnTo>
                  <a:lnTo>
                    <a:pt x="304" y="0"/>
                  </a:lnTo>
                  <a:lnTo>
                    <a:pt x="335" y="13"/>
                  </a:lnTo>
                  <a:lnTo>
                    <a:pt x="378" y="7"/>
                  </a:lnTo>
                  <a:lnTo>
                    <a:pt x="390" y="18"/>
                  </a:lnTo>
                  <a:lnTo>
                    <a:pt x="372" y="52"/>
                  </a:lnTo>
                  <a:lnTo>
                    <a:pt x="366" y="94"/>
                  </a:lnTo>
                  <a:lnTo>
                    <a:pt x="370" y="109"/>
                  </a:lnTo>
                  <a:lnTo>
                    <a:pt x="335" y="141"/>
                  </a:lnTo>
                  <a:lnTo>
                    <a:pt x="331" y="175"/>
                  </a:lnTo>
                  <a:lnTo>
                    <a:pt x="296" y="188"/>
                  </a:lnTo>
                  <a:lnTo>
                    <a:pt x="288" y="228"/>
                  </a:lnTo>
                  <a:lnTo>
                    <a:pt x="266" y="226"/>
                  </a:lnTo>
                  <a:lnTo>
                    <a:pt x="170" y="252"/>
                  </a:lnTo>
                  <a:lnTo>
                    <a:pt x="104" y="262"/>
                  </a:lnTo>
                  <a:lnTo>
                    <a:pt x="62" y="279"/>
                  </a:lnTo>
                  <a:lnTo>
                    <a:pt x="60" y="293"/>
                  </a:lnTo>
                  <a:lnTo>
                    <a:pt x="40" y="295"/>
                  </a:lnTo>
                  <a:lnTo>
                    <a:pt x="15" y="281"/>
                  </a:lnTo>
                  <a:lnTo>
                    <a:pt x="13" y="252"/>
                  </a:lnTo>
                  <a:lnTo>
                    <a:pt x="0" y="234"/>
                  </a:lnTo>
                  <a:lnTo>
                    <a:pt x="2" y="199"/>
                  </a:lnTo>
                  <a:lnTo>
                    <a:pt x="23" y="103"/>
                  </a:lnTo>
                  <a:lnTo>
                    <a:pt x="64" y="59"/>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50" name="Freeform 65"/>
            <p:cNvSpPr>
              <a:spLocks/>
            </p:cNvSpPr>
            <p:nvPr/>
          </p:nvSpPr>
          <p:spPr bwMode="auto">
            <a:xfrm>
              <a:off x="6102350" y="5451475"/>
              <a:ext cx="422275" cy="236537"/>
            </a:xfrm>
            <a:custGeom>
              <a:avLst/>
              <a:gdLst>
                <a:gd name="T0" fmla="*/ 2147483647 w 464"/>
                <a:gd name="T1" fmla="*/ 2147483647 h 262"/>
                <a:gd name="T2" fmla="*/ 2147483647 w 464"/>
                <a:gd name="T3" fmla="*/ 2147483647 h 262"/>
                <a:gd name="T4" fmla="*/ 2147483647 w 464"/>
                <a:gd name="T5" fmla="*/ 2147483647 h 262"/>
                <a:gd name="T6" fmla="*/ 2147483647 w 464"/>
                <a:gd name="T7" fmla="*/ 2147483647 h 262"/>
                <a:gd name="T8" fmla="*/ 2147483647 w 464"/>
                <a:gd name="T9" fmla="*/ 2147483647 h 262"/>
                <a:gd name="T10" fmla="*/ 2147483647 w 464"/>
                <a:gd name="T11" fmla="*/ 2147483647 h 262"/>
                <a:gd name="T12" fmla="*/ 2147483647 w 464"/>
                <a:gd name="T13" fmla="*/ 2147483647 h 262"/>
                <a:gd name="T14" fmla="*/ 2147483647 w 464"/>
                <a:gd name="T15" fmla="*/ 0 h 262"/>
                <a:gd name="T16" fmla="*/ 2147483647 w 464"/>
                <a:gd name="T17" fmla="*/ 2147483647 h 262"/>
                <a:gd name="T18" fmla="*/ 2147483647 w 464"/>
                <a:gd name="T19" fmla="*/ 2147483647 h 262"/>
                <a:gd name="T20" fmla="*/ 2147483647 w 464"/>
                <a:gd name="T21" fmla="*/ 2147483647 h 262"/>
                <a:gd name="T22" fmla="*/ 2147483647 w 464"/>
                <a:gd name="T23" fmla="*/ 2147483647 h 262"/>
                <a:gd name="T24" fmla="*/ 2147483647 w 464"/>
                <a:gd name="T25" fmla="*/ 2147483647 h 262"/>
                <a:gd name="T26" fmla="*/ 2147483647 w 464"/>
                <a:gd name="T27" fmla="*/ 2147483647 h 262"/>
                <a:gd name="T28" fmla="*/ 2147483647 w 464"/>
                <a:gd name="T29" fmla="*/ 2147483647 h 262"/>
                <a:gd name="T30" fmla="*/ 2147483647 w 464"/>
                <a:gd name="T31" fmla="*/ 2147483647 h 262"/>
                <a:gd name="T32" fmla="*/ 0 w 464"/>
                <a:gd name="T33" fmla="*/ 2147483647 h 262"/>
                <a:gd name="T34" fmla="*/ 2147483647 w 464"/>
                <a:gd name="T35" fmla="*/ 2147483647 h 262"/>
                <a:gd name="T36" fmla="*/ 2147483647 w 464"/>
                <a:gd name="T37" fmla="*/ 2147483647 h 262"/>
                <a:gd name="T38" fmla="*/ 2147483647 w 464"/>
                <a:gd name="T39" fmla="*/ 2147483647 h 262"/>
                <a:gd name="T40" fmla="*/ 2147483647 w 464"/>
                <a:gd name="T41" fmla="*/ 2147483647 h 262"/>
                <a:gd name="T42" fmla="*/ 2147483647 w 464"/>
                <a:gd name="T43" fmla="*/ 2147483647 h 262"/>
                <a:gd name="T44" fmla="*/ 2147483647 w 464"/>
                <a:gd name="T45" fmla="*/ 2147483647 h 262"/>
                <a:gd name="T46" fmla="*/ 2147483647 w 464"/>
                <a:gd name="T47" fmla="*/ 2147483647 h 2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4"/>
                <a:gd name="T73" fmla="*/ 0 h 262"/>
                <a:gd name="T74" fmla="*/ 464 w 464"/>
                <a:gd name="T75" fmla="*/ 262 h 2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4" h="262">
                  <a:moveTo>
                    <a:pt x="464" y="130"/>
                  </a:moveTo>
                  <a:lnTo>
                    <a:pt x="420" y="94"/>
                  </a:lnTo>
                  <a:lnTo>
                    <a:pt x="365" y="70"/>
                  </a:lnTo>
                  <a:lnTo>
                    <a:pt x="318" y="81"/>
                  </a:lnTo>
                  <a:lnTo>
                    <a:pt x="216" y="18"/>
                  </a:lnTo>
                  <a:lnTo>
                    <a:pt x="148" y="20"/>
                  </a:lnTo>
                  <a:lnTo>
                    <a:pt x="143" y="10"/>
                  </a:lnTo>
                  <a:lnTo>
                    <a:pt x="106" y="0"/>
                  </a:lnTo>
                  <a:lnTo>
                    <a:pt x="90" y="7"/>
                  </a:lnTo>
                  <a:lnTo>
                    <a:pt x="102" y="18"/>
                  </a:lnTo>
                  <a:lnTo>
                    <a:pt x="84" y="52"/>
                  </a:lnTo>
                  <a:lnTo>
                    <a:pt x="78" y="94"/>
                  </a:lnTo>
                  <a:lnTo>
                    <a:pt x="82" y="109"/>
                  </a:lnTo>
                  <a:lnTo>
                    <a:pt x="47" y="141"/>
                  </a:lnTo>
                  <a:lnTo>
                    <a:pt x="43" y="175"/>
                  </a:lnTo>
                  <a:lnTo>
                    <a:pt x="8" y="188"/>
                  </a:lnTo>
                  <a:lnTo>
                    <a:pt x="0" y="228"/>
                  </a:lnTo>
                  <a:lnTo>
                    <a:pt x="49" y="232"/>
                  </a:lnTo>
                  <a:lnTo>
                    <a:pt x="186" y="262"/>
                  </a:lnTo>
                  <a:lnTo>
                    <a:pt x="227" y="221"/>
                  </a:lnTo>
                  <a:lnTo>
                    <a:pt x="338" y="177"/>
                  </a:lnTo>
                  <a:lnTo>
                    <a:pt x="390" y="130"/>
                  </a:lnTo>
                  <a:lnTo>
                    <a:pt x="422" y="130"/>
                  </a:lnTo>
                  <a:lnTo>
                    <a:pt x="464" y="130"/>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51" name="Freeform 66"/>
            <p:cNvSpPr>
              <a:spLocks/>
            </p:cNvSpPr>
            <p:nvPr/>
          </p:nvSpPr>
          <p:spPr bwMode="auto">
            <a:xfrm>
              <a:off x="6157913" y="4895851"/>
              <a:ext cx="442913" cy="373062"/>
            </a:xfrm>
            <a:custGeom>
              <a:avLst/>
              <a:gdLst>
                <a:gd name="T0" fmla="*/ 2147483647 w 488"/>
                <a:gd name="T1" fmla="*/ 2147483647 h 412"/>
                <a:gd name="T2" fmla="*/ 2147483647 w 488"/>
                <a:gd name="T3" fmla="*/ 2147483647 h 412"/>
                <a:gd name="T4" fmla="*/ 2147483647 w 488"/>
                <a:gd name="T5" fmla="*/ 2147483647 h 412"/>
                <a:gd name="T6" fmla="*/ 2147483647 w 488"/>
                <a:gd name="T7" fmla="*/ 2147483647 h 412"/>
                <a:gd name="T8" fmla="*/ 2147483647 w 488"/>
                <a:gd name="T9" fmla="*/ 2147483647 h 412"/>
                <a:gd name="T10" fmla="*/ 2147483647 w 488"/>
                <a:gd name="T11" fmla="*/ 2147483647 h 412"/>
                <a:gd name="T12" fmla="*/ 2147483647 w 488"/>
                <a:gd name="T13" fmla="*/ 2147483647 h 412"/>
                <a:gd name="T14" fmla="*/ 2147483647 w 488"/>
                <a:gd name="T15" fmla="*/ 2147483647 h 412"/>
                <a:gd name="T16" fmla="*/ 2147483647 w 488"/>
                <a:gd name="T17" fmla="*/ 2147483647 h 412"/>
                <a:gd name="T18" fmla="*/ 2147483647 w 488"/>
                <a:gd name="T19" fmla="*/ 2147483647 h 412"/>
                <a:gd name="T20" fmla="*/ 2147483647 w 488"/>
                <a:gd name="T21" fmla="*/ 2147483647 h 412"/>
                <a:gd name="T22" fmla="*/ 2147483647 w 488"/>
                <a:gd name="T23" fmla="*/ 2147483647 h 412"/>
                <a:gd name="T24" fmla="*/ 2147483647 w 488"/>
                <a:gd name="T25" fmla="*/ 2147483647 h 412"/>
                <a:gd name="T26" fmla="*/ 2147483647 w 488"/>
                <a:gd name="T27" fmla="*/ 2147483647 h 412"/>
                <a:gd name="T28" fmla="*/ 2147483647 w 488"/>
                <a:gd name="T29" fmla="*/ 2147483647 h 412"/>
                <a:gd name="T30" fmla="*/ 2147483647 w 488"/>
                <a:gd name="T31" fmla="*/ 2147483647 h 412"/>
                <a:gd name="T32" fmla="*/ 2147483647 w 488"/>
                <a:gd name="T33" fmla="*/ 2147483647 h 412"/>
                <a:gd name="T34" fmla="*/ 2147483647 w 488"/>
                <a:gd name="T35" fmla="*/ 2147483647 h 412"/>
                <a:gd name="T36" fmla="*/ 2147483647 w 488"/>
                <a:gd name="T37" fmla="*/ 2147483647 h 412"/>
                <a:gd name="T38" fmla="*/ 2147483647 w 488"/>
                <a:gd name="T39" fmla="*/ 2147483647 h 412"/>
                <a:gd name="T40" fmla="*/ 2147483647 w 488"/>
                <a:gd name="T41" fmla="*/ 2147483647 h 412"/>
                <a:gd name="T42" fmla="*/ 2147483647 w 488"/>
                <a:gd name="T43" fmla="*/ 2147483647 h 412"/>
                <a:gd name="T44" fmla="*/ 2147483647 w 488"/>
                <a:gd name="T45" fmla="*/ 2147483647 h 412"/>
                <a:gd name="T46" fmla="*/ 2147483647 w 488"/>
                <a:gd name="T47" fmla="*/ 2147483647 h 412"/>
                <a:gd name="T48" fmla="*/ 2147483647 w 488"/>
                <a:gd name="T49" fmla="*/ 2147483647 h 412"/>
                <a:gd name="T50" fmla="*/ 2147483647 w 488"/>
                <a:gd name="T51" fmla="*/ 2147483647 h 412"/>
                <a:gd name="T52" fmla="*/ 2147483647 w 488"/>
                <a:gd name="T53" fmla="*/ 2147483647 h 412"/>
                <a:gd name="T54" fmla="*/ 2147483647 w 488"/>
                <a:gd name="T55" fmla="*/ 2147483647 h 412"/>
                <a:gd name="T56" fmla="*/ 2147483647 w 488"/>
                <a:gd name="T57" fmla="*/ 2147483647 h 412"/>
                <a:gd name="T58" fmla="*/ 2147483647 w 488"/>
                <a:gd name="T59" fmla="*/ 2147483647 h 412"/>
                <a:gd name="T60" fmla="*/ 2147483647 w 488"/>
                <a:gd name="T61" fmla="*/ 2147483647 h 412"/>
                <a:gd name="T62" fmla="*/ 1627409550 w 488"/>
                <a:gd name="T63" fmla="*/ 2147483647 h 412"/>
                <a:gd name="T64" fmla="*/ 814140315 w 488"/>
                <a:gd name="T65" fmla="*/ 2147483647 h 412"/>
                <a:gd name="T66" fmla="*/ 0 w 488"/>
                <a:gd name="T67" fmla="*/ 2147483647 h 412"/>
                <a:gd name="T68" fmla="*/ 2147483647 w 488"/>
                <a:gd name="T69" fmla="*/ 2147483647 h 412"/>
                <a:gd name="T70" fmla="*/ 2147483647 w 488"/>
                <a:gd name="T71" fmla="*/ 2147483647 h 412"/>
                <a:gd name="T72" fmla="*/ 2147483647 w 488"/>
                <a:gd name="T73" fmla="*/ 2147483647 h 412"/>
                <a:gd name="T74" fmla="*/ 2147483647 w 488"/>
                <a:gd name="T75" fmla="*/ 2147483647 h 412"/>
                <a:gd name="T76" fmla="*/ 2147483647 w 488"/>
                <a:gd name="T77" fmla="*/ 2147483647 h 412"/>
                <a:gd name="T78" fmla="*/ 2147483647 w 488"/>
                <a:gd name="T79" fmla="*/ 2147483647 h 412"/>
                <a:gd name="T80" fmla="*/ 2147483647 w 488"/>
                <a:gd name="T81" fmla="*/ 2147483647 h 412"/>
                <a:gd name="T82" fmla="*/ 2147483647 w 488"/>
                <a:gd name="T83" fmla="*/ 2147483647 h 412"/>
                <a:gd name="T84" fmla="*/ 2147483647 w 488"/>
                <a:gd name="T85" fmla="*/ 2147483647 h 412"/>
                <a:gd name="T86" fmla="*/ 2147483647 w 488"/>
                <a:gd name="T87" fmla="*/ 0 h 412"/>
                <a:gd name="T88" fmla="*/ 2147483647 w 488"/>
                <a:gd name="T89" fmla="*/ 2147483647 h 412"/>
                <a:gd name="T90" fmla="*/ 2147483647 w 488"/>
                <a:gd name="T91" fmla="*/ 2147483647 h 412"/>
                <a:gd name="T92" fmla="*/ 2147483647 w 488"/>
                <a:gd name="T93" fmla="*/ 2147483647 h 412"/>
                <a:gd name="T94" fmla="*/ 2147483647 w 488"/>
                <a:gd name="T95" fmla="*/ 2147483647 h 412"/>
                <a:gd name="T96" fmla="*/ 2147483647 w 488"/>
                <a:gd name="T97" fmla="*/ 2147483647 h 4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8"/>
                <a:gd name="T148" fmla="*/ 0 h 412"/>
                <a:gd name="T149" fmla="*/ 488 w 488"/>
                <a:gd name="T150" fmla="*/ 412 h 4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8" h="412">
                  <a:moveTo>
                    <a:pt x="428" y="82"/>
                  </a:moveTo>
                  <a:lnTo>
                    <a:pt x="449" y="89"/>
                  </a:lnTo>
                  <a:lnTo>
                    <a:pt x="475" y="85"/>
                  </a:lnTo>
                  <a:lnTo>
                    <a:pt x="475" y="102"/>
                  </a:lnTo>
                  <a:lnTo>
                    <a:pt x="467" y="110"/>
                  </a:lnTo>
                  <a:lnTo>
                    <a:pt x="480" y="123"/>
                  </a:lnTo>
                  <a:lnTo>
                    <a:pt x="488" y="123"/>
                  </a:lnTo>
                  <a:lnTo>
                    <a:pt x="428" y="182"/>
                  </a:lnTo>
                  <a:lnTo>
                    <a:pt x="408" y="191"/>
                  </a:lnTo>
                  <a:lnTo>
                    <a:pt x="375" y="163"/>
                  </a:lnTo>
                  <a:lnTo>
                    <a:pt x="351" y="170"/>
                  </a:lnTo>
                  <a:lnTo>
                    <a:pt x="326" y="212"/>
                  </a:lnTo>
                  <a:lnTo>
                    <a:pt x="302" y="225"/>
                  </a:lnTo>
                  <a:lnTo>
                    <a:pt x="279" y="238"/>
                  </a:lnTo>
                  <a:lnTo>
                    <a:pt x="277" y="242"/>
                  </a:lnTo>
                  <a:lnTo>
                    <a:pt x="306" y="242"/>
                  </a:lnTo>
                  <a:lnTo>
                    <a:pt x="331" y="225"/>
                  </a:lnTo>
                  <a:lnTo>
                    <a:pt x="345" y="225"/>
                  </a:lnTo>
                  <a:lnTo>
                    <a:pt x="359" y="240"/>
                  </a:lnTo>
                  <a:lnTo>
                    <a:pt x="356" y="295"/>
                  </a:lnTo>
                  <a:lnTo>
                    <a:pt x="329" y="342"/>
                  </a:lnTo>
                  <a:lnTo>
                    <a:pt x="285" y="357"/>
                  </a:lnTo>
                  <a:lnTo>
                    <a:pt x="233" y="361"/>
                  </a:lnTo>
                  <a:lnTo>
                    <a:pt x="189" y="383"/>
                  </a:lnTo>
                  <a:lnTo>
                    <a:pt x="181" y="402"/>
                  </a:lnTo>
                  <a:lnTo>
                    <a:pt x="147" y="412"/>
                  </a:lnTo>
                  <a:lnTo>
                    <a:pt x="104" y="402"/>
                  </a:lnTo>
                  <a:lnTo>
                    <a:pt x="104" y="380"/>
                  </a:lnTo>
                  <a:lnTo>
                    <a:pt x="142" y="352"/>
                  </a:lnTo>
                  <a:lnTo>
                    <a:pt x="92" y="302"/>
                  </a:lnTo>
                  <a:lnTo>
                    <a:pt x="32" y="324"/>
                  </a:lnTo>
                  <a:lnTo>
                    <a:pt x="2" y="300"/>
                  </a:lnTo>
                  <a:lnTo>
                    <a:pt x="1" y="279"/>
                  </a:lnTo>
                  <a:lnTo>
                    <a:pt x="0" y="232"/>
                  </a:lnTo>
                  <a:lnTo>
                    <a:pt x="54" y="198"/>
                  </a:lnTo>
                  <a:lnTo>
                    <a:pt x="68" y="155"/>
                  </a:lnTo>
                  <a:lnTo>
                    <a:pt x="38" y="100"/>
                  </a:lnTo>
                  <a:lnTo>
                    <a:pt x="17" y="61"/>
                  </a:lnTo>
                  <a:lnTo>
                    <a:pt x="41" y="31"/>
                  </a:lnTo>
                  <a:lnTo>
                    <a:pt x="100" y="12"/>
                  </a:lnTo>
                  <a:lnTo>
                    <a:pt x="134" y="33"/>
                  </a:lnTo>
                  <a:lnTo>
                    <a:pt x="145" y="17"/>
                  </a:lnTo>
                  <a:lnTo>
                    <a:pt x="196" y="25"/>
                  </a:lnTo>
                  <a:lnTo>
                    <a:pt x="238" y="0"/>
                  </a:lnTo>
                  <a:lnTo>
                    <a:pt x="260" y="4"/>
                  </a:lnTo>
                  <a:lnTo>
                    <a:pt x="275" y="27"/>
                  </a:lnTo>
                  <a:lnTo>
                    <a:pt x="298" y="69"/>
                  </a:lnTo>
                  <a:lnTo>
                    <a:pt x="406" y="72"/>
                  </a:lnTo>
                  <a:lnTo>
                    <a:pt x="428" y="82"/>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52" name="Freeform 67"/>
            <p:cNvSpPr>
              <a:spLocks/>
            </p:cNvSpPr>
            <p:nvPr/>
          </p:nvSpPr>
          <p:spPr bwMode="auto">
            <a:xfrm>
              <a:off x="5983288" y="5145088"/>
              <a:ext cx="301625" cy="230187"/>
            </a:xfrm>
            <a:custGeom>
              <a:avLst/>
              <a:gdLst>
                <a:gd name="T0" fmla="*/ 0 w 333"/>
                <a:gd name="T1" fmla="*/ 2147483647 h 252"/>
                <a:gd name="T2" fmla="*/ 2147483647 w 333"/>
                <a:gd name="T3" fmla="*/ 2147483647 h 252"/>
                <a:gd name="T4" fmla="*/ 2147483647 w 333"/>
                <a:gd name="T5" fmla="*/ 2147483647 h 252"/>
                <a:gd name="T6" fmla="*/ 2147483647 w 333"/>
                <a:gd name="T7" fmla="*/ 0 h 252"/>
                <a:gd name="T8" fmla="*/ 2147483647 w 333"/>
                <a:gd name="T9" fmla="*/ 2147483647 h 252"/>
                <a:gd name="T10" fmla="*/ 2147483647 w 333"/>
                <a:gd name="T11" fmla="*/ 2147483647 h 252"/>
                <a:gd name="T12" fmla="*/ 2147483647 w 333"/>
                <a:gd name="T13" fmla="*/ 2147483647 h 252"/>
                <a:gd name="T14" fmla="*/ 2147483647 w 333"/>
                <a:gd name="T15" fmla="*/ 2147483647 h 252"/>
                <a:gd name="T16" fmla="*/ 2147483647 w 333"/>
                <a:gd name="T17" fmla="*/ 2147483647 h 252"/>
                <a:gd name="T18" fmla="*/ 2147483647 w 333"/>
                <a:gd name="T19" fmla="*/ 2147483647 h 252"/>
                <a:gd name="T20" fmla="*/ 2147483647 w 333"/>
                <a:gd name="T21" fmla="*/ 2147483647 h 252"/>
                <a:gd name="T22" fmla="*/ 2147483647 w 333"/>
                <a:gd name="T23" fmla="*/ 2147483647 h 252"/>
                <a:gd name="T24" fmla="*/ 2147483647 w 333"/>
                <a:gd name="T25" fmla="*/ 2147483647 h 252"/>
                <a:gd name="T26" fmla="*/ 2147483647 w 333"/>
                <a:gd name="T27" fmla="*/ 2147483647 h 252"/>
                <a:gd name="T28" fmla="*/ 2147483647 w 333"/>
                <a:gd name="T29" fmla="*/ 2147483647 h 252"/>
                <a:gd name="T30" fmla="*/ 2147483647 w 333"/>
                <a:gd name="T31" fmla="*/ 2147483647 h 252"/>
                <a:gd name="T32" fmla="*/ 2147483647 w 333"/>
                <a:gd name="T33" fmla="*/ 2147483647 h 252"/>
                <a:gd name="T34" fmla="*/ 2147483647 w 333"/>
                <a:gd name="T35" fmla="*/ 2147483647 h 252"/>
                <a:gd name="T36" fmla="*/ 2147483647 w 333"/>
                <a:gd name="T37" fmla="*/ 2147483647 h 252"/>
                <a:gd name="T38" fmla="*/ 2147483647 w 333"/>
                <a:gd name="T39" fmla="*/ 2147483647 h 252"/>
                <a:gd name="T40" fmla="*/ 0 w 333"/>
                <a:gd name="T41" fmla="*/ 2147483647 h 2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3"/>
                <a:gd name="T64" fmla="*/ 0 h 252"/>
                <a:gd name="T65" fmla="*/ 333 w 333"/>
                <a:gd name="T66" fmla="*/ 252 h 2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3" h="252">
                  <a:moveTo>
                    <a:pt x="0" y="132"/>
                  </a:moveTo>
                  <a:lnTo>
                    <a:pt x="6" y="68"/>
                  </a:lnTo>
                  <a:lnTo>
                    <a:pt x="94" y="32"/>
                  </a:lnTo>
                  <a:lnTo>
                    <a:pt x="146" y="0"/>
                  </a:lnTo>
                  <a:lnTo>
                    <a:pt x="192" y="5"/>
                  </a:lnTo>
                  <a:lnTo>
                    <a:pt x="193" y="26"/>
                  </a:lnTo>
                  <a:lnTo>
                    <a:pt x="223" y="50"/>
                  </a:lnTo>
                  <a:lnTo>
                    <a:pt x="283" y="28"/>
                  </a:lnTo>
                  <a:lnTo>
                    <a:pt x="333" y="78"/>
                  </a:lnTo>
                  <a:lnTo>
                    <a:pt x="295" y="106"/>
                  </a:lnTo>
                  <a:lnTo>
                    <a:pt x="295" y="128"/>
                  </a:lnTo>
                  <a:lnTo>
                    <a:pt x="263" y="160"/>
                  </a:lnTo>
                  <a:lnTo>
                    <a:pt x="261" y="215"/>
                  </a:lnTo>
                  <a:lnTo>
                    <a:pt x="229" y="252"/>
                  </a:lnTo>
                  <a:lnTo>
                    <a:pt x="195" y="229"/>
                  </a:lnTo>
                  <a:lnTo>
                    <a:pt x="154" y="249"/>
                  </a:lnTo>
                  <a:lnTo>
                    <a:pt x="121" y="224"/>
                  </a:lnTo>
                  <a:lnTo>
                    <a:pt x="94" y="219"/>
                  </a:lnTo>
                  <a:lnTo>
                    <a:pt x="55" y="185"/>
                  </a:lnTo>
                  <a:lnTo>
                    <a:pt x="34" y="174"/>
                  </a:lnTo>
                  <a:lnTo>
                    <a:pt x="0" y="132"/>
                  </a:lnTo>
                  <a:close/>
                </a:path>
              </a:pathLst>
            </a:custGeom>
            <a:solidFill>
              <a:schemeClr val="bg1">
                <a:lumMod val="50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53" name="Freeform 68"/>
            <p:cNvSpPr>
              <a:spLocks/>
            </p:cNvSpPr>
            <p:nvPr/>
          </p:nvSpPr>
          <p:spPr bwMode="auto">
            <a:xfrm>
              <a:off x="6259513" y="4594225"/>
              <a:ext cx="485775" cy="376237"/>
            </a:xfrm>
            <a:custGeom>
              <a:avLst/>
              <a:gdLst>
                <a:gd name="T0" fmla="*/ 2147483647 w 533"/>
                <a:gd name="T1" fmla="*/ 2147483647 h 414"/>
                <a:gd name="T2" fmla="*/ 2147483647 w 533"/>
                <a:gd name="T3" fmla="*/ 2147483647 h 414"/>
                <a:gd name="T4" fmla="*/ 2147483647 w 533"/>
                <a:gd name="T5" fmla="*/ 2147483647 h 414"/>
                <a:gd name="T6" fmla="*/ 2147483647 w 533"/>
                <a:gd name="T7" fmla="*/ 2147483647 h 414"/>
                <a:gd name="T8" fmla="*/ 2147483647 w 533"/>
                <a:gd name="T9" fmla="*/ 2147483647 h 414"/>
                <a:gd name="T10" fmla="*/ 2147483647 w 533"/>
                <a:gd name="T11" fmla="*/ 2147483647 h 414"/>
                <a:gd name="T12" fmla="*/ 2147483647 w 533"/>
                <a:gd name="T13" fmla="*/ 2147483647 h 414"/>
                <a:gd name="T14" fmla="*/ 2147483647 w 533"/>
                <a:gd name="T15" fmla="*/ 2147483647 h 414"/>
                <a:gd name="T16" fmla="*/ 2147483647 w 533"/>
                <a:gd name="T17" fmla="*/ 2147483647 h 414"/>
                <a:gd name="T18" fmla="*/ 2147483647 w 533"/>
                <a:gd name="T19" fmla="*/ 2147483647 h 414"/>
                <a:gd name="T20" fmla="*/ 2147483647 w 533"/>
                <a:gd name="T21" fmla="*/ 0 h 414"/>
                <a:gd name="T22" fmla="*/ 2147483647 w 533"/>
                <a:gd name="T23" fmla="*/ 2147483647 h 414"/>
                <a:gd name="T24" fmla="*/ 2147483647 w 533"/>
                <a:gd name="T25" fmla="*/ 2147483647 h 414"/>
                <a:gd name="T26" fmla="*/ 2147483647 w 533"/>
                <a:gd name="T27" fmla="*/ 2147483647 h 414"/>
                <a:gd name="T28" fmla="*/ 2147483647 w 533"/>
                <a:gd name="T29" fmla="*/ 2147483647 h 414"/>
                <a:gd name="T30" fmla="*/ 2147483647 w 533"/>
                <a:gd name="T31" fmla="*/ 2147483647 h 414"/>
                <a:gd name="T32" fmla="*/ 2147483647 w 533"/>
                <a:gd name="T33" fmla="*/ 2147483647 h 414"/>
                <a:gd name="T34" fmla="*/ 2147483647 w 533"/>
                <a:gd name="T35" fmla="*/ 2147483647 h 414"/>
                <a:gd name="T36" fmla="*/ 2147483647 w 533"/>
                <a:gd name="T37" fmla="*/ 2147483647 h 414"/>
                <a:gd name="T38" fmla="*/ 2147483647 w 533"/>
                <a:gd name="T39" fmla="*/ 2147483647 h 414"/>
                <a:gd name="T40" fmla="*/ 2147483647 w 533"/>
                <a:gd name="T41" fmla="*/ 2147483647 h 414"/>
                <a:gd name="T42" fmla="*/ 2147483647 w 533"/>
                <a:gd name="T43" fmla="*/ 2147483647 h 414"/>
                <a:gd name="T44" fmla="*/ 2147483647 w 533"/>
                <a:gd name="T45" fmla="*/ 2147483647 h 414"/>
                <a:gd name="T46" fmla="*/ 2147483647 w 533"/>
                <a:gd name="T47" fmla="*/ 2147483647 h 414"/>
                <a:gd name="T48" fmla="*/ 2147483647 w 533"/>
                <a:gd name="T49" fmla="*/ 2147483647 h 414"/>
                <a:gd name="T50" fmla="*/ 2147483647 w 533"/>
                <a:gd name="T51" fmla="*/ 2147483647 h 414"/>
                <a:gd name="T52" fmla="*/ 2147483647 w 533"/>
                <a:gd name="T53" fmla="*/ 2147483647 h 414"/>
                <a:gd name="T54" fmla="*/ 2147483647 w 533"/>
                <a:gd name="T55" fmla="*/ 2147483647 h 414"/>
                <a:gd name="T56" fmla="*/ 2147483647 w 533"/>
                <a:gd name="T57" fmla="*/ 2147483647 h 414"/>
                <a:gd name="T58" fmla="*/ 0 w 533"/>
                <a:gd name="T59" fmla="*/ 2147483647 h 414"/>
                <a:gd name="T60" fmla="*/ 2147483647 w 533"/>
                <a:gd name="T61" fmla="*/ 2147483647 h 414"/>
                <a:gd name="T62" fmla="*/ 2147483647 w 533"/>
                <a:gd name="T63" fmla="*/ 2147483647 h 414"/>
                <a:gd name="T64" fmla="*/ 2147483647 w 533"/>
                <a:gd name="T65" fmla="*/ 2147483647 h 414"/>
                <a:gd name="T66" fmla="*/ 2147483647 w 533"/>
                <a:gd name="T67" fmla="*/ 2147483647 h 414"/>
                <a:gd name="T68" fmla="*/ 2147483647 w 533"/>
                <a:gd name="T69" fmla="*/ 2147483647 h 414"/>
                <a:gd name="T70" fmla="*/ 2147483647 w 533"/>
                <a:gd name="T71" fmla="*/ 2147483647 h 414"/>
                <a:gd name="T72" fmla="*/ 2147483647 w 533"/>
                <a:gd name="T73" fmla="*/ 2147483647 h 414"/>
                <a:gd name="T74" fmla="*/ 2147483647 w 533"/>
                <a:gd name="T75" fmla="*/ 2147483647 h 414"/>
                <a:gd name="T76" fmla="*/ 2147483647 w 533"/>
                <a:gd name="T77" fmla="*/ 2147483647 h 414"/>
                <a:gd name="T78" fmla="*/ 2147483647 w 533"/>
                <a:gd name="T79" fmla="*/ 2147483647 h 414"/>
                <a:gd name="T80" fmla="*/ 2147483647 w 533"/>
                <a:gd name="T81" fmla="*/ 2147483647 h 414"/>
                <a:gd name="T82" fmla="*/ 2147483647 w 533"/>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3"/>
                <a:gd name="T127" fmla="*/ 0 h 414"/>
                <a:gd name="T128" fmla="*/ 533 w 533"/>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3" h="414">
                  <a:moveTo>
                    <a:pt x="314" y="414"/>
                  </a:moveTo>
                  <a:lnTo>
                    <a:pt x="355" y="393"/>
                  </a:lnTo>
                  <a:lnTo>
                    <a:pt x="341" y="372"/>
                  </a:lnTo>
                  <a:lnTo>
                    <a:pt x="349" y="367"/>
                  </a:lnTo>
                  <a:lnTo>
                    <a:pt x="388" y="406"/>
                  </a:lnTo>
                  <a:lnTo>
                    <a:pt x="399" y="401"/>
                  </a:lnTo>
                  <a:lnTo>
                    <a:pt x="416" y="372"/>
                  </a:lnTo>
                  <a:lnTo>
                    <a:pt x="478" y="310"/>
                  </a:lnTo>
                  <a:lnTo>
                    <a:pt x="486" y="225"/>
                  </a:lnTo>
                  <a:lnTo>
                    <a:pt x="533" y="47"/>
                  </a:lnTo>
                  <a:lnTo>
                    <a:pt x="512" y="0"/>
                  </a:lnTo>
                  <a:lnTo>
                    <a:pt x="498" y="14"/>
                  </a:lnTo>
                  <a:lnTo>
                    <a:pt x="512" y="42"/>
                  </a:lnTo>
                  <a:lnTo>
                    <a:pt x="492" y="57"/>
                  </a:lnTo>
                  <a:lnTo>
                    <a:pt x="421" y="69"/>
                  </a:lnTo>
                  <a:lnTo>
                    <a:pt x="339" y="132"/>
                  </a:lnTo>
                  <a:lnTo>
                    <a:pt x="270" y="132"/>
                  </a:lnTo>
                  <a:lnTo>
                    <a:pt x="237" y="123"/>
                  </a:lnTo>
                  <a:lnTo>
                    <a:pt x="133" y="132"/>
                  </a:lnTo>
                  <a:lnTo>
                    <a:pt x="122" y="118"/>
                  </a:lnTo>
                  <a:lnTo>
                    <a:pt x="127" y="104"/>
                  </a:lnTo>
                  <a:lnTo>
                    <a:pt x="116" y="93"/>
                  </a:lnTo>
                  <a:lnTo>
                    <a:pt x="20" y="112"/>
                  </a:lnTo>
                  <a:lnTo>
                    <a:pt x="11" y="146"/>
                  </a:lnTo>
                  <a:lnTo>
                    <a:pt x="60" y="206"/>
                  </a:lnTo>
                  <a:lnTo>
                    <a:pt x="54" y="216"/>
                  </a:lnTo>
                  <a:lnTo>
                    <a:pt x="41" y="220"/>
                  </a:lnTo>
                  <a:lnTo>
                    <a:pt x="20" y="208"/>
                  </a:lnTo>
                  <a:lnTo>
                    <a:pt x="3" y="220"/>
                  </a:lnTo>
                  <a:lnTo>
                    <a:pt x="0" y="225"/>
                  </a:lnTo>
                  <a:lnTo>
                    <a:pt x="31" y="236"/>
                  </a:lnTo>
                  <a:lnTo>
                    <a:pt x="54" y="244"/>
                  </a:lnTo>
                  <a:lnTo>
                    <a:pt x="54" y="274"/>
                  </a:lnTo>
                  <a:lnTo>
                    <a:pt x="28" y="316"/>
                  </a:lnTo>
                  <a:lnTo>
                    <a:pt x="31" y="349"/>
                  </a:lnTo>
                  <a:lnTo>
                    <a:pt x="82" y="357"/>
                  </a:lnTo>
                  <a:lnTo>
                    <a:pt x="124" y="332"/>
                  </a:lnTo>
                  <a:lnTo>
                    <a:pt x="146" y="336"/>
                  </a:lnTo>
                  <a:lnTo>
                    <a:pt x="161" y="359"/>
                  </a:lnTo>
                  <a:lnTo>
                    <a:pt x="184" y="401"/>
                  </a:lnTo>
                  <a:lnTo>
                    <a:pt x="292" y="404"/>
                  </a:lnTo>
                  <a:lnTo>
                    <a:pt x="314" y="414"/>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54" name="Freeform 69"/>
            <p:cNvSpPr>
              <a:spLocks/>
            </p:cNvSpPr>
            <p:nvPr/>
          </p:nvSpPr>
          <p:spPr bwMode="auto">
            <a:xfrm>
              <a:off x="6170613" y="4376738"/>
              <a:ext cx="554038" cy="336550"/>
            </a:xfrm>
            <a:custGeom>
              <a:avLst/>
              <a:gdLst>
                <a:gd name="T0" fmla="*/ 2147483647 w 611"/>
                <a:gd name="T1" fmla="*/ 2147483647 h 371"/>
                <a:gd name="T2" fmla="*/ 2147483647 w 611"/>
                <a:gd name="T3" fmla="*/ 2147483647 h 371"/>
                <a:gd name="T4" fmla="*/ 2147483647 w 611"/>
                <a:gd name="T5" fmla="*/ 2147483647 h 371"/>
                <a:gd name="T6" fmla="*/ 2147483647 w 611"/>
                <a:gd name="T7" fmla="*/ 2147483647 h 371"/>
                <a:gd name="T8" fmla="*/ 2147483647 w 611"/>
                <a:gd name="T9" fmla="*/ 2147483647 h 371"/>
                <a:gd name="T10" fmla="*/ 2147483647 w 611"/>
                <a:gd name="T11" fmla="*/ 2147483647 h 371"/>
                <a:gd name="T12" fmla="*/ 0 w 611"/>
                <a:gd name="T13" fmla="*/ 2147483647 h 371"/>
                <a:gd name="T14" fmla="*/ 2147483647 w 611"/>
                <a:gd name="T15" fmla="*/ 2147483647 h 371"/>
                <a:gd name="T16" fmla="*/ 2147483647 w 611"/>
                <a:gd name="T17" fmla="*/ 2147483647 h 371"/>
                <a:gd name="T18" fmla="*/ 2147483647 w 611"/>
                <a:gd name="T19" fmla="*/ 2147483647 h 371"/>
                <a:gd name="T20" fmla="*/ 2147483647 w 611"/>
                <a:gd name="T21" fmla="*/ 2147483647 h 371"/>
                <a:gd name="T22" fmla="*/ 2147483647 w 611"/>
                <a:gd name="T23" fmla="*/ 2147483647 h 371"/>
                <a:gd name="T24" fmla="*/ 2147483647 w 611"/>
                <a:gd name="T25" fmla="*/ 2147483647 h 371"/>
                <a:gd name="T26" fmla="*/ 2147483647 w 611"/>
                <a:gd name="T27" fmla="*/ 0 h 371"/>
                <a:gd name="T28" fmla="*/ 2147483647 w 611"/>
                <a:gd name="T29" fmla="*/ 2147483647 h 371"/>
                <a:gd name="T30" fmla="*/ 2147483647 w 611"/>
                <a:gd name="T31" fmla="*/ 2147483647 h 371"/>
                <a:gd name="T32" fmla="*/ 2147483647 w 611"/>
                <a:gd name="T33" fmla="*/ 2147483647 h 371"/>
                <a:gd name="T34" fmla="*/ 2147483647 w 611"/>
                <a:gd name="T35" fmla="*/ 2147483647 h 371"/>
                <a:gd name="T36" fmla="*/ 2147483647 w 611"/>
                <a:gd name="T37" fmla="*/ 2147483647 h 371"/>
                <a:gd name="T38" fmla="*/ 2147483647 w 611"/>
                <a:gd name="T39" fmla="*/ 2147483647 h 371"/>
                <a:gd name="T40" fmla="*/ 2147483647 w 611"/>
                <a:gd name="T41" fmla="*/ 2147483647 h 371"/>
                <a:gd name="T42" fmla="*/ 2147483647 w 611"/>
                <a:gd name="T43" fmla="*/ 2147483647 h 371"/>
                <a:gd name="T44" fmla="*/ 2147483647 w 611"/>
                <a:gd name="T45" fmla="*/ 2147483647 h 371"/>
                <a:gd name="T46" fmla="*/ 2147483647 w 611"/>
                <a:gd name="T47" fmla="*/ 2147483647 h 371"/>
                <a:gd name="T48" fmla="*/ 2147483647 w 611"/>
                <a:gd name="T49" fmla="*/ 2147483647 h 371"/>
                <a:gd name="T50" fmla="*/ 2147483647 w 611"/>
                <a:gd name="T51" fmla="*/ 2147483647 h 371"/>
                <a:gd name="T52" fmla="*/ 2147483647 w 611"/>
                <a:gd name="T53" fmla="*/ 2147483647 h 371"/>
                <a:gd name="T54" fmla="*/ 2147483647 w 611"/>
                <a:gd name="T55" fmla="*/ 2147483647 h 371"/>
                <a:gd name="T56" fmla="*/ 2147483647 w 611"/>
                <a:gd name="T57" fmla="*/ 2147483647 h 371"/>
                <a:gd name="T58" fmla="*/ 2147483647 w 611"/>
                <a:gd name="T59" fmla="*/ 2147483647 h 371"/>
                <a:gd name="T60" fmla="*/ 2147483647 w 611"/>
                <a:gd name="T61" fmla="*/ 2147483647 h 3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1"/>
                <a:gd name="T94" fmla="*/ 0 h 371"/>
                <a:gd name="T95" fmla="*/ 611 w 611"/>
                <a:gd name="T96" fmla="*/ 371 h 3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1" h="371">
                  <a:moveTo>
                    <a:pt x="119" y="351"/>
                  </a:moveTo>
                  <a:lnTo>
                    <a:pt x="81" y="310"/>
                  </a:lnTo>
                  <a:lnTo>
                    <a:pt x="39" y="304"/>
                  </a:lnTo>
                  <a:lnTo>
                    <a:pt x="30" y="281"/>
                  </a:lnTo>
                  <a:lnTo>
                    <a:pt x="36" y="249"/>
                  </a:lnTo>
                  <a:lnTo>
                    <a:pt x="17" y="231"/>
                  </a:lnTo>
                  <a:lnTo>
                    <a:pt x="0" y="171"/>
                  </a:lnTo>
                  <a:lnTo>
                    <a:pt x="34" y="162"/>
                  </a:lnTo>
                  <a:lnTo>
                    <a:pt x="57" y="129"/>
                  </a:lnTo>
                  <a:lnTo>
                    <a:pt x="75" y="140"/>
                  </a:lnTo>
                  <a:lnTo>
                    <a:pt x="136" y="19"/>
                  </a:lnTo>
                  <a:lnTo>
                    <a:pt x="245" y="8"/>
                  </a:lnTo>
                  <a:lnTo>
                    <a:pt x="294" y="8"/>
                  </a:lnTo>
                  <a:lnTo>
                    <a:pt x="309" y="0"/>
                  </a:lnTo>
                  <a:lnTo>
                    <a:pt x="393" y="21"/>
                  </a:lnTo>
                  <a:lnTo>
                    <a:pt x="445" y="32"/>
                  </a:lnTo>
                  <a:lnTo>
                    <a:pt x="583" y="125"/>
                  </a:lnTo>
                  <a:lnTo>
                    <a:pt x="605" y="181"/>
                  </a:lnTo>
                  <a:lnTo>
                    <a:pt x="611" y="239"/>
                  </a:lnTo>
                  <a:lnTo>
                    <a:pt x="597" y="253"/>
                  </a:lnTo>
                  <a:lnTo>
                    <a:pt x="611" y="281"/>
                  </a:lnTo>
                  <a:lnTo>
                    <a:pt x="591" y="296"/>
                  </a:lnTo>
                  <a:lnTo>
                    <a:pt x="520" y="308"/>
                  </a:lnTo>
                  <a:lnTo>
                    <a:pt x="438" y="371"/>
                  </a:lnTo>
                  <a:lnTo>
                    <a:pt x="369" y="371"/>
                  </a:lnTo>
                  <a:lnTo>
                    <a:pt x="336" y="362"/>
                  </a:lnTo>
                  <a:lnTo>
                    <a:pt x="232" y="371"/>
                  </a:lnTo>
                  <a:lnTo>
                    <a:pt x="221" y="357"/>
                  </a:lnTo>
                  <a:lnTo>
                    <a:pt x="226" y="343"/>
                  </a:lnTo>
                  <a:lnTo>
                    <a:pt x="215" y="332"/>
                  </a:lnTo>
                  <a:lnTo>
                    <a:pt x="119" y="351"/>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55" name="Freeform 70"/>
            <p:cNvSpPr>
              <a:spLocks/>
            </p:cNvSpPr>
            <p:nvPr/>
          </p:nvSpPr>
          <p:spPr bwMode="auto">
            <a:xfrm>
              <a:off x="5948363" y="4532313"/>
              <a:ext cx="365125" cy="419100"/>
            </a:xfrm>
            <a:custGeom>
              <a:avLst/>
              <a:gdLst>
                <a:gd name="T0" fmla="*/ 2147483647 w 404"/>
                <a:gd name="T1" fmla="*/ 2147483647 h 461"/>
                <a:gd name="T2" fmla="*/ 2147483647 w 404"/>
                <a:gd name="T3" fmla="*/ 2147483647 h 461"/>
                <a:gd name="T4" fmla="*/ 2147483647 w 404"/>
                <a:gd name="T5" fmla="*/ 2147483647 h 461"/>
                <a:gd name="T6" fmla="*/ 2147483647 w 404"/>
                <a:gd name="T7" fmla="*/ 2147483647 h 461"/>
                <a:gd name="T8" fmla="*/ 2147483647 w 404"/>
                <a:gd name="T9" fmla="*/ 2147483647 h 461"/>
                <a:gd name="T10" fmla="*/ 2147483647 w 404"/>
                <a:gd name="T11" fmla="*/ 2147483647 h 461"/>
                <a:gd name="T12" fmla="*/ 2147483647 w 404"/>
                <a:gd name="T13" fmla="*/ 2147483647 h 461"/>
                <a:gd name="T14" fmla="*/ 2147483647 w 404"/>
                <a:gd name="T15" fmla="*/ 2147483647 h 461"/>
                <a:gd name="T16" fmla="*/ 2147483647 w 404"/>
                <a:gd name="T17" fmla="*/ 2147483647 h 461"/>
                <a:gd name="T18" fmla="*/ 2147483647 w 404"/>
                <a:gd name="T19" fmla="*/ 2147483647 h 461"/>
                <a:gd name="T20" fmla="*/ 2147483647 w 404"/>
                <a:gd name="T21" fmla="*/ 2147483647 h 461"/>
                <a:gd name="T22" fmla="*/ 2147483647 w 404"/>
                <a:gd name="T23" fmla="*/ 2147483647 h 461"/>
                <a:gd name="T24" fmla="*/ 2147483647 w 404"/>
                <a:gd name="T25" fmla="*/ 2147483647 h 461"/>
                <a:gd name="T26" fmla="*/ 2147483647 w 404"/>
                <a:gd name="T27" fmla="*/ 2147483647 h 461"/>
                <a:gd name="T28" fmla="*/ 2147483647 w 404"/>
                <a:gd name="T29" fmla="*/ 2147483647 h 461"/>
                <a:gd name="T30" fmla="*/ 2147483647 w 404"/>
                <a:gd name="T31" fmla="*/ 2147483647 h 461"/>
                <a:gd name="T32" fmla="*/ 2147483647 w 404"/>
                <a:gd name="T33" fmla="*/ 2147483647 h 461"/>
                <a:gd name="T34" fmla="*/ 2147483647 w 404"/>
                <a:gd name="T35" fmla="*/ 2147483647 h 461"/>
                <a:gd name="T36" fmla="*/ 2147483647 w 404"/>
                <a:gd name="T37" fmla="*/ 2147483647 h 461"/>
                <a:gd name="T38" fmla="*/ 2147483647 w 404"/>
                <a:gd name="T39" fmla="*/ 2147483647 h 461"/>
                <a:gd name="T40" fmla="*/ 2147483647 w 404"/>
                <a:gd name="T41" fmla="*/ 2147483647 h 461"/>
                <a:gd name="T42" fmla="*/ 2147483647 w 404"/>
                <a:gd name="T43" fmla="*/ 2147483647 h 461"/>
                <a:gd name="T44" fmla="*/ 2147483647 w 404"/>
                <a:gd name="T45" fmla="*/ 0 h 461"/>
                <a:gd name="T46" fmla="*/ 2147483647 w 404"/>
                <a:gd name="T47" fmla="*/ 803962913 h 461"/>
                <a:gd name="T48" fmla="*/ 2147483647 w 404"/>
                <a:gd name="T49" fmla="*/ 2147483647 h 461"/>
                <a:gd name="T50" fmla="*/ 2147483647 w 404"/>
                <a:gd name="T51" fmla="*/ 2147483647 h 461"/>
                <a:gd name="T52" fmla="*/ 2147483647 w 404"/>
                <a:gd name="T53" fmla="*/ 2147483647 h 461"/>
                <a:gd name="T54" fmla="*/ 2147483647 w 404"/>
                <a:gd name="T55" fmla="*/ 2147483647 h 461"/>
                <a:gd name="T56" fmla="*/ 0 w 404"/>
                <a:gd name="T57" fmla="*/ 2147483647 h 461"/>
                <a:gd name="T58" fmla="*/ 2147483647 w 404"/>
                <a:gd name="T59" fmla="*/ 2147483647 h 461"/>
                <a:gd name="T60" fmla="*/ 2147483647 w 404"/>
                <a:gd name="T61" fmla="*/ 2147483647 h 461"/>
                <a:gd name="T62" fmla="*/ 2147483647 w 404"/>
                <a:gd name="T63" fmla="*/ 2147483647 h 461"/>
                <a:gd name="T64" fmla="*/ 2147483647 w 404"/>
                <a:gd name="T65" fmla="*/ 2147483647 h 461"/>
                <a:gd name="T66" fmla="*/ 2147483647 w 404"/>
                <a:gd name="T67" fmla="*/ 2147483647 h 461"/>
                <a:gd name="T68" fmla="*/ 2147483647 w 404"/>
                <a:gd name="T69" fmla="*/ 2147483647 h 461"/>
                <a:gd name="T70" fmla="*/ 2147483647 w 404"/>
                <a:gd name="T71" fmla="*/ 2147483647 h 461"/>
                <a:gd name="T72" fmla="*/ 2147483647 w 404"/>
                <a:gd name="T73" fmla="*/ 2147483647 h 461"/>
                <a:gd name="T74" fmla="*/ 2147483647 w 404"/>
                <a:gd name="T75" fmla="*/ 2147483647 h 461"/>
                <a:gd name="T76" fmla="*/ 2147483647 w 404"/>
                <a:gd name="T77" fmla="*/ 2147483647 h 461"/>
                <a:gd name="T78" fmla="*/ 2147483647 w 404"/>
                <a:gd name="T79" fmla="*/ 2147483647 h 461"/>
                <a:gd name="T80" fmla="*/ 2147483647 w 404"/>
                <a:gd name="T81" fmla="*/ 2147483647 h 461"/>
                <a:gd name="T82" fmla="*/ 2147483647 w 404"/>
                <a:gd name="T83" fmla="*/ 2147483647 h 4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4"/>
                <a:gd name="T127" fmla="*/ 0 h 461"/>
                <a:gd name="T128" fmla="*/ 404 w 404"/>
                <a:gd name="T129" fmla="*/ 461 h 4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4" h="461">
                  <a:moveTo>
                    <a:pt x="247" y="461"/>
                  </a:moveTo>
                  <a:lnTo>
                    <a:pt x="271" y="431"/>
                  </a:lnTo>
                  <a:lnTo>
                    <a:pt x="330" y="412"/>
                  </a:lnTo>
                  <a:lnTo>
                    <a:pt x="364" y="433"/>
                  </a:lnTo>
                  <a:lnTo>
                    <a:pt x="375" y="417"/>
                  </a:lnTo>
                  <a:lnTo>
                    <a:pt x="372" y="384"/>
                  </a:lnTo>
                  <a:lnTo>
                    <a:pt x="398" y="342"/>
                  </a:lnTo>
                  <a:lnTo>
                    <a:pt x="398" y="312"/>
                  </a:lnTo>
                  <a:lnTo>
                    <a:pt x="375" y="304"/>
                  </a:lnTo>
                  <a:lnTo>
                    <a:pt x="344" y="293"/>
                  </a:lnTo>
                  <a:lnTo>
                    <a:pt x="347" y="288"/>
                  </a:lnTo>
                  <a:lnTo>
                    <a:pt x="364" y="276"/>
                  </a:lnTo>
                  <a:lnTo>
                    <a:pt x="385" y="288"/>
                  </a:lnTo>
                  <a:lnTo>
                    <a:pt x="398" y="284"/>
                  </a:lnTo>
                  <a:lnTo>
                    <a:pt x="404" y="274"/>
                  </a:lnTo>
                  <a:lnTo>
                    <a:pt x="355" y="214"/>
                  </a:lnTo>
                  <a:lnTo>
                    <a:pt x="364" y="180"/>
                  </a:lnTo>
                  <a:lnTo>
                    <a:pt x="326" y="139"/>
                  </a:lnTo>
                  <a:lnTo>
                    <a:pt x="284" y="133"/>
                  </a:lnTo>
                  <a:lnTo>
                    <a:pt x="275" y="110"/>
                  </a:lnTo>
                  <a:lnTo>
                    <a:pt x="281" y="78"/>
                  </a:lnTo>
                  <a:lnTo>
                    <a:pt x="262" y="60"/>
                  </a:lnTo>
                  <a:lnTo>
                    <a:pt x="245" y="0"/>
                  </a:lnTo>
                  <a:lnTo>
                    <a:pt x="237" y="1"/>
                  </a:lnTo>
                  <a:lnTo>
                    <a:pt x="209" y="29"/>
                  </a:lnTo>
                  <a:lnTo>
                    <a:pt x="183" y="57"/>
                  </a:lnTo>
                  <a:lnTo>
                    <a:pt x="81" y="54"/>
                  </a:lnTo>
                  <a:lnTo>
                    <a:pt x="6" y="68"/>
                  </a:lnTo>
                  <a:lnTo>
                    <a:pt x="0" y="78"/>
                  </a:lnTo>
                  <a:lnTo>
                    <a:pt x="11" y="118"/>
                  </a:lnTo>
                  <a:lnTo>
                    <a:pt x="26" y="120"/>
                  </a:lnTo>
                  <a:lnTo>
                    <a:pt x="64" y="186"/>
                  </a:lnTo>
                  <a:lnTo>
                    <a:pt x="9" y="257"/>
                  </a:lnTo>
                  <a:lnTo>
                    <a:pt x="19" y="280"/>
                  </a:lnTo>
                  <a:lnTo>
                    <a:pt x="53" y="312"/>
                  </a:lnTo>
                  <a:lnTo>
                    <a:pt x="92" y="329"/>
                  </a:lnTo>
                  <a:lnTo>
                    <a:pt x="122" y="380"/>
                  </a:lnTo>
                  <a:lnTo>
                    <a:pt x="155" y="386"/>
                  </a:lnTo>
                  <a:lnTo>
                    <a:pt x="155" y="445"/>
                  </a:lnTo>
                  <a:lnTo>
                    <a:pt x="175" y="450"/>
                  </a:lnTo>
                  <a:lnTo>
                    <a:pt x="206" y="440"/>
                  </a:lnTo>
                  <a:lnTo>
                    <a:pt x="247" y="461"/>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56" name="Freeform 71"/>
            <p:cNvSpPr>
              <a:spLocks/>
            </p:cNvSpPr>
            <p:nvPr/>
          </p:nvSpPr>
          <p:spPr bwMode="auto">
            <a:xfrm>
              <a:off x="5903913" y="4784725"/>
              <a:ext cx="182563" cy="295275"/>
            </a:xfrm>
            <a:custGeom>
              <a:avLst/>
              <a:gdLst>
                <a:gd name="T0" fmla="*/ 0 w 204"/>
                <a:gd name="T1" fmla="*/ 2147483647 h 324"/>
                <a:gd name="T2" fmla="*/ 2147483647 w 204"/>
                <a:gd name="T3" fmla="*/ 2147483647 h 324"/>
                <a:gd name="T4" fmla="*/ 2147483647 w 204"/>
                <a:gd name="T5" fmla="*/ 2147483647 h 324"/>
                <a:gd name="T6" fmla="*/ 2147483647 w 204"/>
                <a:gd name="T7" fmla="*/ 2147483647 h 324"/>
                <a:gd name="T8" fmla="*/ 2147483647 w 204"/>
                <a:gd name="T9" fmla="*/ 2147483647 h 324"/>
                <a:gd name="T10" fmla="*/ 2147483647 w 204"/>
                <a:gd name="T11" fmla="*/ 2147483647 h 324"/>
                <a:gd name="T12" fmla="*/ 2147483647 w 204"/>
                <a:gd name="T13" fmla="*/ 2147483647 h 324"/>
                <a:gd name="T14" fmla="*/ 2147483647 w 204"/>
                <a:gd name="T15" fmla="*/ 2147483647 h 324"/>
                <a:gd name="T16" fmla="*/ 2147483647 w 204"/>
                <a:gd name="T17" fmla="*/ 2147483647 h 324"/>
                <a:gd name="T18" fmla="*/ 2147483647 w 204"/>
                <a:gd name="T19" fmla="*/ 2147483647 h 324"/>
                <a:gd name="T20" fmla="*/ 2147483647 w 204"/>
                <a:gd name="T21" fmla="*/ 2147483647 h 324"/>
                <a:gd name="T22" fmla="*/ 2147483647 w 204"/>
                <a:gd name="T23" fmla="*/ 2147483647 h 324"/>
                <a:gd name="T24" fmla="*/ 2147483647 w 204"/>
                <a:gd name="T25" fmla="*/ 2147483647 h 324"/>
                <a:gd name="T26" fmla="*/ 2147483647 w 204"/>
                <a:gd name="T27" fmla="*/ 0 h 324"/>
                <a:gd name="T28" fmla="*/ 2147483647 w 204"/>
                <a:gd name="T29" fmla="*/ 2147483647 h 324"/>
                <a:gd name="T30" fmla="*/ 2147483647 w 204"/>
                <a:gd name="T31" fmla="*/ 2147483647 h 324"/>
                <a:gd name="T32" fmla="*/ 2147483647 w 204"/>
                <a:gd name="T33" fmla="*/ 2147483647 h 324"/>
                <a:gd name="T34" fmla="*/ 2147483647 w 204"/>
                <a:gd name="T35" fmla="*/ 2147483647 h 324"/>
                <a:gd name="T36" fmla="*/ 2147483647 w 204"/>
                <a:gd name="T37" fmla="*/ 2147483647 h 324"/>
                <a:gd name="T38" fmla="*/ 2147483647 w 204"/>
                <a:gd name="T39" fmla="*/ 2147483647 h 324"/>
                <a:gd name="T40" fmla="*/ 2147483647 w 204"/>
                <a:gd name="T41" fmla="*/ 2147483647 h 324"/>
                <a:gd name="T42" fmla="*/ 2147483647 w 204"/>
                <a:gd name="T43" fmla="*/ 2147483647 h 324"/>
                <a:gd name="T44" fmla="*/ 0 w 204"/>
                <a:gd name="T45" fmla="*/ 2147483647 h 3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324"/>
                <a:gd name="T71" fmla="*/ 204 w 204"/>
                <a:gd name="T72" fmla="*/ 324 h 3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324">
                  <a:moveTo>
                    <a:pt x="0" y="275"/>
                  </a:moveTo>
                  <a:lnTo>
                    <a:pt x="28" y="277"/>
                  </a:lnTo>
                  <a:lnTo>
                    <a:pt x="47" y="296"/>
                  </a:lnTo>
                  <a:lnTo>
                    <a:pt x="63" y="324"/>
                  </a:lnTo>
                  <a:lnTo>
                    <a:pt x="94" y="305"/>
                  </a:lnTo>
                  <a:lnTo>
                    <a:pt x="124" y="307"/>
                  </a:lnTo>
                  <a:lnTo>
                    <a:pt x="135" y="290"/>
                  </a:lnTo>
                  <a:lnTo>
                    <a:pt x="122" y="241"/>
                  </a:lnTo>
                  <a:lnTo>
                    <a:pt x="204" y="165"/>
                  </a:lnTo>
                  <a:lnTo>
                    <a:pt x="204" y="106"/>
                  </a:lnTo>
                  <a:lnTo>
                    <a:pt x="171" y="100"/>
                  </a:lnTo>
                  <a:lnTo>
                    <a:pt x="141" y="49"/>
                  </a:lnTo>
                  <a:lnTo>
                    <a:pt x="102" y="32"/>
                  </a:lnTo>
                  <a:lnTo>
                    <a:pt x="68" y="0"/>
                  </a:lnTo>
                  <a:lnTo>
                    <a:pt x="41" y="38"/>
                  </a:lnTo>
                  <a:lnTo>
                    <a:pt x="17" y="30"/>
                  </a:lnTo>
                  <a:lnTo>
                    <a:pt x="6" y="46"/>
                  </a:lnTo>
                  <a:lnTo>
                    <a:pt x="3" y="87"/>
                  </a:lnTo>
                  <a:lnTo>
                    <a:pt x="22" y="124"/>
                  </a:lnTo>
                  <a:lnTo>
                    <a:pt x="34" y="134"/>
                  </a:lnTo>
                  <a:lnTo>
                    <a:pt x="11" y="179"/>
                  </a:lnTo>
                  <a:lnTo>
                    <a:pt x="11" y="220"/>
                  </a:lnTo>
                  <a:lnTo>
                    <a:pt x="0" y="275"/>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57" name="Freeform 72"/>
            <p:cNvSpPr>
              <a:spLocks/>
            </p:cNvSpPr>
            <p:nvPr/>
          </p:nvSpPr>
          <p:spPr bwMode="auto">
            <a:xfrm>
              <a:off x="5743575" y="4865688"/>
              <a:ext cx="244475" cy="404812"/>
            </a:xfrm>
            <a:custGeom>
              <a:avLst/>
              <a:gdLst>
                <a:gd name="T0" fmla="*/ 2147483647 w 270"/>
                <a:gd name="T1" fmla="*/ 0 h 448"/>
                <a:gd name="T2" fmla="*/ 2147483647 w 270"/>
                <a:gd name="T3" fmla="*/ 2147483647 h 448"/>
                <a:gd name="T4" fmla="*/ 2147483647 w 270"/>
                <a:gd name="T5" fmla="*/ 2147483647 h 448"/>
                <a:gd name="T6" fmla="*/ 2147483647 w 270"/>
                <a:gd name="T7" fmla="*/ 2147483647 h 448"/>
                <a:gd name="T8" fmla="*/ 2147483647 w 270"/>
                <a:gd name="T9" fmla="*/ 2147483647 h 448"/>
                <a:gd name="T10" fmla="*/ 2147483647 w 270"/>
                <a:gd name="T11" fmla="*/ 2147483647 h 448"/>
                <a:gd name="T12" fmla="*/ 2147483647 w 270"/>
                <a:gd name="T13" fmla="*/ 2147483647 h 448"/>
                <a:gd name="T14" fmla="*/ 2147483647 w 270"/>
                <a:gd name="T15" fmla="*/ 2147483647 h 448"/>
                <a:gd name="T16" fmla="*/ 2147483647 w 270"/>
                <a:gd name="T17" fmla="*/ 2147483647 h 448"/>
                <a:gd name="T18" fmla="*/ 2147483647 w 270"/>
                <a:gd name="T19" fmla="*/ 2147483647 h 448"/>
                <a:gd name="T20" fmla="*/ 2147483647 w 270"/>
                <a:gd name="T21" fmla="*/ 2147483647 h 448"/>
                <a:gd name="T22" fmla="*/ 2147483647 w 270"/>
                <a:gd name="T23" fmla="*/ 2147483647 h 448"/>
                <a:gd name="T24" fmla="*/ 2147483647 w 270"/>
                <a:gd name="T25" fmla="*/ 2147483647 h 448"/>
                <a:gd name="T26" fmla="*/ 2147483647 w 270"/>
                <a:gd name="T27" fmla="*/ 2147483647 h 448"/>
                <a:gd name="T28" fmla="*/ 2147483647 w 270"/>
                <a:gd name="T29" fmla="*/ 2147483647 h 448"/>
                <a:gd name="T30" fmla="*/ 2147483647 w 270"/>
                <a:gd name="T31" fmla="*/ 2147483647 h 448"/>
                <a:gd name="T32" fmla="*/ 2147483647 w 270"/>
                <a:gd name="T33" fmla="*/ 2147483647 h 448"/>
                <a:gd name="T34" fmla="*/ 2147483647 w 270"/>
                <a:gd name="T35" fmla="*/ 2147483647 h 448"/>
                <a:gd name="T36" fmla="*/ 2147483647 w 270"/>
                <a:gd name="T37" fmla="*/ 2147483647 h 448"/>
                <a:gd name="T38" fmla="*/ 2147483647 w 270"/>
                <a:gd name="T39" fmla="*/ 2147483647 h 448"/>
                <a:gd name="T40" fmla="*/ 2147483647 w 270"/>
                <a:gd name="T41" fmla="*/ 2147483647 h 448"/>
                <a:gd name="T42" fmla="*/ 2147483647 w 270"/>
                <a:gd name="T43" fmla="*/ 2147483647 h 448"/>
                <a:gd name="T44" fmla="*/ 2147483647 w 270"/>
                <a:gd name="T45" fmla="*/ 2147483647 h 448"/>
                <a:gd name="T46" fmla="*/ 2147483647 w 270"/>
                <a:gd name="T47" fmla="*/ 2147483647 h 448"/>
                <a:gd name="T48" fmla="*/ 2147483647 w 270"/>
                <a:gd name="T49" fmla="*/ 2147483647 h 448"/>
                <a:gd name="T50" fmla="*/ 2147483647 w 270"/>
                <a:gd name="T51" fmla="*/ 2147483647 h 448"/>
                <a:gd name="T52" fmla="*/ 2147483647 w 270"/>
                <a:gd name="T53" fmla="*/ 2147483647 h 448"/>
                <a:gd name="T54" fmla="*/ 2147483647 w 270"/>
                <a:gd name="T55" fmla="*/ 2147483647 h 448"/>
                <a:gd name="T56" fmla="*/ 2147483647 w 270"/>
                <a:gd name="T57" fmla="*/ 2147483647 h 448"/>
                <a:gd name="T58" fmla="*/ 0 w 270"/>
                <a:gd name="T59" fmla="*/ 2147483647 h 448"/>
                <a:gd name="T60" fmla="*/ 2147483647 w 270"/>
                <a:gd name="T61" fmla="*/ 2147483647 h 448"/>
                <a:gd name="T62" fmla="*/ 2147483647 w 270"/>
                <a:gd name="T63" fmla="*/ 2147483647 h 448"/>
                <a:gd name="T64" fmla="*/ 2147483647 w 270"/>
                <a:gd name="T65" fmla="*/ 2147483647 h 448"/>
                <a:gd name="T66" fmla="*/ 2147483647 w 270"/>
                <a:gd name="T67" fmla="*/ 2147483647 h 448"/>
                <a:gd name="T68" fmla="*/ 2147483647 w 270"/>
                <a:gd name="T69" fmla="*/ 2147483647 h 448"/>
                <a:gd name="T70" fmla="*/ 2147483647 w 270"/>
                <a:gd name="T71" fmla="*/ 2147483647 h 448"/>
                <a:gd name="T72" fmla="*/ 2147483647 w 270"/>
                <a:gd name="T73" fmla="*/ 2147483647 h 448"/>
                <a:gd name="T74" fmla="*/ 2147483647 w 270"/>
                <a:gd name="T75" fmla="*/ 2147483647 h 448"/>
                <a:gd name="T76" fmla="*/ 2147483647 w 270"/>
                <a:gd name="T77" fmla="*/ 0 h 4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
                <a:gd name="T118" fmla="*/ 0 h 448"/>
                <a:gd name="T119" fmla="*/ 270 w 270"/>
                <a:gd name="T120" fmla="*/ 448 h 4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 h="448">
                  <a:moveTo>
                    <a:pt x="179" y="0"/>
                  </a:moveTo>
                  <a:lnTo>
                    <a:pt x="198" y="37"/>
                  </a:lnTo>
                  <a:lnTo>
                    <a:pt x="210" y="47"/>
                  </a:lnTo>
                  <a:lnTo>
                    <a:pt x="187" y="92"/>
                  </a:lnTo>
                  <a:lnTo>
                    <a:pt x="187" y="133"/>
                  </a:lnTo>
                  <a:lnTo>
                    <a:pt x="176" y="188"/>
                  </a:lnTo>
                  <a:lnTo>
                    <a:pt x="174" y="215"/>
                  </a:lnTo>
                  <a:lnTo>
                    <a:pt x="163" y="237"/>
                  </a:lnTo>
                  <a:lnTo>
                    <a:pt x="193" y="267"/>
                  </a:lnTo>
                  <a:lnTo>
                    <a:pt x="212" y="286"/>
                  </a:lnTo>
                  <a:lnTo>
                    <a:pt x="234" y="281"/>
                  </a:lnTo>
                  <a:lnTo>
                    <a:pt x="251" y="302"/>
                  </a:lnTo>
                  <a:lnTo>
                    <a:pt x="257" y="363"/>
                  </a:lnTo>
                  <a:lnTo>
                    <a:pt x="270" y="375"/>
                  </a:lnTo>
                  <a:lnTo>
                    <a:pt x="264" y="439"/>
                  </a:lnTo>
                  <a:lnTo>
                    <a:pt x="221" y="418"/>
                  </a:lnTo>
                  <a:lnTo>
                    <a:pt x="204" y="426"/>
                  </a:lnTo>
                  <a:lnTo>
                    <a:pt x="207" y="435"/>
                  </a:lnTo>
                  <a:lnTo>
                    <a:pt x="198" y="448"/>
                  </a:lnTo>
                  <a:lnTo>
                    <a:pt x="187" y="443"/>
                  </a:lnTo>
                  <a:lnTo>
                    <a:pt x="179" y="416"/>
                  </a:lnTo>
                  <a:lnTo>
                    <a:pt x="163" y="404"/>
                  </a:lnTo>
                  <a:lnTo>
                    <a:pt x="121" y="416"/>
                  </a:lnTo>
                  <a:lnTo>
                    <a:pt x="85" y="396"/>
                  </a:lnTo>
                  <a:lnTo>
                    <a:pt x="91" y="390"/>
                  </a:lnTo>
                  <a:lnTo>
                    <a:pt x="83" y="367"/>
                  </a:lnTo>
                  <a:lnTo>
                    <a:pt x="106" y="322"/>
                  </a:lnTo>
                  <a:lnTo>
                    <a:pt x="88" y="288"/>
                  </a:lnTo>
                  <a:lnTo>
                    <a:pt x="31" y="286"/>
                  </a:lnTo>
                  <a:lnTo>
                    <a:pt x="0" y="239"/>
                  </a:lnTo>
                  <a:lnTo>
                    <a:pt x="31" y="220"/>
                  </a:lnTo>
                  <a:lnTo>
                    <a:pt x="15" y="192"/>
                  </a:lnTo>
                  <a:lnTo>
                    <a:pt x="23" y="156"/>
                  </a:lnTo>
                  <a:lnTo>
                    <a:pt x="3" y="133"/>
                  </a:lnTo>
                  <a:lnTo>
                    <a:pt x="17" y="92"/>
                  </a:lnTo>
                  <a:lnTo>
                    <a:pt x="46" y="83"/>
                  </a:lnTo>
                  <a:lnTo>
                    <a:pt x="102" y="45"/>
                  </a:lnTo>
                  <a:lnTo>
                    <a:pt x="160" y="3"/>
                  </a:lnTo>
                  <a:lnTo>
                    <a:pt x="179" y="0"/>
                  </a:lnTo>
                  <a:close/>
                </a:path>
              </a:pathLst>
            </a:custGeom>
            <a:solidFill>
              <a:schemeClr val="bg1">
                <a:lumMod val="8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58" name="Freeform 73"/>
            <p:cNvSpPr>
              <a:spLocks/>
            </p:cNvSpPr>
            <p:nvPr/>
          </p:nvSpPr>
          <p:spPr bwMode="auto">
            <a:xfrm>
              <a:off x="5184775" y="4932363"/>
              <a:ext cx="384175" cy="307975"/>
            </a:xfrm>
            <a:custGeom>
              <a:avLst/>
              <a:gdLst>
                <a:gd name="T0" fmla="*/ 2147483647 w 424"/>
                <a:gd name="T1" fmla="*/ 0 h 338"/>
                <a:gd name="T2" fmla="*/ 2147483647 w 424"/>
                <a:gd name="T3" fmla="*/ 2147483647 h 338"/>
                <a:gd name="T4" fmla="*/ 2147483647 w 424"/>
                <a:gd name="T5" fmla="*/ 2147483647 h 338"/>
                <a:gd name="T6" fmla="*/ 2147483647 w 424"/>
                <a:gd name="T7" fmla="*/ 2147483647 h 338"/>
                <a:gd name="T8" fmla="*/ 2147483647 w 424"/>
                <a:gd name="T9" fmla="*/ 2147483647 h 338"/>
                <a:gd name="T10" fmla="*/ 2147483647 w 424"/>
                <a:gd name="T11" fmla="*/ 2147483647 h 338"/>
                <a:gd name="T12" fmla="*/ 2147483647 w 424"/>
                <a:gd name="T13" fmla="*/ 2147483647 h 338"/>
                <a:gd name="T14" fmla="*/ 2147483647 w 424"/>
                <a:gd name="T15" fmla="*/ 2147483647 h 338"/>
                <a:gd name="T16" fmla="*/ 2147483647 w 424"/>
                <a:gd name="T17" fmla="*/ 2147483647 h 338"/>
                <a:gd name="T18" fmla="*/ 2147483647 w 424"/>
                <a:gd name="T19" fmla="*/ 2147483647 h 338"/>
                <a:gd name="T20" fmla="*/ 2147483647 w 424"/>
                <a:gd name="T21" fmla="*/ 2147483647 h 338"/>
                <a:gd name="T22" fmla="*/ 2147483647 w 424"/>
                <a:gd name="T23" fmla="*/ 2147483647 h 338"/>
                <a:gd name="T24" fmla="*/ 2147483647 w 424"/>
                <a:gd name="T25" fmla="*/ 2147483647 h 338"/>
                <a:gd name="T26" fmla="*/ 2147483647 w 424"/>
                <a:gd name="T27" fmla="*/ 2147483647 h 338"/>
                <a:gd name="T28" fmla="*/ 2147483647 w 424"/>
                <a:gd name="T29" fmla="*/ 2147483647 h 338"/>
                <a:gd name="T30" fmla="*/ 2147483647 w 424"/>
                <a:gd name="T31" fmla="*/ 2147483647 h 338"/>
                <a:gd name="T32" fmla="*/ 2147483647 w 424"/>
                <a:gd name="T33" fmla="*/ 2147483647 h 338"/>
                <a:gd name="T34" fmla="*/ 2147483647 w 424"/>
                <a:gd name="T35" fmla="*/ 2147483647 h 338"/>
                <a:gd name="T36" fmla="*/ 2147483647 w 424"/>
                <a:gd name="T37" fmla="*/ 2147483647 h 338"/>
                <a:gd name="T38" fmla="*/ 2147483647 w 424"/>
                <a:gd name="T39" fmla="*/ 2147483647 h 338"/>
                <a:gd name="T40" fmla="*/ 2147483647 w 424"/>
                <a:gd name="T41" fmla="*/ 2147483647 h 338"/>
                <a:gd name="T42" fmla="*/ 2147483647 w 424"/>
                <a:gd name="T43" fmla="*/ 2147483647 h 338"/>
                <a:gd name="T44" fmla="*/ 0 w 424"/>
                <a:gd name="T45" fmla="*/ 2147483647 h 338"/>
                <a:gd name="T46" fmla="*/ 2147483647 w 424"/>
                <a:gd name="T47" fmla="*/ 2147483647 h 338"/>
                <a:gd name="T48" fmla="*/ 2147483647 w 424"/>
                <a:gd name="T49" fmla="*/ 2147483647 h 338"/>
                <a:gd name="T50" fmla="*/ 2147483647 w 424"/>
                <a:gd name="T51" fmla="*/ 2147483647 h 338"/>
                <a:gd name="T52" fmla="*/ 2147483647 w 424"/>
                <a:gd name="T53" fmla="*/ 2147483647 h 338"/>
                <a:gd name="T54" fmla="*/ 2147483647 w 424"/>
                <a:gd name="T55" fmla="*/ 2147483647 h 338"/>
                <a:gd name="T56" fmla="*/ 2147483647 w 424"/>
                <a:gd name="T57" fmla="*/ 2147483647 h 338"/>
                <a:gd name="T58" fmla="*/ 2147483647 w 424"/>
                <a:gd name="T59" fmla="*/ 2147483647 h 338"/>
                <a:gd name="T60" fmla="*/ 2147483647 w 424"/>
                <a:gd name="T61" fmla="*/ 2147483647 h 338"/>
                <a:gd name="T62" fmla="*/ 2147483647 w 424"/>
                <a:gd name="T63" fmla="*/ 2147483647 h 338"/>
                <a:gd name="T64" fmla="*/ 2147483647 w 424"/>
                <a:gd name="T65" fmla="*/ 2147483647 h 338"/>
                <a:gd name="T66" fmla="*/ 2147483647 w 424"/>
                <a:gd name="T67" fmla="*/ 2147483647 h 338"/>
                <a:gd name="T68" fmla="*/ 2147483647 w 424"/>
                <a:gd name="T69" fmla="*/ 2147483647 h 338"/>
                <a:gd name="T70" fmla="*/ 2147483647 w 424"/>
                <a:gd name="T71" fmla="*/ 2147483647 h 338"/>
                <a:gd name="T72" fmla="*/ 2147483647 w 424"/>
                <a:gd name="T73" fmla="*/ 2147483647 h 338"/>
                <a:gd name="T74" fmla="*/ 2147483647 w 424"/>
                <a:gd name="T75" fmla="*/ 2147483647 h 338"/>
                <a:gd name="T76" fmla="*/ 2147483647 w 424"/>
                <a:gd name="T77" fmla="*/ 2147483647 h 338"/>
                <a:gd name="T78" fmla="*/ 2147483647 w 424"/>
                <a:gd name="T79" fmla="*/ 0 h 3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338"/>
                <a:gd name="T122" fmla="*/ 424 w 424"/>
                <a:gd name="T123" fmla="*/ 338 h 3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338">
                  <a:moveTo>
                    <a:pt x="356" y="0"/>
                  </a:moveTo>
                  <a:lnTo>
                    <a:pt x="411" y="52"/>
                  </a:lnTo>
                  <a:lnTo>
                    <a:pt x="405" y="68"/>
                  </a:lnTo>
                  <a:lnTo>
                    <a:pt x="416" y="86"/>
                  </a:lnTo>
                  <a:lnTo>
                    <a:pt x="424" y="99"/>
                  </a:lnTo>
                  <a:lnTo>
                    <a:pt x="402" y="131"/>
                  </a:lnTo>
                  <a:lnTo>
                    <a:pt x="405" y="178"/>
                  </a:lnTo>
                  <a:lnTo>
                    <a:pt x="388" y="206"/>
                  </a:lnTo>
                  <a:lnTo>
                    <a:pt x="402" y="272"/>
                  </a:lnTo>
                  <a:lnTo>
                    <a:pt x="369" y="279"/>
                  </a:lnTo>
                  <a:lnTo>
                    <a:pt x="345" y="266"/>
                  </a:lnTo>
                  <a:lnTo>
                    <a:pt x="317" y="288"/>
                  </a:lnTo>
                  <a:lnTo>
                    <a:pt x="281" y="296"/>
                  </a:lnTo>
                  <a:lnTo>
                    <a:pt x="260" y="286"/>
                  </a:lnTo>
                  <a:lnTo>
                    <a:pt x="196" y="338"/>
                  </a:lnTo>
                  <a:lnTo>
                    <a:pt x="171" y="338"/>
                  </a:lnTo>
                  <a:lnTo>
                    <a:pt x="160" y="323"/>
                  </a:lnTo>
                  <a:lnTo>
                    <a:pt x="124" y="329"/>
                  </a:lnTo>
                  <a:lnTo>
                    <a:pt x="113" y="302"/>
                  </a:lnTo>
                  <a:lnTo>
                    <a:pt x="91" y="300"/>
                  </a:lnTo>
                  <a:lnTo>
                    <a:pt x="53" y="285"/>
                  </a:lnTo>
                  <a:lnTo>
                    <a:pt x="35" y="315"/>
                  </a:lnTo>
                  <a:lnTo>
                    <a:pt x="0" y="330"/>
                  </a:lnTo>
                  <a:lnTo>
                    <a:pt x="7" y="307"/>
                  </a:lnTo>
                  <a:lnTo>
                    <a:pt x="4" y="260"/>
                  </a:lnTo>
                  <a:lnTo>
                    <a:pt x="9" y="206"/>
                  </a:lnTo>
                  <a:lnTo>
                    <a:pt x="14" y="198"/>
                  </a:lnTo>
                  <a:lnTo>
                    <a:pt x="34" y="168"/>
                  </a:lnTo>
                  <a:lnTo>
                    <a:pt x="67" y="154"/>
                  </a:lnTo>
                  <a:lnTo>
                    <a:pt x="97" y="134"/>
                  </a:lnTo>
                  <a:lnTo>
                    <a:pt x="77" y="99"/>
                  </a:lnTo>
                  <a:lnTo>
                    <a:pt x="85" y="79"/>
                  </a:lnTo>
                  <a:lnTo>
                    <a:pt x="127" y="74"/>
                  </a:lnTo>
                  <a:lnTo>
                    <a:pt x="171" y="94"/>
                  </a:lnTo>
                  <a:lnTo>
                    <a:pt x="207" y="68"/>
                  </a:lnTo>
                  <a:lnTo>
                    <a:pt x="228" y="74"/>
                  </a:lnTo>
                  <a:lnTo>
                    <a:pt x="281" y="49"/>
                  </a:lnTo>
                  <a:lnTo>
                    <a:pt x="332" y="49"/>
                  </a:lnTo>
                  <a:lnTo>
                    <a:pt x="330" y="24"/>
                  </a:lnTo>
                  <a:lnTo>
                    <a:pt x="356" y="0"/>
                  </a:lnTo>
                  <a:close/>
                </a:path>
              </a:pathLst>
            </a:custGeom>
            <a:solidFill>
              <a:schemeClr val="bg1">
                <a:lumMod val="7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59" name="Freeform 74"/>
            <p:cNvSpPr>
              <a:spLocks/>
            </p:cNvSpPr>
            <p:nvPr/>
          </p:nvSpPr>
          <p:spPr bwMode="auto">
            <a:xfrm>
              <a:off x="5443538" y="4595813"/>
              <a:ext cx="269875" cy="415925"/>
            </a:xfrm>
            <a:custGeom>
              <a:avLst/>
              <a:gdLst>
                <a:gd name="T0" fmla="*/ 2147483647 w 296"/>
                <a:gd name="T1" fmla="*/ 2147483647 h 457"/>
                <a:gd name="T2" fmla="*/ 2147483647 w 296"/>
                <a:gd name="T3" fmla="*/ 2147483647 h 457"/>
                <a:gd name="T4" fmla="*/ 2147483647 w 296"/>
                <a:gd name="T5" fmla="*/ 2147483647 h 457"/>
                <a:gd name="T6" fmla="*/ 2147483647 w 296"/>
                <a:gd name="T7" fmla="*/ 2147483647 h 457"/>
                <a:gd name="T8" fmla="*/ 2147483647 w 296"/>
                <a:gd name="T9" fmla="*/ 2147483647 h 457"/>
                <a:gd name="T10" fmla="*/ 2147483647 w 296"/>
                <a:gd name="T11" fmla="*/ 2147483647 h 457"/>
                <a:gd name="T12" fmla="*/ 2147483647 w 296"/>
                <a:gd name="T13" fmla="*/ 2147483647 h 457"/>
                <a:gd name="T14" fmla="*/ 0 w 296"/>
                <a:gd name="T15" fmla="*/ 2147483647 h 457"/>
                <a:gd name="T16" fmla="*/ 2147483647 w 296"/>
                <a:gd name="T17" fmla="*/ 2147483647 h 457"/>
                <a:gd name="T18" fmla="*/ 2147483647 w 296"/>
                <a:gd name="T19" fmla="*/ 2147483647 h 457"/>
                <a:gd name="T20" fmla="*/ 2147483647 w 296"/>
                <a:gd name="T21" fmla="*/ 2147483647 h 457"/>
                <a:gd name="T22" fmla="*/ 2147483647 w 296"/>
                <a:gd name="T23" fmla="*/ 2147483647 h 457"/>
                <a:gd name="T24" fmla="*/ 2147483647 w 296"/>
                <a:gd name="T25" fmla="*/ 2147483647 h 457"/>
                <a:gd name="T26" fmla="*/ 2147483647 w 296"/>
                <a:gd name="T27" fmla="*/ 2147483647 h 457"/>
                <a:gd name="T28" fmla="*/ 2147483647 w 296"/>
                <a:gd name="T29" fmla="*/ 2147483647 h 457"/>
                <a:gd name="T30" fmla="*/ 2147483647 w 296"/>
                <a:gd name="T31" fmla="*/ 2147483647 h 457"/>
                <a:gd name="T32" fmla="*/ 2147483647 w 296"/>
                <a:gd name="T33" fmla="*/ 2147483647 h 457"/>
                <a:gd name="T34" fmla="*/ 2147483647 w 296"/>
                <a:gd name="T35" fmla="*/ 2147483647 h 457"/>
                <a:gd name="T36" fmla="*/ 2147483647 w 296"/>
                <a:gd name="T37" fmla="*/ 2147483647 h 457"/>
                <a:gd name="T38" fmla="*/ 2147483647 w 296"/>
                <a:gd name="T39" fmla="*/ 2147483647 h 457"/>
                <a:gd name="T40" fmla="*/ 2147483647 w 296"/>
                <a:gd name="T41" fmla="*/ 2147483647 h 457"/>
                <a:gd name="T42" fmla="*/ 2147483647 w 296"/>
                <a:gd name="T43" fmla="*/ 2147483647 h 457"/>
                <a:gd name="T44" fmla="*/ 2147483647 w 296"/>
                <a:gd name="T45" fmla="*/ 0 h 457"/>
                <a:gd name="T46" fmla="*/ 2147483647 w 296"/>
                <a:gd name="T47" fmla="*/ 2147483647 h 457"/>
                <a:gd name="T48" fmla="*/ 2147483647 w 296"/>
                <a:gd name="T49" fmla="*/ 2147483647 h 457"/>
                <a:gd name="T50" fmla="*/ 2147483647 w 296"/>
                <a:gd name="T51" fmla="*/ 2147483647 h 457"/>
                <a:gd name="T52" fmla="*/ 2147483647 w 296"/>
                <a:gd name="T53" fmla="*/ 2147483647 h 457"/>
                <a:gd name="T54" fmla="*/ 2147483647 w 296"/>
                <a:gd name="T55" fmla="*/ 2147483647 h 457"/>
                <a:gd name="T56" fmla="*/ 2147483647 w 296"/>
                <a:gd name="T57" fmla="*/ 2147483647 h 457"/>
                <a:gd name="T58" fmla="*/ 2147483647 w 296"/>
                <a:gd name="T59" fmla="*/ 2147483647 h 457"/>
                <a:gd name="T60" fmla="*/ 2147483647 w 296"/>
                <a:gd name="T61" fmla="*/ 2147483647 h 457"/>
                <a:gd name="T62" fmla="*/ 2147483647 w 296"/>
                <a:gd name="T63" fmla="*/ 2147483647 h 457"/>
                <a:gd name="T64" fmla="*/ 2147483647 w 296"/>
                <a:gd name="T65" fmla="*/ 2147483647 h 457"/>
                <a:gd name="T66" fmla="*/ 2147483647 w 296"/>
                <a:gd name="T67" fmla="*/ 2147483647 h 457"/>
                <a:gd name="T68" fmla="*/ 2147483647 w 296"/>
                <a:gd name="T69" fmla="*/ 2147483647 h 457"/>
                <a:gd name="T70" fmla="*/ 2147483647 w 296"/>
                <a:gd name="T71" fmla="*/ 2147483647 h 457"/>
                <a:gd name="T72" fmla="*/ 2147483647 w 296"/>
                <a:gd name="T73" fmla="*/ 2147483647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6"/>
                <a:gd name="T112" fmla="*/ 0 h 457"/>
                <a:gd name="T113" fmla="*/ 296 w 296"/>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6" h="457">
                  <a:moveTo>
                    <a:pt x="128" y="457"/>
                  </a:moveTo>
                  <a:lnTo>
                    <a:pt x="117" y="439"/>
                  </a:lnTo>
                  <a:lnTo>
                    <a:pt x="123" y="423"/>
                  </a:lnTo>
                  <a:lnTo>
                    <a:pt x="68" y="371"/>
                  </a:lnTo>
                  <a:lnTo>
                    <a:pt x="68" y="360"/>
                  </a:lnTo>
                  <a:lnTo>
                    <a:pt x="42" y="343"/>
                  </a:lnTo>
                  <a:lnTo>
                    <a:pt x="13" y="351"/>
                  </a:lnTo>
                  <a:lnTo>
                    <a:pt x="0" y="337"/>
                  </a:lnTo>
                  <a:lnTo>
                    <a:pt x="10" y="322"/>
                  </a:lnTo>
                  <a:lnTo>
                    <a:pt x="10" y="288"/>
                  </a:lnTo>
                  <a:lnTo>
                    <a:pt x="34" y="247"/>
                  </a:lnTo>
                  <a:lnTo>
                    <a:pt x="23" y="231"/>
                  </a:lnTo>
                  <a:lnTo>
                    <a:pt x="37" y="192"/>
                  </a:lnTo>
                  <a:lnTo>
                    <a:pt x="72" y="219"/>
                  </a:lnTo>
                  <a:lnTo>
                    <a:pt x="172" y="197"/>
                  </a:lnTo>
                  <a:lnTo>
                    <a:pt x="194" y="175"/>
                  </a:lnTo>
                  <a:lnTo>
                    <a:pt x="161" y="143"/>
                  </a:lnTo>
                  <a:lnTo>
                    <a:pt x="109" y="151"/>
                  </a:lnTo>
                  <a:lnTo>
                    <a:pt x="96" y="143"/>
                  </a:lnTo>
                  <a:lnTo>
                    <a:pt x="56" y="62"/>
                  </a:lnTo>
                  <a:lnTo>
                    <a:pt x="98" y="62"/>
                  </a:lnTo>
                  <a:lnTo>
                    <a:pt x="114" y="35"/>
                  </a:lnTo>
                  <a:lnTo>
                    <a:pt x="119" y="0"/>
                  </a:lnTo>
                  <a:lnTo>
                    <a:pt x="138" y="11"/>
                  </a:lnTo>
                  <a:lnTo>
                    <a:pt x="145" y="26"/>
                  </a:lnTo>
                  <a:lnTo>
                    <a:pt x="153" y="58"/>
                  </a:lnTo>
                  <a:lnTo>
                    <a:pt x="227" y="115"/>
                  </a:lnTo>
                  <a:lnTo>
                    <a:pt x="284" y="172"/>
                  </a:lnTo>
                  <a:lnTo>
                    <a:pt x="296" y="222"/>
                  </a:lnTo>
                  <a:lnTo>
                    <a:pt x="274" y="255"/>
                  </a:lnTo>
                  <a:lnTo>
                    <a:pt x="276" y="286"/>
                  </a:lnTo>
                  <a:lnTo>
                    <a:pt x="247" y="315"/>
                  </a:lnTo>
                  <a:lnTo>
                    <a:pt x="247" y="337"/>
                  </a:lnTo>
                  <a:lnTo>
                    <a:pt x="182" y="390"/>
                  </a:lnTo>
                  <a:lnTo>
                    <a:pt x="177" y="423"/>
                  </a:lnTo>
                  <a:lnTo>
                    <a:pt x="158" y="452"/>
                  </a:lnTo>
                  <a:lnTo>
                    <a:pt x="128" y="457"/>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60" name="Freeform 75"/>
            <p:cNvSpPr>
              <a:spLocks/>
            </p:cNvSpPr>
            <p:nvPr/>
          </p:nvSpPr>
          <p:spPr bwMode="auto">
            <a:xfrm>
              <a:off x="5670550" y="4602163"/>
              <a:ext cx="334963" cy="396875"/>
            </a:xfrm>
            <a:custGeom>
              <a:avLst/>
              <a:gdLst>
                <a:gd name="T0" fmla="*/ 2147483647 w 370"/>
                <a:gd name="T1" fmla="*/ 2147483647 h 438"/>
                <a:gd name="T2" fmla="*/ 2147483647 w 370"/>
                <a:gd name="T3" fmla="*/ 2147483647 h 438"/>
                <a:gd name="T4" fmla="*/ 2147483647 w 370"/>
                <a:gd name="T5" fmla="*/ 2147483647 h 438"/>
                <a:gd name="T6" fmla="*/ 2147483647 w 370"/>
                <a:gd name="T7" fmla="*/ 0 h 438"/>
                <a:gd name="T8" fmla="*/ 2147483647 w 370"/>
                <a:gd name="T9" fmla="*/ 2147483647 h 438"/>
                <a:gd name="T10" fmla="*/ 2147483647 w 370"/>
                <a:gd name="T11" fmla="*/ 2147483647 h 438"/>
                <a:gd name="T12" fmla="*/ 2147483647 w 370"/>
                <a:gd name="T13" fmla="*/ 2147483647 h 438"/>
                <a:gd name="T14" fmla="*/ 2147483647 w 370"/>
                <a:gd name="T15" fmla="*/ 2147483647 h 438"/>
                <a:gd name="T16" fmla="*/ 2147483647 w 370"/>
                <a:gd name="T17" fmla="*/ 2147483647 h 438"/>
                <a:gd name="T18" fmla="*/ 2147483647 w 370"/>
                <a:gd name="T19" fmla="*/ 2147483647 h 438"/>
                <a:gd name="T20" fmla="*/ 2147483647 w 370"/>
                <a:gd name="T21" fmla="*/ 2147483647 h 438"/>
                <a:gd name="T22" fmla="*/ 2147483647 w 370"/>
                <a:gd name="T23" fmla="*/ 2147483647 h 438"/>
                <a:gd name="T24" fmla="*/ 2147483647 w 370"/>
                <a:gd name="T25" fmla="*/ 2147483647 h 438"/>
                <a:gd name="T26" fmla="*/ 2147483647 w 370"/>
                <a:gd name="T27" fmla="*/ 2147483647 h 438"/>
                <a:gd name="T28" fmla="*/ 2147483647 w 370"/>
                <a:gd name="T29" fmla="*/ 2147483647 h 438"/>
                <a:gd name="T30" fmla="*/ 2147483647 w 370"/>
                <a:gd name="T31" fmla="*/ 2147483647 h 438"/>
                <a:gd name="T32" fmla="*/ 2147483647 w 370"/>
                <a:gd name="T33" fmla="*/ 2147483647 h 438"/>
                <a:gd name="T34" fmla="*/ 2147483647 w 370"/>
                <a:gd name="T35" fmla="*/ 2147483647 h 438"/>
                <a:gd name="T36" fmla="*/ 2147483647 w 370"/>
                <a:gd name="T37" fmla="*/ 2147483647 h 438"/>
                <a:gd name="T38" fmla="*/ 2147483647 w 370"/>
                <a:gd name="T39" fmla="*/ 2147483647 h 438"/>
                <a:gd name="T40" fmla="*/ 2147483647 w 370"/>
                <a:gd name="T41" fmla="*/ 2147483647 h 438"/>
                <a:gd name="T42" fmla="*/ 0 w 370"/>
                <a:gd name="T43" fmla="*/ 2147483647 h 438"/>
                <a:gd name="T44" fmla="*/ 0 w 370"/>
                <a:gd name="T45" fmla="*/ 2147483647 h 438"/>
                <a:gd name="T46" fmla="*/ 2147483647 w 370"/>
                <a:gd name="T47" fmla="*/ 2147483647 h 438"/>
                <a:gd name="T48" fmla="*/ 2147483647 w 370"/>
                <a:gd name="T49" fmla="*/ 2147483647 h 438"/>
                <a:gd name="T50" fmla="*/ 2147483647 w 370"/>
                <a:gd name="T51" fmla="*/ 2147483647 h 438"/>
                <a:gd name="T52" fmla="*/ 2147483647 w 370"/>
                <a:gd name="T53" fmla="*/ 2147483647 h 4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0"/>
                <a:gd name="T82" fmla="*/ 0 h 438"/>
                <a:gd name="T83" fmla="*/ 370 w 370"/>
                <a:gd name="T84" fmla="*/ 438 h 4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0" h="438">
                  <a:moveTo>
                    <a:pt x="37" y="165"/>
                  </a:moveTo>
                  <a:lnTo>
                    <a:pt x="136" y="151"/>
                  </a:lnTo>
                  <a:lnTo>
                    <a:pt x="225" y="93"/>
                  </a:lnTo>
                  <a:lnTo>
                    <a:pt x="306" y="0"/>
                  </a:lnTo>
                  <a:lnTo>
                    <a:pt x="317" y="40"/>
                  </a:lnTo>
                  <a:lnTo>
                    <a:pt x="332" y="42"/>
                  </a:lnTo>
                  <a:lnTo>
                    <a:pt x="370" y="108"/>
                  </a:lnTo>
                  <a:lnTo>
                    <a:pt x="315" y="179"/>
                  </a:lnTo>
                  <a:lnTo>
                    <a:pt x="325" y="202"/>
                  </a:lnTo>
                  <a:lnTo>
                    <a:pt x="298" y="240"/>
                  </a:lnTo>
                  <a:lnTo>
                    <a:pt x="274" y="232"/>
                  </a:lnTo>
                  <a:lnTo>
                    <a:pt x="263" y="248"/>
                  </a:lnTo>
                  <a:lnTo>
                    <a:pt x="260" y="289"/>
                  </a:lnTo>
                  <a:lnTo>
                    <a:pt x="241" y="292"/>
                  </a:lnTo>
                  <a:lnTo>
                    <a:pt x="183" y="334"/>
                  </a:lnTo>
                  <a:lnTo>
                    <a:pt x="127" y="372"/>
                  </a:lnTo>
                  <a:lnTo>
                    <a:pt x="98" y="381"/>
                  </a:lnTo>
                  <a:lnTo>
                    <a:pt x="84" y="422"/>
                  </a:lnTo>
                  <a:lnTo>
                    <a:pt x="43" y="438"/>
                  </a:lnTo>
                  <a:lnTo>
                    <a:pt x="23" y="426"/>
                  </a:lnTo>
                  <a:lnTo>
                    <a:pt x="8" y="383"/>
                  </a:lnTo>
                  <a:lnTo>
                    <a:pt x="0" y="330"/>
                  </a:lnTo>
                  <a:lnTo>
                    <a:pt x="0" y="308"/>
                  </a:lnTo>
                  <a:lnTo>
                    <a:pt x="29" y="279"/>
                  </a:lnTo>
                  <a:lnTo>
                    <a:pt x="27" y="248"/>
                  </a:lnTo>
                  <a:lnTo>
                    <a:pt x="49" y="215"/>
                  </a:lnTo>
                  <a:lnTo>
                    <a:pt x="37" y="165"/>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61" name="Freeform 76"/>
            <p:cNvSpPr>
              <a:spLocks/>
            </p:cNvSpPr>
            <p:nvPr/>
          </p:nvSpPr>
          <p:spPr bwMode="auto">
            <a:xfrm>
              <a:off x="5811838" y="4033838"/>
              <a:ext cx="409575" cy="560387"/>
            </a:xfrm>
            <a:custGeom>
              <a:avLst/>
              <a:gdLst>
                <a:gd name="T0" fmla="*/ 2147483647 w 453"/>
                <a:gd name="T1" fmla="*/ 2147483647 h 616"/>
                <a:gd name="T2" fmla="*/ 2147483647 w 453"/>
                <a:gd name="T3" fmla="*/ 2147483647 h 616"/>
                <a:gd name="T4" fmla="*/ 2147483647 w 453"/>
                <a:gd name="T5" fmla="*/ 2147483647 h 616"/>
                <a:gd name="T6" fmla="*/ 2147483647 w 453"/>
                <a:gd name="T7" fmla="*/ 2147483647 h 616"/>
                <a:gd name="T8" fmla="*/ 2147483647 w 453"/>
                <a:gd name="T9" fmla="*/ 2147483647 h 616"/>
                <a:gd name="T10" fmla="*/ 2147483647 w 453"/>
                <a:gd name="T11" fmla="*/ 2147483647 h 616"/>
                <a:gd name="T12" fmla="*/ 2147483647 w 453"/>
                <a:gd name="T13" fmla="*/ 2147483647 h 616"/>
                <a:gd name="T14" fmla="*/ 2147483647 w 453"/>
                <a:gd name="T15" fmla="*/ 2147483647 h 616"/>
                <a:gd name="T16" fmla="*/ 2147483647 w 453"/>
                <a:gd name="T17" fmla="*/ 2147483647 h 616"/>
                <a:gd name="T18" fmla="*/ 2147483647 w 453"/>
                <a:gd name="T19" fmla="*/ 2147483647 h 616"/>
                <a:gd name="T20" fmla="*/ 2147483647 w 453"/>
                <a:gd name="T21" fmla="*/ 2147483647 h 616"/>
                <a:gd name="T22" fmla="*/ 2147483647 w 453"/>
                <a:gd name="T23" fmla="*/ 2147483647 h 616"/>
                <a:gd name="T24" fmla="*/ 2147483647 w 453"/>
                <a:gd name="T25" fmla="*/ 2147483647 h 616"/>
                <a:gd name="T26" fmla="*/ 2147483647 w 453"/>
                <a:gd name="T27" fmla="*/ 2147483647 h 616"/>
                <a:gd name="T28" fmla="*/ 0 w 453"/>
                <a:gd name="T29" fmla="*/ 2147483647 h 616"/>
                <a:gd name="T30" fmla="*/ 2147483647 w 453"/>
                <a:gd name="T31" fmla="*/ 2147483647 h 616"/>
                <a:gd name="T32" fmla="*/ 2147483647 w 453"/>
                <a:gd name="T33" fmla="*/ 2147483647 h 616"/>
                <a:gd name="T34" fmla="*/ 2147483647 w 453"/>
                <a:gd name="T35" fmla="*/ 2147483647 h 616"/>
                <a:gd name="T36" fmla="*/ 2147483647 w 453"/>
                <a:gd name="T37" fmla="*/ 2147483647 h 616"/>
                <a:gd name="T38" fmla="*/ 2147483647 w 453"/>
                <a:gd name="T39" fmla="*/ 2147483647 h 616"/>
                <a:gd name="T40" fmla="*/ 2147483647 w 453"/>
                <a:gd name="T41" fmla="*/ 2147483647 h 616"/>
                <a:gd name="T42" fmla="*/ 2147483647 w 453"/>
                <a:gd name="T43" fmla="*/ 2147483647 h 616"/>
                <a:gd name="T44" fmla="*/ 2147483647 w 453"/>
                <a:gd name="T45" fmla="*/ 2147483647 h 616"/>
                <a:gd name="T46" fmla="*/ 2147483647 w 453"/>
                <a:gd name="T47" fmla="*/ 2147483647 h 616"/>
                <a:gd name="T48" fmla="*/ 2147483647 w 453"/>
                <a:gd name="T49" fmla="*/ 2147483647 h 616"/>
                <a:gd name="T50" fmla="*/ 2147483647 w 453"/>
                <a:gd name="T51" fmla="*/ 2147483647 h 616"/>
                <a:gd name="T52" fmla="*/ 2147483647 w 453"/>
                <a:gd name="T53" fmla="*/ 2147483647 h 616"/>
                <a:gd name="T54" fmla="*/ 2147483647 w 453"/>
                <a:gd name="T55" fmla="*/ 0 h 616"/>
                <a:gd name="T56" fmla="*/ 2147483647 w 453"/>
                <a:gd name="T57" fmla="*/ 2147483647 h 616"/>
                <a:gd name="T58" fmla="*/ 2147483647 w 453"/>
                <a:gd name="T59" fmla="*/ 2147483647 h 616"/>
                <a:gd name="T60" fmla="*/ 2147483647 w 453"/>
                <a:gd name="T61" fmla="*/ 2147483647 h 616"/>
                <a:gd name="T62" fmla="*/ 2147483647 w 453"/>
                <a:gd name="T63" fmla="*/ 2147483647 h 616"/>
                <a:gd name="T64" fmla="*/ 2147483647 w 453"/>
                <a:gd name="T65" fmla="*/ 2147483647 h 616"/>
                <a:gd name="T66" fmla="*/ 2147483647 w 453"/>
                <a:gd name="T67" fmla="*/ 2147483647 h 616"/>
                <a:gd name="T68" fmla="*/ 2147483647 w 453"/>
                <a:gd name="T69" fmla="*/ 2147483647 h 616"/>
                <a:gd name="T70" fmla="*/ 2147483647 w 453"/>
                <a:gd name="T71" fmla="*/ 2147483647 h 616"/>
                <a:gd name="T72" fmla="*/ 2147483647 w 453"/>
                <a:gd name="T73" fmla="*/ 2147483647 h 616"/>
                <a:gd name="T74" fmla="*/ 2147483647 w 453"/>
                <a:gd name="T75" fmla="*/ 2147483647 h 616"/>
                <a:gd name="T76" fmla="*/ 2147483647 w 453"/>
                <a:gd name="T77" fmla="*/ 2147483647 h 616"/>
                <a:gd name="T78" fmla="*/ 2147483647 w 453"/>
                <a:gd name="T79" fmla="*/ 2147483647 h 616"/>
                <a:gd name="T80" fmla="*/ 2147483647 w 453"/>
                <a:gd name="T81" fmla="*/ 2147483647 h 616"/>
                <a:gd name="T82" fmla="*/ 2147483647 w 453"/>
                <a:gd name="T83" fmla="*/ 2147483647 h 616"/>
                <a:gd name="T84" fmla="*/ 2147483647 w 453"/>
                <a:gd name="T85" fmla="*/ 2147483647 h 616"/>
                <a:gd name="T86" fmla="*/ 2147483647 w 453"/>
                <a:gd name="T87" fmla="*/ 2147483647 h 616"/>
                <a:gd name="T88" fmla="*/ 2147483647 w 453"/>
                <a:gd name="T89" fmla="*/ 2147483647 h 616"/>
                <a:gd name="T90" fmla="*/ 2147483647 w 453"/>
                <a:gd name="T91" fmla="*/ 2147483647 h 616"/>
                <a:gd name="T92" fmla="*/ 2147483647 w 453"/>
                <a:gd name="T93" fmla="*/ 2147483647 h 616"/>
                <a:gd name="T94" fmla="*/ 2147483647 w 453"/>
                <a:gd name="T95" fmla="*/ 2147483647 h 616"/>
                <a:gd name="T96" fmla="*/ 2147483647 w 453"/>
                <a:gd name="T97" fmla="*/ 2147483647 h 616"/>
                <a:gd name="T98" fmla="*/ 2147483647 w 453"/>
                <a:gd name="T99" fmla="*/ 2147483647 h 616"/>
                <a:gd name="T100" fmla="*/ 2147483647 w 453"/>
                <a:gd name="T101" fmla="*/ 2147483647 h 6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3"/>
                <a:gd name="T154" fmla="*/ 0 h 616"/>
                <a:gd name="T155" fmla="*/ 453 w 453"/>
                <a:gd name="T156" fmla="*/ 616 h 6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3" h="616">
                  <a:moveTo>
                    <a:pt x="157" y="616"/>
                  </a:moveTo>
                  <a:lnTo>
                    <a:pt x="155" y="611"/>
                  </a:lnTo>
                  <a:lnTo>
                    <a:pt x="170" y="585"/>
                  </a:lnTo>
                  <a:lnTo>
                    <a:pt x="162" y="577"/>
                  </a:lnTo>
                  <a:lnTo>
                    <a:pt x="74" y="544"/>
                  </a:lnTo>
                  <a:lnTo>
                    <a:pt x="68" y="522"/>
                  </a:lnTo>
                  <a:lnTo>
                    <a:pt x="17" y="445"/>
                  </a:lnTo>
                  <a:lnTo>
                    <a:pt x="25" y="402"/>
                  </a:lnTo>
                  <a:lnTo>
                    <a:pt x="53" y="355"/>
                  </a:lnTo>
                  <a:lnTo>
                    <a:pt x="34" y="289"/>
                  </a:lnTo>
                  <a:lnTo>
                    <a:pt x="66" y="247"/>
                  </a:lnTo>
                  <a:lnTo>
                    <a:pt x="61" y="239"/>
                  </a:lnTo>
                  <a:lnTo>
                    <a:pt x="17" y="234"/>
                  </a:lnTo>
                  <a:lnTo>
                    <a:pt x="19" y="190"/>
                  </a:lnTo>
                  <a:lnTo>
                    <a:pt x="0" y="145"/>
                  </a:lnTo>
                  <a:lnTo>
                    <a:pt x="8" y="115"/>
                  </a:lnTo>
                  <a:lnTo>
                    <a:pt x="19" y="76"/>
                  </a:lnTo>
                  <a:lnTo>
                    <a:pt x="37" y="60"/>
                  </a:lnTo>
                  <a:lnTo>
                    <a:pt x="66" y="74"/>
                  </a:lnTo>
                  <a:lnTo>
                    <a:pt x="72" y="91"/>
                  </a:lnTo>
                  <a:lnTo>
                    <a:pt x="86" y="100"/>
                  </a:lnTo>
                  <a:lnTo>
                    <a:pt x="115" y="91"/>
                  </a:lnTo>
                  <a:lnTo>
                    <a:pt x="128" y="74"/>
                  </a:lnTo>
                  <a:lnTo>
                    <a:pt x="157" y="55"/>
                  </a:lnTo>
                  <a:lnTo>
                    <a:pt x="138" y="36"/>
                  </a:lnTo>
                  <a:lnTo>
                    <a:pt x="143" y="27"/>
                  </a:lnTo>
                  <a:lnTo>
                    <a:pt x="170" y="25"/>
                  </a:lnTo>
                  <a:lnTo>
                    <a:pt x="198" y="0"/>
                  </a:lnTo>
                  <a:lnTo>
                    <a:pt x="237" y="31"/>
                  </a:lnTo>
                  <a:lnTo>
                    <a:pt x="243" y="81"/>
                  </a:lnTo>
                  <a:lnTo>
                    <a:pt x="253" y="102"/>
                  </a:lnTo>
                  <a:lnTo>
                    <a:pt x="266" y="107"/>
                  </a:lnTo>
                  <a:lnTo>
                    <a:pt x="275" y="91"/>
                  </a:lnTo>
                  <a:lnTo>
                    <a:pt x="279" y="55"/>
                  </a:lnTo>
                  <a:lnTo>
                    <a:pt x="293" y="43"/>
                  </a:lnTo>
                  <a:lnTo>
                    <a:pt x="372" y="104"/>
                  </a:lnTo>
                  <a:lnTo>
                    <a:pt x="435" y="224"/>
                  </a:lnTo>
                  <a:lnTo>
                    <a:pt x="440" y="308"/>
                  </a:lnTo>
                  <a:lnTo>
                    <a:pt x="328" y="451"/>
                  </a:lnTo>
                  <a:lnTo>
                    <a:pt x="336" y="459"/>
                  </a:lnTo>
                  <a:lnTo>
                    <a:pt x="367" y="453"/>
                  </a:lnTo>
                  <a:lnTo>
                    <a:pt x="407" y="492"/>
                  </a:lnTo>
                  <a:lnTo>
                    <a:pt x="426" y="512"/>
                  </a:lnTo>
                  <a:lnTo>
                    <a:pt x="453" y="506"/>
                  </a:lnTo>
                  <a:lnTo>
                    <a:pt x="430" y="539"/>
                  </a:lnTo>
                  <a:lnTo>
                    <a:pt x="396" y="548"/>
                  </a:lnTo>
                  <a:lnTo>
                    <a:pt x="388" y="549"/>
                  </a:lnTo>
                  <a:lnTo>
                    <a:pt x="360" y="577"/>
                  </a:lnTo>
                  <a:lnTo>
                    <a:pt x="334" y="605"/>
                  </a:lnTo>
                  <a:lnTo>
                    <a:pt x="232" y="602"/>
                  </a:lnTo>
                  <a:lnTo>
                    <a:pt x="157" y="616"/>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62" name="Freeform 77"/>
            <p:cNvSpPr>
              <a:spLocks/>
            </p:cNvSpPr>
            <p:nvPr/>
          </p:nvSpPr>
          <p:spPr bwMode="auto">
            <a:xfrm>
              <a:off x="5551488" y="4438650"/>
              <a:ext cx="415925" cy="312737"/>
            </a:xfrm>
            <a:custGeom>
              <a:avLst/>
              <a:gdLst>
                <a:gd name="T0" fmla="*/ 2147483647 w 453"/>
                <a:gd name="T1" fmla="*/ 2147483647 h 346"/>
                <a:gd name="T2" fmla="*/ 2147483647 w 453"/>
                <a:gd name="T3" fmla="*/ 2147483647 h 346"/>
                <a:gd name="T4" fmla="*/ 2147483647 w 453"/>
                <a:gd name="T5" fmla="*/ 2147483647 h 346"/>
                <a:gd name="T6" fmla="*/ 2147483647 w 453"/>
                <a:gd name="T7" fmla="*/ 2147483647 h 346"/>
                <a:gd name="T8" fmla="*/ 2147483647 w 453"/>
                <a:gd name="T9" fmla="*/ 2147483647 h 346"/>
                <a:gd name="T10" fmla="*/ 2147483647 w 453"/>
                <a:gd name="T11" fmla="*/ 2147483647 h 346"/>
                <a:gd name="T12" fmla="*/ 2147483647 w 453"/>
                <a:gd name="T13" fmla="*/ 2147483647 h 346"/>
                <a:gd name="T14" fmla="*/ 2147483647 w 453"/>
                <a:gd name="T15" fmla="*/ 2147483647 h 346"/>
                <a:gd name="T16" fmla="*/ 0 w 453"/>
                <a:gd name="T17" fmla="*/ 2147483647 h 346"/>
                <a:gd name="T18" fmla="*/ 2147483647 w 453"/>
                <a:gd name="T19" fmla="*/ 2147483647 h 346"/>
                <a:gd name="T20" fmla="*/ 2147483647 w 453"/>
                <a:gd name="T21" fmla="*/ 2147483647 h 346"/>
                <a:gd name="T22" fmla="*/ 2147483647 w 453"/>
                <a:gd name="T23" fmla="*/ 2147483647 h 346"/>
                <a:gd name="T24" fmla="*/ 2147483647 w 453"/>
                <a:gd name="T25" fmla="*/ 2147483647 h 346"/>
                <a:gd name="T26" fmla="*/ 2147483647 w 453"/>
                <a:gd name="T27" fmla="*/ 2147483647 h 346"/>
                <a:gd name="T28" fmla="*/ 2147483647 w 453"/>
                <a:gd name="T29" fmla="*/ 2147483647 h 346"/>
                <a:gd name="T30" fmla="*/ 2147483647 w 453"/>
                <a:gd name="T31" fmla="*/ 2147483647 h 346"/>
                <a:gd name="T32" fmla="*/ 2147483647 w 453"/>
                <a:gd name="T33" fmla="*/ 2147483647 h 346"/>
                <a:gd name="T34" fmla="*/ 2147483647 w 453"/>
                <a:gd name="T35" fmla="*/ 2147483647 h 346"/>
                <a:gd name="T36" fmla="*/ 2147483647 w 453"/>
                <a:gd name="T37" fmla="*/ 0 h 346"/>
                <a:gd name="T38" fmla="*/ 2147483647 w 453"/>
                <a:gd name="T39" fmla="*/ 2147483647 h 346"/>
                <a:gd name="T40" fmla="*/ 2147483647 w 453"/>
                <a:gd name="T41" fmla="*/ 2147483647 h 346"/>
                <a:gd name="T42" fmla="*/ 2147483647 w 453"/>
                <a:gd name="T43" fmla="*/ 2147483647 h 346"/>
                <a:gd name="T44" fmla="*/ 2147483647 w 453"/>
                <a:gd name="T45" fmla="*/ 2147483647 h 346"/>
                <a:gd name="T46" fmla="*/ 2147483647 w 453"/>
                <a:gd name="T47" fmla="*/ 2147483647 h 346"/>
                <a:gd name="T48" fmla="*/ 2147483647 w 453"/>
                <a:gd name="T49" fmla="*/ 2147483647 h 346"/>
                <a:gd name="T50" fmla="*/ 2147483647 w 453"/>
                <a:gd name="T51" fmla="*/ 2147483647 h 3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46"/>
                <a:gd name="T80" fmla="*/ 453 w 453"/>
                <a:gd name="T81" fmla="*/ 346 h 3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46">
                  <a:moveTo>
                    <a:pt x="434" y="181"/>
                  </a:moveTo>
                  <a:lnTo>
                    <a:pt x="353" y="274"/>
                  </a:lnTo>
                  <a:lnTo>
                    <a:pt x="264" y="332"/>
                  </a:lnTo>
                  <a:lnTo>
                    <a:pt x="165" y="346"/>
                  </a:lnTo>
                  <a:lnTo>
                    <a:pt x="108" y="289"/>
                  </a:lnTo>
                  <a:lnTo>
                    <a:pt x="34" y="232"/>
                  </a:lnTo>
                  <a:lnTo>
                    <a:pt x="26" y="200"/>
                  </a:lnTo>
                  <a:lnTo>
                    <a:pt x="19" y="185"/>
                  </a:lnTo>
                  <a:lnTo>
                    <a:pt x="0" y="174"/>
                  </a:lnTo>
                  <a:lnTo>
                    <a:pt x="23" y="143"/>
                  </a:lnTo>
                  <a:lnTo>
                    <a:pt x="23" y="127"/>
                  </a:lnTo>
                  <a:lnTo>
                    <a:pt x="55" y="116"/>
                  </a:lnTo>
                  <a:lnTo>
                    <a:pt x="118" y="40"/>
                  </a:lnTo>
                  <a:lnTo>
                    <a:pt x="141" y="96"/>
                  </a:lnTo>
                  <a:lnTo>
                    <a:pt x="155" y="99"/>
                  </a:lnTo>
                  <a:lnTo>
                    <a:pt x="198" y="72"/>
                  </a:lnTo>
                  <a:lnTo>
                    <a:pt x="242" y="72"/>
                  </a:lnTo>
                  <a:lnTo>
                    <a:pt x="255" y="47"/>
                  </a:lnTo>
                  <a:lnTo>
                    <a:pt x="300" y="0"/>
                  </a:lnTo>
                  <a:lnTo>
                    <a:pt x="351" y="77"/>
                  </a:lnTo>
                  <a:lnTo>
                    <a:pt x="357" y="99"/>
                  </a:lnTo>
                  <a:lnTo>
                    <a:pt x="445" y="132"/>
                  </a:lnTo>
                  <a:lnTo>
                    <a:pt x="453" y="140"/>
                  </a:lnTo>
                  <a:lnTo>
                    <a:pt x="438" y="166"/>
                  </a:lnTo>
                  <a:lnTo>
                    <a:pt x="440" y="171"/>
                  </a:lnTo>
                  <a:lnTo>
                    <a:pt x="434" y="181"/>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63" name="Freeform 78"/>
            <p:cNvSpPr>
              <a:spLocks/>
            </p:cNvSpPr>
            <p:nvPr/>
          </p:nvSpPr>
          <p:spPr bwMode="auto">
            <a:xfrm>
              <a:off x="5246688" y="4291013"/>
              <a:ext cx="304800" cy="361950"/>
            </a:xfrm>
            <a:custGeom>
              <a:avLst/>
              <a:gdLst>
                <a:gd name="T0" fmla="*/ 2147483647 w 335"/>
                <a:gd name="T1" fmla="*/ 2147483647 h 398"/>
                <a:gd name="T2" fmla="*/ 2147483647 w 335"/>
                <a:gd name="T3" fmla="*/ 2147483647 h 398"/>
                <a:gd name="T4" fmla="*/ 2147483647 w 335"/>
                <a:gd name="T5" fmla="*/ 2147483647 h 398"/>
                <a:gd name="T6" fmla="*/ 2147483647 w 335"/>
                <a:gd name="T7" fmla="*/ 2147483647 h 398"/>
                <a:gd name="T8" fmla="*/ 2147483647 w 335"/>
                <a:gd name="T9" fmla="*/ 2147483647 h 398"/>
                <a:gd name="T10" fmla="*/ 2147483647 w 335"/>
                <a:gd name="T11" fmla="*/ 2147483647 h 398"/>
                <a:gd name="T12" fmla="*/ 2147483647 w 335"/>
                <a:gd name="T13" fmla="*/ 2147483647 h 398"/>
                <a:gd name="T14" fmla="*/ 2147483647 w 335"/>
                <a:gd name="T15" fmla="*/ 2147483647 h 398"/>
                <a:gd name="T16" fmla="*/ 2147483647 w 335"/>
                <a:gd name="T17" fmla="*/ 2147483647 h 398"/>
                <a:gd name="T18" fmla="*/ 2147483647 w 335"/>
                <a:gd name="T19" fmla="*/ 2147483647 h 398"/>
                <a:gd name="T20" fmla="*/ 2147483647 w 335"/>
                <a:gd name="T21" fmla="*/ 2147483647 h 398"/>
                <a:gd name="T22" fmla="*/ 2147483647 w 335"/>
                <a:gd name="T23" fmla="*/ 2147483647 h 398"/>
                <a:gd name="T24" fmla="*/ 2147483647 w 335"/>
                <a:gd name="T25" fmla="*/ 2147483647 h 398"/>
                <a:gd name="T26" fmla="*/ 2147483647 w 335"/>
                <a:gd name="T27" fmla="*/ 0 h 398"/>
                <a:gd name="T28" fmla="*/ 2147483647 w 335"/>
                <a:gd name="T29" fmla="*/ 2147483647 h 398"/>
                <a:gd name="T30" fmla="*/ 2147483647 w 335"/>
                <a:gd name="T31" fmla="*/ 2147483647 h 398"/>
                <a:gd name="T32" fmla="*/ 2147483647 w 335"/>
                <a:gd name="T33" fmla="*/ 2147483647 h 398"/>
                <a:gd name="T34" fmla="*/ 2147483647 w 335"/>
                <a:gd name="T35" fmla="*/ 2147483647 h 398"/>
                <a:gd name="T36" fmla="*/ 2147483647 w 335"/>
                <a:gd name="T37" fmla="*/ 2147483647 h 398"/>
                <a:gd name="T38" fmla="*/ 2147483647 w 335"/>
                <a:gd name="T39" fmla="*/ 2147483647 h 398"/>
                <a:gd name="T40" fmla="*/ 0 w 335"/>
                <a:gd name="T41" fmla="*/ 2147483647 h 398"/>
                <a:gd name="T42" fmla="*/ 2147483647 w 335"/>
                <a:gd name="T43" fmla="*/ 2147483647 h 398"/>
                <a:gd name="T44" fmla="*/ 2147483647 w 335"/>
                <a:gd name="T45" fmla="*/ 2147483647 h 398"/>
                <a:gd name="T46" fmla="*/ 2147483647 w 335"/>
                <a:gd name="T47" fmla="*/ 2147483647 h 398"/>
                <a:gd name="T48" fmla="*/ 2147483647 w 335"/>
                <a:gd name="T49" fmla="*/ 2147483647 h 398"/>
                <a:gd name="T50" fmla="*/ 2147483647 w 335"/>
                <a:gd name="T51" fmla="*/ 2147483647 h 398"/>
                <a:gd name="T52" fmla="*/ 2147483647 w 335"/>
                <a:gd name="T53" fmla="*/ 2147483647 h 398"/>
                <a:gd name="T54" fmla="*/ 2147483647 w 335"/>
                <a:gd name="T55" fmla="*/ 2147483647 h 398"/>
                <a:gd name="T56" fmla="*/ 2147483647 w 335"/>
                <a:gd name="T57" fmla="*/ 2147483647 h 398"/>
                <a:gd name="T58" fmla="*/ 2147483647 w 335"/>
                <a:gd name="T59" fmla="*/ 2147483647 h 398"/>
                <a:gd name="T60" fmla="*/ 2147483647 w 335"/>
                <a:gd name="T61" fmla="*/ 2147483647 h 398"/>
                <a:gd name="T62" fmla="*/ 2147483647 w 335"/>
                <a:gd name="T63" fmla="*/ 2147483647 h 398"/>
                <a:gd name="T64" fmla="*/ 2147483647 w 335"/>
                <a:gd name="T65" fmla="*/ 2147483647 h 398"/>
                <a:gd name="T66" fmla="*/ 2147483647 w 335"/>
                <a:gd name="T67" fmla="*/ 2147483647 h 398"/>
                <a:gd name="T68" fmla="*/ 2147483647 w 335"/>
                <a:gd name="T69" fmla="*/ 2147483647 h 398"/>
                <a:gd name="T70" fmla="*/ 2147483647 w 335"/>
                <a:gd name="T71" fmla="*/ 2147483647 h 3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5"/>
                <a:gd name="T109" fmla="*/ 0 h 398"/>
                <a:gd name="T110" fmla="*/ 335 w 335"/>
                <a:gd name="T111" fmla="*/ 398 h 3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5" h="398">
                  <a:moveTo>
                    <a:pt x="272" y="398"/>
                  </a:moveTo>
                  <a:lnTo>
                    <a:pt x="314" y="398"/>
                  </a:lnTo>
                  <a:lnTo>
                    <a:pt x="330" y="371"/>
                  </a:lnTo>
                  <a:lnTo>
                    <a:pt x="335" y="336"/>
                  </a:lnTo>
                  <a:lnTo>
                    <a:pt x="302" y="300"/>
                  </a:lnTo>
                  <a:lnTo>
                    <a:pt x="333" y="253"/>
                  </a:lnTo>
                  <a:lnTo>
                    <a:pt x="325" y="234"/>
                  </a:lnTo>
                  <a:lnTo>
                    <a:pt x="288" y="232"/>
                  </a:lnTo>
                  <a:lnTo>
                    <a:pt x="239" y="206"/>
                  </a:lnTo>
                  <a:lnTo>
                    <a:pt x="233" y="182"/>
                  </a:lnTo>
                  <a:lnTo>
                    <a:pt x="258" y="141"/>
                  </a:lnTo>
                  <a:lnTo>
                    <a:pt x="256" y="66"/>
                  </a:lnTo>
                  <a:lnTo>
                    <a:pt x="229" y="19"/>
                  </a:lnTo>
                  <a:lnTo>
                    <a:pt x="179" y="0"/>
                  </a:lnTo>
                  <a:lnTo>
                    <a:pt x="127" y="25"/>
                  </a:lnTo>
                  <a:lnTo>
                    <a:pt x="119" y="17"/>
                  </a:lnTo>
                  <a:lnTo>
                    <a:pt x="72" y="79"/>
                  </a:lnTo>
                  <a:lnTo>
                    <a:pt x="33" y="102"/>
                  </a:lnTo>
                  <a:lnTo>
                    <a:pt x="24" y="138"/>
                  </a:lnTo>
                  <a:lnTo>
                    <a:pt x="17" y="168"/>
                  </a:lnTo>
                  <a:lnTo>
                    <a:pt x="0" y="211"/>
                  </a:lnTo>
                  <a:lnTo>
                    <a:pt x="13" y="219"/>
                  </a:lnTo>
                  <a:lnTo>
                    <a:pt x="25" y="215"/>
                  </a:lnTo>
                  <a:lnTo>
                    <a:pt x="33" y="217"/>
                  </a:lnTo>
                  <a:lnTo>
                    <a:pt x="31" y="270"/>
                  </a:lnTo>
                  <a:lnTo>
                    <a:pt x="55" y="305"/>
                  </a:lnTo>
                  <a:lnTo>
                    <a:pt x="58" y="333"/>
                  </a:lnTo>
                  <a:lnTo>
                    <a:pt x="80" y="341"/>
                  </a:lnTo>
                  <a:lnTo>
                    <a:pt x="86" y="388"/>
                  </a:lnTo>
                  <a:lnTo>
                    <a:pt x="124" y="383"/>
                  </a:lnTo>
                  <a:lnTo>
                    <a:pt x="151" y="375"/>
                  </a:lnTo>
                  <a:lnTo>
                    <a:pt x="174" y="380"/>
                  </a:lnTo>
                  <a:lnTo>
                    <a:pt x="216" y="360"/>
                  </a:lnTo>
                  <a:lnTo>
                    <a:pt x="239" y="375"/>
                  </a:lnTo>
                  <a:lnTo>
                    <a:pt x="258" y="398"/>
                  </a:lnTo>
                  <a:lnTo>
                    <a:pt x="272" y="398"/>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64" name="Freeform 79"/>
            <p:cNvSpPr>
              <a:spLocks/>
            </p:cNvSpPr>
            <p:nvPr/>
          </p:nvSpPr>
          <p:spPr bwMode="auto">
            <a:xfrm>
              <a:off x="5314950" y="4616450"/>
              <a:ext cx="307975" cy="177800"/>
            </a:xfrm>
            <a:custGeom>
              <a:avLst/>
              <a:gdLst>
                <a:gd name="T0" fmla="*/ 2147483647 w 338"/>
                <a:gd name="T1" fmla="*/ 2147483647 h 195"/>
                <a:gd name="T2" fmla="*/ 2147483647 w 338"/>
                <a:gd name="T3" fmla="*/ 2147483647 h 195"/>
                <a:gd name="T4" fmla="*/ 2147483647 w 338"/>
                <a:gd name="T5" fmla="*/ 2147483647 h 195"/>
                <a:gd name="T6" fmla="*/ 2147483647 w 338"/>
                <a:gd name="T7" fmla="*/ 2147483647 h 195"/>
                <a:gd name="T8" fmla="*/ 2147483647 w 338"/>
                <a:gd name="T9" fmla="*/ 2147483647 h 195"/>
                <a:gd name="T10" fmla="*/ 0 w 338"/>
                <a:gd name="T11" fmla="*/ 2147483647 h 195"/>
                <a:gd name="T12" fmla="*/ 0 w 338"/>
                <a:gd name="T13" fmla="*/ 2147483647 h 195"/>
                <a:gd name="T14" fmla="*/ 2147483647 w 338"/>
                <a:gd name="T15" fmla="*/ 2147483647 h 195"/>
                <a:gd name="T16" fmla="*/ 0 w 338"/>
                <a:gd name="T17" fmla="*/ 2147483647 h 195"/>
                <a:gd name="T18" fmla="*/ 0 w 338"/>
                <a:gd name="T19" fmla="*/ 2147483647 h 195"/>
                <a:gd name="T20" fmla="*/ 2147483647 w 338"/>
                <a:gd name="T21" fmla="*/ 2147483647 h 195"/>
                <a:gd name="T22" fmla="*/ 2147483647 w 338"/>
                <a:gd name="T23" fmla="*/ 2147483647 h 195"/>
                <a:gd name="T24" fmla="*/ 2147483647 w 338"/>
                <a:gd name="T25" fmla="*/ 2147483647 h 195"/>
                <a:gd name="T26" fmla="*/ 2147483647 w 338"/>
                <a:gd name="T27" fmla="*/ 2147483647 h 195"/>
                <a:gd name="T28" fmla="*/ 2147483647 w 338"/>
                <a:gd name="T29" fmla="*/ 0 h 195"/>
                <a:gd name="T30" fmla="*/ 2147483647 w 338"/>
                <a:gd name="T31" fmla="*/ 2147483647 h 195"/>
                <a:gd name="T32" fmla="*/ 2147483647 w 338"/>
                <a:gd name="T33" fmla="*/ 2147483647 h 195"/>
                <a:gd name="T34" fmla="*/ 2147483647 w 338"/>
                <a:gd name="T35" fmla="*/ 2147483647 h 195"/>
                <a:gd name="T36" fmla="*/ 2147483647 w 338"/>
                <a:gd name="T37" fmla="*/ 2147483647 h 195"/>
                <a:gd name="T38" fmla="*/ 2147483647 w 338"/>
                <a:gd name="T39" fmla="*/ 2147483647 h 195"/>
                <a:gd name="T40" fmla="*/ 2147483647 w 338"/>
                <a:gd name="T41" fmla="*/ 2147483647 h 195"/>
                <a:gd name="T42" fmla="*/ 2147483647 w 338"/>
                <a:gd name="T43" fmla="*/ 2147483647 h 195"/>
                <a:gd name="T44" fmla="*/ 2147483647 w 338"/>
                <a:gd name="T45" fmla="*/ 2147483647 h 195"/>
                <a:gd name="T46" fmla="*/ 2147483647 w 338"/>
                <a:gd name="T47" fmla="*/ 2147483647 h 195"/>
                <a:gd name="T48" fmla="*/ 2147483647 w 338"/>
                <a:gd name="T49" fmla="*/ 2147483647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8"/>
                <a:gd name="T76" fmla="*/ 0 h 195"/>
                <a:gd name="T77" fmla="*/ 338 w 338"/>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8" h="195">
                  <a:moveTo>
                    <a:pt x="181" y="168"/>
                  </a:moveTo>
                  <a:lnTo>
                    <a:pt x="170" y="160"/>
                  </a:lnTo>
                  <a:lnTo>
                    <a:pt x="137" y="166"/>
                  </a:lnTo>
                  <a:lnTo>
                    <a:pt x="102" y="140"/>
                  </a:lnTo>
                  <a:lnTo>
                    <a:pt x="19" y="140"/>
                  </a:lnTo>
                  <a:lnTo>
                    <a:pt x="0" y="121"/>
                  </a:lnTo>
                  <a:lnTo>
                    <a:pt x="0" y="93"/>
                  </a:lnTo>
                  <a:lnTo>
                    <a:pt x="10" y="77"/>
                  </a:lnTo>
                  <a:lnTo>
                    <a:pt x="0" y="44"/>
                  </a:lnTo>
                  <a:lnTo>
                    <a:pt x="0" y="38"/>
                  </a:lnTo>
                  <a:lnTo>
                    <a:pt x="14" y="28"/>
                  </a:lnTo>
                  <a:lnTo>
                    <a:pt x="52" y="23"/>
                  </a:lnTo>
                  <a:lnTo>
                    <a:pt x="79" y="15"/>
                  </a:lnTo>
                  <a:lnTo>
                    <a:pt x="102" y="20"/>
                  </a:lnTo>
                  <a:lnTo>
                    <a:pt x="144" y="0"/>
                  </a:lnTo>
                  <a:lnTo>
                    <a:pt x="167" y="15"/>
                  </a:lnTo>
                  <a:lnTo>
                    <a:pt x="186" y="38"/>
                  </a:lnTo>
                  <a:lnTo>
                    <a:pt x="200" y="38"/>
                  </a:lnTo>
                  <a:lnTo>
                    <a:pt x="240" y="119"/>
                  </a:lnTo>
                  <a:lnTo>
                    <a:pt x="253" y="127"/>
                  </a:lnTo>
                  <a:lnTo>
                    <a:pt x="305" y="119"/>
                  </a:lnTo>
                  <a:lnTo>
                    <a:pt x="338" y="151"/>
                  </a:lnTo>
                  <a:lnTo>
                    <a:pt x="316" y="173"/>
                  </a:lnTo>
                  <a:lnTo>
                    <a:pt x="216" y="195"/>
                  </a:lnTo>
                  <a:lnTo>
                    <a:pt x="181" y="168"/>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65" name="Freeform 80"/>
            <p:cNvSpPr>
              <a:spLocks/>
            </p:cNvSpPr>
            <p:nvPr/>
          </p:nvSpPr>
          <p:spPr bwMode="auto">
            <a:xfrm>
              <a:off x="5016500" y="3698875"/>
              <a:ext cx="357188" cy="431800"/>
            </a:xfrm>
            <a:custGeom>
              <a:avLst/>
              <a:gdLst>
                <a:gd name="T0" fmla="*/ 2147483647 w 392"/>
                <a:gd name="T1" fmla="*/ 2147483647 h 475"/>
                <a:gd name="T2" fmla="*/ 2147483647 w 392"/>
                <a:gd name="T3" fmla="*/ 2147483647 h 475"/>
                <a:gd name="T4" fmla="*/ 2147483647 w 392"/>
                <a:gd name="T5" fmla="*/ 2147483647 h 475"/>
                <a:gd name="T6" fmla="*/ 2147483647 w 392"/>
                <a:gd name="T7" fmla="*/ 2147483647 h 475"/>
                <a:gd name="T8" fmla="*/ 2147483647 w 392"/>
                <a:gd name="T9" fmla="*/ 2147483647 h 475"/>
                <a:gd name="T10" fmla="*/ 2147483647 w 392"/>
                <a:gd name="T11" fmla="*/ 2147483647 h 475"/>
                <a:gd name="T12" fmla="*/ 2147483647 w 392"/>
                <a:gd name="T13" fmla="*/ 2147483647 h 475"/>
                <a:gd name="T14" fmla="*/ 2147483647 w 392"/>
                <a:gd name="T15" fmla="*/ 2147483647 h 475"/>
                <a:gd name="T16" fmla="*/ 2147483647 w 392"/>
                <a:gd name="T17" fmla="*/ 2147483647 h 475"/>
                <a:gd name="T18" fmla="*/ 2147483647 w 392"/>
                <a:gd name="T19" fmla="*/ 2147483647 h 475"/>
                <a:gd name="T20" fmla="*/ 2147483647 w 392"/>
                <a:gd name="T21" fmla="*/ 2147483647 h 475"/>
                <a:gd name="T22" fmla="*/ 2147483647 w 392"/>
                <a:gd name="T23" fmla="*/ 2147483647 h 475"/>
                <a:gd name="T24" fmla="*/ 2147483647 w 392"/>
                <a:gd name="T25" fmla="*/ 2147483647 h 475"/>
                <a:gd name="T26" fmla="*/ 2147483647 w 392"/>
                <a:gd name="T27" fmla="*/ 2147483647 h 475"/>
                <a:gd name="T28" fmla="*/ 2147483647 w 392"/>
                <a:gd name="T29" fmla="*/ 2147483647 h 475"/>
                <a:gd name="T30" fmla="*/ 2147483647 w 392"/>
                <a:gd name="T31" fmla="*/ 2147483647 h 475"/>
                <a:gd name="T32" fmla="*/ 2147483647 w 392"/>
                <a:gd name="T33" fmla="*/ 0 h 475"/>
                <a:gd name="T34" fmla="*/ 2147483647 w 392"/>
                <a:gd name="T35" fmla="*/ 2147483647 h 475"/>
                <a:gd name="T36" fmla="*/ 2147483647 w 392"/>
                <a:gd name="T37" fmla="*/ 2147483647 h 475"/>
                <a:gd name="T38" fmla="*/ 2147483647 w 392"/>
                <a:gd name="T39" fmla="*/ 2147483647 h 475"/>
                <a:gd name="T40" fmla="*/ 2147483647 w 392"/>
                <a:gd name="T41" fmla="*/ 2147483647 h 475"/>
                <a:gd name="T42" fmla="*/ 2147483647 w 392"/>
                <a:gd name="T43" fmla="*/ 2147483647 h 475"/>
                <a:gd name="T44" fmla="*/ 2147483647 w 392"/>
                <a:gd name="T45" fmla="*/ 2147483647 h 475"/>
                <a:gd name="T46" fmla="*/ 2147483647 w 392"/>
                <a:gd name="T47" fmla="*/ 2147483647 h 475"/>
                <a:gd name="T48" fmla="*/ 2147483647 w 392"/>
                <a:gd name="T49" fmla="*/ 2147483647 h 475"/>
                <a:gd name="T50" fmla="*/ 2147483647 w 392"/>
                <a:gd name="T51" fmla="*/ 2147483647 h 475"/>
                <a:gd name="T52" fmla="*/ 0 w 392"/>
                <a:gd name="T53" fmla="*/ 2147483647 h 475"/>
                <a:gd name="T54" fmla="*/ 2147483647 w 392"/>
                <a:gd name="T55" fmla="*/ 2147483647 h 475"/>
                <a:gd name="T56" fmla="*/ 2147483647 w 392"/>
                <a:gd name="T57" fmla="*/ 2147483647 h 475"/>
                <a:gd name="T58" fmla="*/ 2147483647 w 392"/>
                <a:gd name="T59" fmla="*/ 2147483647 h 475"/>
                <a:gd name="T60" fmla="*/ 2147483647 w 392"/>
                <a:gd name="T61" fmla="*/ 2147483647 h 475"/>
                <a:gd name="T62" fmla="*/ 2147483647 w 392"/>
                <a:gd name="T63" fmla="*/ 2147483647 h 475"/>
                <a:gd name="T64" fmla="*/ 2147483647 w 392"/>
                <a:gd name="T65" fmla="*/ 2147483647 h 475"/>
                <a:gd name="T66" fmla="*/ 2147483647 w 392"/>
                <a:gd name="T67" fmla="*/ 2147483647 h 475"/>
                <a:gd name="T68" fmla="*/ 2147483647 w 392"/>
                <a:gd name="T69" fmla="*/ 2147483647 h 475"/>
                <a:gd name="T70" fmla="*/ 2147483647 w 392"/>
                <a:gd name="T71" fmla="*/ 2147483647 h 475"/>
                <a:gd name="T72" fmla="*/ 2147483647 w 392"/>
                <a:gd name="T73" fmla="*/ 2147483647 h 4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475"/>
                <a:gd name="T113" fmla="*/ 392 w 392"/>
                <a:gd name="T114" fmla="*/ 475 h 4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475">
                  <a:moveTo>
                    <a:pt x="131" y="456"/>
                  </a:moveTo>
                  <a:lnTo>
                    <a:pt x="156" y="413"/>
                  </a:lnTo>
                  <a:lnTo>
                    <a:pt x="178" y="407"/>
                  </a:lnTo>
                  <a:lnTo>
                    <a:pt x="250" y="385"/>
                  </a:lnTo>
                  <a:lnTo>
                    <a:pt x="274" y="366"/>
                  </a:lnTo>
                  <a:lnTo>
                    <a:pt x="302" y="374"/>
                  </a:lnTo>
                  <a:lnTo>
                    <a:pt x="351" y="335"/>
                  </a:lnTo>
                  <a:lnTo>
                    <a:pt x="354" y="319"/>
                  </a:lnTo>
                  <a:lnTo>
                    <a:pt x="360" y="280"/>
                  </a:lnTo>
                  <a:lnTo>
                    <a:pt x="392" y="234"/>
                  </a:lnTo>
                  <a:lnTo>
                    <a:pt x="335" y="170"/>
                  </a:lnTo>
                  <a:lnTo>
                    <a:pt x="292" y="160"/>
                  </a:lnTo>
                  <a:lnTo>
                    <a:pt x="264" y="121"/>
                  </a:lnTo>
                  <a:lnTo>
                    <a:pt x="239" y="121"/>
                  </a:lnTo>
                  <a:lnTo>
                    <a:pt x="192" y="74"/>
                  </a:lnTo>
                  <a:lnTo>
                    <a:pt x="206" y="28"/>
                  </a:lnTo>
                  <a:lnTo>
                    <a:pt x="233" y="0"/>
                  </a:lnTo>
                  <a:lnTo>
                    <a:pt x="192" y="14"/>
                  </a:lnTo>
                  <a:lnTo>
                    <a:pt x="131" y="46"/>
                  </a:lnTo>
                  <a:lnTo>
                    <a:pt x="107" y="36"/>
                  </a:lnTo>
                  <a:lnTo>
                    <a:pt x="76" y="46"/>
                  </a:lnTo>
                  <a:lnTo>
                    <a:pt x="88" y="91"/>
                  </a:lnTo>
                  <a:lnTo>
                    <a:pt x="52" y="142"/>
                  </a:lnTo>
                  <a:lnTo>
                    <a:pt x="74" y="160"/>
                  </a:lnTo>
                  <a:lnTo>
                    <a:pt x="68" y="181"/>
                  </a:lnTo>
                  <a:lnTo>
                    <a:pt x="3" y="215"/>
                  </a:lnTo>
                  <a:lnTo>
                    <a:pt x="0" y="299"/>
                  </a:lnTo>
                  <a:lnTo>
                    <a:pt x="8" y="330"/>
                  </a:lnTo>
                  <a:lnTo>
                    <a:pt x="21" y="332"/>
                  </a:lnTo>
                  <a:lnTo>
                    <a:pt x="52" y="340"/>
                  </a:lnTo>
                  <a:lnTo>
                    <a:pt x="20" y="381"/>
                  </a:lnTo>
                  <a:lnTo>
                    <a:pt x="24" y="451"/>
                  </a:lnTo>
                  <a:lnTo>
                    <a:pt x="39" y="459"/>
                  </a:lnTo>
                  <a:lnTo>
                    <a:pt x="62" y="451"/>
                  </a:lnTo>
                  <a:lnTo>
                    <a:pt x="102" y="475"/>
                  </a:lnTo>
                  <a:lnTo>
                    <a:pt x="123" y="456"/>
                  </a:lnTo>
                  <a:lnTo>
                    <a:pt x="131" y="456"/>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66" name="Freeform 81"/>
            <p:cNvSpPr>
              <a:spLocks/>
            </p:cNvSpPr>
            <p:nvPr/>
          </p:nvSpPr>
          <p:spPr bwMode="auto">
            <a:xfrm>
              <a:off x="5335588" y="3852863"/>
              <a:ext cx="323850" cy="254000"/>
            </a:xfrm>
            <a:custGeom>
              <a:avLst/>
              <a:gdLst>
                <a:gd name="T0" fmla="*/ 2147483647 w 354"/>
                <a:gd name="T1" fmla="*/ 2147483647 h 279"/>
                <a:gd name="T2" fmla="*/ 2147483647 w 354"/>
                <a:gd name="T3" fmla="*/ 2147483647 h 279"/>
                <a:gd name="T4" fmla="*/ 2147483647 w 354"/>
                <a:gd name="T5" fmla="*/ 2147483647 h 279"/>
                <a:gd name="T6" fmla="*/ 2147483647 w 354"/>
                <a:gd name="T7" fmla="*/ 2147483647 h 279"/>
                <a:gd name="T8" fmla="*/ 0 w 354"/>
                <a:gd name="T9" fmla="*/ 2147483647 h 279"/>
                <a:gd name="T10" fmla="*/ 2147483647 w 354"/>
                <a:gd name="T11" fmla="*/ 2147483647 h 279"/>
                <a:gd name="T12" fmla="*/ 2147483647 w 354"/>
                <a:gd name="T13" fmla="*/ 2147483647 h 279"/>
                <a:gd name="T14" fmla="*/ 2147483647 w 354"/>
                <a:gd name="T15" fmla="*/ 2147483647 h 279"/>
                <a:gd name="T16" fmla="*/ 2147483647 w 354"/>
                <a:gd name="T17" fmla="*/ 2147483647 h 279"/>
                <a:gd name="T18" fmla="*/ 2147483647 w 354"/>
                <a:gd name="T19" fmla="*/ 2147483647 h 279"/>
                <a:gd name="T20" fmla="*/ 2147483647 w 354"/>
                <a:gd name="T21" fmla="*/ 0 h 279"/>
                <a:gd name="T22" fmla="*/ 2147483647 w 354"/>
                <a:gd name="T23" fmla="*/ 2147483647 h 279"/>
                <a:gd name="T24" fmla="*/ 2147483647 w 354"/>
                <a:gd name="T25" fmla="*/ 2147483647 h 279"/>
                <a:gd name="T26" fmla="*/ 2147483647 w 354"/>
                <a:gd name="T27" fmla="*/ 2147483647 h 279"/>
                <a:gd name="T28" fmla="*/ 2147483647 w 354"/>
                <a:gd name="T29" fmla="*/ 2147483647 h 279"/>
                <a:gd name="T30" fmla="*/ 2147483647 w 354"/>
                <a:gd name="T31" fmla="*/ 2147483647 h 279"/>
                <a:gd name="T32" fmla="*/ 2147483647 w 354"/>
                <a:gd name="T33" fmla="*/ 2147483647 h 279"/>
                <a:gd name="T34" fmla="*/ 2147483647 w 354"/>
                <a:gd name="T35" fmla="*/ 2147483647 h 279"/>
                <a:gd name="T36" fmla="*/ 2147483647 w 354"/>
                <a:gd name="T37" fmla="*/ 2147483647 h 279"/>
                <a:gd name="T38" fmla="*/ 2147483647 w 354"/>
                <a:gd name="T39" fmla="*/ 2147483647 h 279"/>
                <a:gd name="T40" fmla="*/ 2147483647 w 354"/>
                <a:gd name="T41" fmla="*/ 2147483647 h 279"/>
                <a:gd name="T42" fmla="*/ 2147483647 w 354"/>
                <a:gd name="T43" fmla="*/ 2147483647 h 279"/>
                <a:gd name="T44" fmla="*/ 2147483647 w 354"/>
                <a:gd name="T45" fmla="*/ 2147483647 h 279"/>
                <a:gd name="T46" fmla="*/ 2147483647 w 354"/>
                <a:gd name="T47" fmla="*/ 2147483647 h 279"/>
                <a:gd name="T48" fmla="*/ 2147483647 w 354"/>
                <a:gd name="T49" fmla="*/ 2147483647 h 279"/>
                <a:gd name="T50" fmla="*/ 2147483647 w 354"/>
                <a:gd name="T51" fmla="*/ 2147483647 h 279"/>
                <a:gd name="T52" fmla="*/ 2147483647 w 354"/>
                <a:gd name="T53" fmla="*/ 2147483647 h 279"/>
                <a:gd name="T54" fmla="*/ 2147483647 w 354"/>
                <a:gd name="T55" fmla="*/ 2147483647 h 279"/>
                <a:gd name="T56" fmla="*/ 2147483647 w 354"/>
                <a:gd name="T57" fmla="*/ 2147483647 h 279"/>
                <a:gd name="T58" fmla="*/ 2147483647 w 354"/>
                <a:gd name="T59" fmla="*/ 2147483647 h 279"/>
                <a:gd name="T60" fmla="*/ 2147483647 w 354"/>
                <a:gd name="T61" fmla="*/ 2147483647 h 2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4"/>
                <a:gd name="T94" fmla="*/ 0 h 279"/>
                <a:gd name="T95" fmla="*/ 354 w 354"/>
                <a:gd name="T96" fmla="*/ 279 h 2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4" h="279">
                  <a:moveTo>
                    <a:pt x="99" y="270"/>
                  </a:moveTo>
                  <a:lnTo>
                    <a:pt x="83" y="251"/>
                  </a:lnTo>
                  <a:lnTo>
                    <a:pt x="45" y="182"/>
                  </a:lnTo>
                  <a:lnTo>
                    <a:pt x="31" y="182"/>
                  </a:lnTo>
                  <a:lnTo>
                    <a:pt x="0" y="165"/>
                  </a:lnTo>
                  <a:lnTo>
                    <a:pt x="3" y="149"/>
                  </a:lnTo>
                  <a:lnTo>
                    <a:pt x="9" y="110"/>
                  </a:lnTo>
                  <a:lnTo>
                    <a:pt x="41" y="64"/>
                  </a:lnTo>
                  <a:lnTo>
                    <a:pt x="60" y="53"/>
                  </a:lnTo>
                  <a:lnTo>
                    <a:pt x="73" y="14"/>
                  </a:lnTo>
                  <a:lnTo>
                    <a:pt x="73" y="0"/>
                  </a:lnTo>
                  <a:lnTo>
                    <a:pt x="135" y="11"/>
                  </a:lnTo>
                  <a:lnTo>
                    <a:pt x="164" y="30"/>
                  </a:lnTo>
                  <a:lnTo>
                    <a:pt x="224" y="27"/>
                  </a:lnTo>
                  <a:lnTo>
                    <a:pt x="237" y="9"/>
                  </a:lnTo>
                  <a:lnTo>
                    <a:pt x="262" y="27"/>
                  </a:lnTo>
                  <a:lnTo>
                    <a:pt x="307" y="3"/>
                  </a:lnTo>
                  <a:lnTo>
                    <a:pt x="316" y="27"/>
                  </a:lnTo>
                  <a:lnTo>
                    <a:pt x="307" y="53"/>
                  </a:lnTo>
                  <a:lnTo>
                    <a:pt x="320" y="107"/>
                  </a:lnTo>
                  <a:lnTo>
                    <a:pt x="320" y="119"/>
                  </a:lnTo>
                  <a:lnTo>
                    <a:pt x="341" y="141"/>
                  </a:lnTo>
                  <a:lnTo>
                    <a:pt x="354" y="147"/>
                  </a:lnTo>
                  <a:lnTo>
                    <a:pt x="354" y="201"/>
                  </a:lnTo>
                  <a:lnTo>
                    <a:pt x="325" y="234"/>
                  </a:lnTo>
                  <a:lnTo>
                    <a:pt x="281" y="217"/>
                  </a:lnTo>
                  <a:lnTo>
                    <a:pt x="226" y="225"/>
                  </a:lnTo>
                  <a:lnTo>
                    <a:pt x="177" y="256"/>
                  </a:lnTo>
                  <a:lnTo>
                    <a:pt x="146" y="264"/>
                  </a:lnTo>
                  <a:lnTo>
                    <a:pt x="133" y="279"/>
                  </a:lnTo>
                  <a:lnTo>
                    <a:pt x="99" y="270"/>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67" name="Freeform 82"/>
            <p:cNvSpPr>
              <a:spLocks/>
            </p:cNvSpPr>
            <p:nvPr/>
          </p:nvSpPr>
          <p:spPr bwMode="auto">
            <a:xfrm>
              <a:off x="5456238" y="4011613"/>
              <a:ext cx="333375" cy="219075"/>
            </a:xfrm>
            <a:custGeom>
              <a:avLst/>
              <a:gdLst>
                <a:gd name="T0" fmla="*/ 0 w 367"/>
                <a:gd name="T1" fmla="*/ 2147483647 h 242"/>
                <a:gd name="T2" fmla="*/ 2147483647 w 367"/>
                <a:gd name="T3" fmla="*/ 2147483647 h 242"/>
                <a:gd name="T4" fmla="*/ 2147483647 w 367"/>
                <a:gd name="T5" fmla="*/ 2147483647 h 242"/>
                <a:gd name="T6" fmla="*/ 2147483647 w 367"/>
                <a:gd name="T7" fmla="*/ 2147483647 h 242"/>
                <a:gd name="T8" fmla="*/ 2147483647 w 367"/>
                <a:gd name="T9" fmla="*/ 2147483647 h 242"/>
                <a:gd name="T10" fmla="*/ 2147483647 w 367"/>
                <a:gd name="T11" fmla="*/ 2147483647 h 242"/>
                <a:gd name="T12" fmla="*/ 2147483647 w 367"/>
                <a:gd name="T13" fmla="*/ 2147483647 h 242"/>
                <a:gd name="T14" fmla="*/ 2147483647 w 367"/>
                <a:gd name="T15" fmla="*/ 2147483647 h 242"/>
                <a:gd name="T16" fmla="*/ 2147483647 w 367"/>
                <a:gd name="T17" fmla="*/ 2147483647 h 242"/>
                <a:gd name="T18" fmla="*/ 2147483647 w 367"/>
                <a:gd name="T19" fmla="*/ 0 h 242"/>
                <a:gd name="T20" fmla="*/ 2147483647 w 367"/>
                <a:gd name="T21" fmla="*/ 2147483647 h 242"/>
                <a:gd name="T22" fmla="*/ 2147483647 w 367"/>
                <a:gd name="T23" fmla="*/ 2147483647 h 242"/>
                <a:gd name="T24" fmla="*/ 2147483647 w 367"/>
                <a:gd name="T25" fmla="*/ 2147483647 h 242"/>
                <a:gd name="T26" fmla="*/ 2147483647 w 367"/>
                <a:gd name="T27" fmla="*/ 2147483647 h 242"/>
                <a:gd name="T28" fmla="*/ 2147483647 w 367"/>
                <a:gd name="T29" fmla="*/ 2147483647 h 242"/>
                <a:gd name="T30" fmla="*/ 2147483647 w 367"/>
                <a:gd name="T31" fmla="*/ 2147483647 h 242"/>
                <a:gd name="T32" fmla="*/ 2147483647 w 367"/>
                <a:gd name="T33" fmla="*/ 2147483647 h 242"/>
                <a:gd name="T34" fmla="*/ 2147483647 w 367"/>
                <a:gd name="T35" fmla="*/ 2147483647 h 242"/>
                <a:gd name="T36" fmla="*/ 2147483647 w 367"/>
                <a:gd name="T37" fmla="*/ 2147483647 h 242"/>
                <a:gd name="T38" fmla="*/ 2147483647 w 367"/>
                <a:gd name="T39" fmla="*/ 2147483647 h 242"/>
                <a:gd name="T40" fmla="*/ 2147483647 w 367"/>
                <a:gd name="T41" fmla="*/ 2147483647 h 242"/>
                <a:gd name="T42" fmla="*/ 2147483647 w 367"/>
                <a:gd name="T43" fmla="*/ 2147483647 h 242"/>
                <a:gd name="T44" fmla="*/ 2147483647 w 367"/>
                <a:gd name="T45" fmla="*/ 2147483647 h 242"/>
                <a:gd name="T46" fmla="*/ 2147483647 w 367"/>
                <a:gd name="T47" fmla="*/ 2147483647 h 242"/>
                <a:gd name="T48" fmla="*/ 2147483647 w 367"/>
                <a:gd name="T49" fmla="*/ 2147483647 h 242"/>
                <a:gd name="T50" fmla="*/ 2147483647 w 367"/>
                <a:gd name="T51" fmla="*/ 2147483647 h 242"/>
                <a:gd name="T52" fmla="*/ 2147483647 w 367"/>
                <a:gd name="T53" fmla="*/ 2147483647 h 242"/>
                <a:gd name="T54" fmla="*/ 0 w 367"/>
                <a:gd name="T55" fmla="*/ 2147483647 h 2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7"/>
                <a:gd name="T85" fmla="*/ 0 h 242"/>
                <a:gd name="T86" fmla="*/ 367 w 367"/>
                <a:gd name="T87" fmla="*/ 242 h 2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7" h="242">
                  <a:moveTo>
                    <a:pt x="0" y="106"/>
                  </a:moveTo>
                  <a:lnTo>
                    <a:pt x="13" y="91"/>
                  </a:lnTo>
                  <a:lnTo>
                    <a:pt x="44" y="83"/>
                  </a:lnTo>
                  <a:lnTo>
                    <a:pt x="93" y="52"/>
                  </a:lnTo>
                  <a:lnTo>
                    <a:pt x="148" y="44"/>
                  </a:lnTo>
                  <a:lnTo>
                    <a:pt x="192" y="61"/>
                  </a:lnTo>
                  <a:lnTo>
                    <a:pt x="221" y="28"/>
                  </a:lnTo>
                  <a:lnTo>
                    <a:pt x="244" y="19"/>
                  </a:lnTo>
                  <a:lnTo>
                    <a:pt x="280" y="12"/>
                  </a:lnTo>
                  <a:lnTo>
                    <a:pt x="330" y="0"/>
                  </a:lnTo>
                  <a:lnTo>
                    <a:pt x="367" y="28"/>
                  </a:lnTo>
                  <a:lnTo>
                    <a:pt x="353" y="46"/>
                  </a:lnTo>
                  <a:lnTo>
                    <a:pt x="359" y="66"/>
                  </a:lnTo>
                  <a:lnTo>
                    <a:pt x="338" y="88"/>
                  </a:lnTo>
                  <a:lnTo>
                    <a:pt x="343" y="106"/>
                  </a:lnTo>
                  <a:lnTo>
                    <a:pt x="330" y="116"/>
                  </a:lnTo>
                  <a:lnTo>
                    <a:pt x="318" y="153"/>
                  </a:lnTo>
                  <a:lnTo>
                    <a:pt x="277" y="179"/>
                  </a:lnTo>
                  <a:lnTo>
                    <a:pt x="252" y="239"/>
                  </a:lnTo>
                  <a:lnTo>
                    <a:pt x="230" y="242"/>
                  </a:lnTo>
                  <a:lnTo>
                    <a:pt x="202" y="225"/>
                  </a:lnTo>
                  <a:lnTo>
                    <a:pt x="187" y="236"/>
                  </a:lnTo>
                  <a:lnTo>
                    <a:pt x="153" y="229"/>
                  </a:lnTo>
                  <a:lnTo>
                    <a:pt x="138" y="236"/>
                  </a:lnTo>
                  <a:lnTo>
                    <a:pt x="104" y="242"/>
                  </a:lnTo>
                  <a:lnTo>
                    <a:pt x="87" y="225"/>
                  </a:lnTo>
                  <a:lnTo>
                    <a:pt x="16" y="140"/>
                  </a:lnTo>
                  <a:lnTo>
                    <a:pt x="0" y="106"/>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68" name="Freeform 83"/>
            <p:cNvSpPr>
              <a:spLocks/>
            </p:cNvSpPr>
            <p:nvPr/>
          </p:nvSpPr>
          <p:spPr bwMode="auto">
            <a:xfrm>
              <a:off x="5191125" y="3500438"/>
              <a:ext cx="779463" cy="534987"/>
            </a:xfrm>
            <a:custGeom>
              <a:avLst/>
              <a:gdLst>
                <a:gd name="T0" fmla="*/ 2147483647 w 856"/>
                <a:gd name="T1" fmla="*/ 2147483647 h 590"/>
                <a:gd name="T2" fmla="*/ 2147483647 w 856"/>
                <a:gd name="T3" fmla="*/ 2147483647 h 590"/>
                <a:gd name="T4" fmla="*/ 2147483647 w 856"/>
                <a:gd name="T5" fmla="*/ 0 h 590"/>
                <a:gd name="T6" fmla="*/ 2147483647 w 856"/>
                <a:gd name="T7" fmla="*/ 2147483647 h 590"/>
                <a:gd name="T8" fmla="*/ 2147483647 w 856"/>
                <a:gd name="T9" fmla="*/ 2147483647 h 590"/>
                <a:gd name="T10" fmla="*/ 2147483647 w 856"/>
                <a:gd name="T11" fmla="*/ 2147483647 h 590"/>
                <a:gd name="T12" fmla="*/ 2147483647 w 856"/>
                <a:gd name="T13" fmla="*/ 2147483647 h 590"/>
                <a:gd name="T14" fmla="*/ 2147483647 w 856"/>
                <a:gd name="T15" fmla="*/ 2147483647 h 590"/>
                <a:gd name="T16" fmla="*/ 2147483647 w 856"/>
                <a:gd name="T17" fmla="*/ 2147483647 h 590"/>
                <a:gd name="T18" fmla="*/ 2147483647 w 856"/>
                <a:gd name="T19" fmla="*/ 2147483647 h 590"/>
                <a:gd name="T20" fmla="*/ 2147483647 w 856"/>
                <a:gd name="T21" fmla="*/ 2147483647 h 590"/>
                <a:gd name="T22" fmla="*/ 2147483647 w 856"/>
                <a:gd name="T23" fmla="*/ 2147483647 h 590"/>
                <a:gd name="T24" fmla="*/ 2147483647 w 856"/>
                <a:gd name="T25" fmla="*/ 2147483647 h 590"/>
                <a:gd name="T26" fmla="*/ 2147483647 w 856"/>
                <a:gd name="T27" fmla="*/ 2147483647 h 590"/>
                <a:gd name="T28" fmla="*/ 2147483647 w 856"/>
                <a:gd name="T29" fmla="*/ 2147483647 h 590"/>
                <a:gd name="T30" fmla="*/ 2147483647 w 856"/>
                <a:gd name="T31" fmla="*/ 2147483647 h 590"/>
                <a:gd name="T32" fmla="*/ 2147483647 w 856"/>
                <a:gd name="T33" fmla="*/ 2147483647 h 590"/>
                <a:gd name="T34" fmla="*/ 2147483647 w 856"/>
                <a:gd name="T35" fmla="*/ 2147483647 h 590"/>
                <a:gd name="T36" fmla="*/ 2147483647 w 856"/>
                <a:gd name="T37" fmla="*/ 2147483647 h 590"/>
                <a:gd name="T38" fmla="*/ 2147483647 w 856"/>
                <a:gd name="T39" fmla="*/ 2147483647 h 590"/>
                <a:gd name="T40" fmla="*/ 2147483647 w 856"/>
                <a:gd name="T41" fmla="*/ 2147483647 h 590"/>
                <a:gd name="T42" fmla="*/ 2147483647 w 856"/>
                <a:gd name="T43" fmla="*/ 2147483647 h 590"/>
                <a:gd name="T44" fmla="*/ 2147483647 w 856"/>
                <a:gd name="T45" fmla="*/ 2147483647 h 590"/>
                <a:gd name="T46" fmla="*/ 2147483647 w 856"/>
                <a:gd name="T47" fmla="*/ 2147483647 h 590"/>
                <a:gd name="T48" fmla="*/ 2147483647 w 856"/>
                <a:gd name="T49" fmla="*/ 2147483647 h 590"/>
                <a:gd name="T50" fmla="*/ 2147483647 w 856"/>
                <a:gd name="T51" fmla="*/ 2147483647 h 590"/>
                <a:gd name="T52" fmla="*/ 2147483647 w 856"/>
                <a:gd name="T53" fmla="*/ 2147483647 h 590"/>
                <a:gd name="T54" fmla="*/ 2147483647 w 856"/>
                <a:gd name="T55" fmla="*/ 2147483647 h 590"/>
                <a:gd name="T56" fmla="*/ 2147483647 w 856"/>
                <a:gd name="T57" fmla="*/ 2147483647 h 590"/>
                <a:gd name="T58" fmla="*/ 2147483647 w 856"/>
                <a:gd name="T59" fmla="*/ 2147483647 h 590"/>
                <a:gd name="T60" fmla="*/ 2147483647 w 856"/>
                <a:gd name="T61" fmla="*/ 2147483647 h 590"/>
                <a:gd name="T62" fmla="*/ 2147483647 w 856"/>
                <a:gd name="T63" fmla="*/ 2147483647 h 590"/>
                <a:gd name="T64" fmla="*/ 2147483647 w 856"/>
                <a:gd name="T65" fmla="*/ 2147483647 h 5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6"/>
                <a:gd name="T100" fmla="*/ 0 h 590"/>
                <a:gd name="T101" fmla="*/ 856 w 856"/>
                <a:gd name="T102" fmla="*/ 590 h 5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6" h="590">
                  <a:moveTo>
                    <a:pt x="453" y="49"/>
                  </a:moveTo>
                  <a:lnTo>
                    <a:pt x="475" y="31"/>
                  </a:lnTo>
                  <a:lnTo>
                    <a:pt x="502" y="21"/>
                  </a:lnTo>
                  <a:lnTo>
                    <a:pt x="613" y="27"/>
                  </a:lnTo>
                  <a:lnTo>
                    <a:pt x="624" y="16"/>
                  </a:lnTo>
                  <a:lnTo>
                    <a:pt x="624" y="0"/>
                  </a:lnTo>
                  <a:lnTo>
                    <a:pt x="649" y="13"/>
                  </a:lnTo>
                  <a:lnTo>
                    <a:pt x="690" y="21"/>
                  </a:lnTo>
                  <a:lnTo>
                    <a:pt x="747" y="73"/>
                  </a:lnTo>
                  <a:lnTo>
                    <a:pt x="805" y="180"/>
                  </a:lnTo>
                  <a:lnTo>
                    <a:pt x="843" y="202"/>
                  </a:lnTo>
                  <a:lnTo>
                    <a:pt x="856" y="238"/>
                  </a:lnTo>
                  <a:lnTo>
                    <a:pt x="814" y="221"/>
                  </a:lnTo>
                  <a:lnTo>
                    <a:pt x="805" y="227"/>
                  </a:lnTo>
                  <a:lnTo>
                    <a:pt x="794" y="257"/>
                  </a:lnTo>
                  <a:lnTo>
                    <a:pt x="726" y="293"/>
                  </a:lnTo>
                  <a:lnTo>
                    <a:pt x="723" y="306"/>
                  </a:lnTo>
                  <a:lnTo>
                    <a:pt x="709" y="325"/>
                  </a:lnTo>
                  <a:lnTo>
                    <a:pt x="651" y="330"/>
                  </a:lnTo>
                  <a:lnTo>
                    <a:pt x="616" y="348"/>
                  </a:lnTo>
                  <a:lnTo>
                    <a:pt x="616" y="461"/>
                  </a:lnTo>
                  <a:lnTo>
                    <a:pt x="624" y="499"/>
                  </a:lnTo>
                  <a:lnTo>
                    <a:pt x="607" y="530"/>
                  </a:lnTo>
                  <a:lnTo>
                    <a:pt x="581" y="532"/>
                  </a:lnTo>
                  <a:lnTo>
                    <a:pt x="560" y="546"/>
                  </a:lnTo>
                  <a:lnTo>
                    <a:pt x="572" y="574"/>
                  </a:lnTo>
                  <a:lnTo>
                    <a:pt x="536" y="581"/>
                  </a:lnTo>
                  <a:lnTo>
                    <a:pt x="513" y="590"/>
                  </a:lnTo>
                  <a:lnTo>
                    <a:pt x="513" y="536"/>
                  </a:lnTo>
                  <a:lnTo>
                    <a:pt x="500" y="530"/>
                  </a:lnTo>
                  <a:lnTo>
                    <a:pt x="479" y="508"/>
                  </a:lnTo>
                  <a:lnTo>
                    <a:pt x="479" y="496"/>
                  </a:lnTo>
                  <a:lnTo>
                    <a:pt x="466" y="442"/>
                  </a:lnTo>
                  <a:lnTo>
                    <a:pt x="475" y="416"/>
                  </a:lnTo>
                  <a:lnTo>
                    <a:pt x="466" y="392"/>
                  </a:lnTo>
                  <a:lnTo>
                    <a:pt x="421" y="416"/>
                  </a:lnTo>
                  <a:lnTo>
                    <a:pt x="396" y="398"/>
                  </a:lnTo>
                  <a:lnTo>
                    <a:pt x="383" y="416"/>
                  </a:lnTo>
                  <a:lnTo>
                    <a:pt x="323" y="419"/>
                  </a:lnTo>
                  <a:lnTo>
                    <a:pt x="294" y="400"/>
                  </a:lnTo>
                  <a:lnTo>
                    <a:pt x="232" y="389"/>
                  </a:lnTo>
                  <a:lnTo>
                    <a:pt x="232" y="403"/>
                  </a:lnTo>
                  <a:lnTo>
                    <a:pt x="219" y="442"/>
                  </a:lnTo>
                  <a:lnTo>
                    <a:pt x="200" y="453"/>
                  </a:lnTo>
                  <a:lnTo>
                    <a:pt x="143" y="389"/>
                  </a:lnTo>
                  <a:lnTo>
                    <a:pt x="100" y="379"/>
                  </a:lnTo>
                  <a:lnTo>
                    <a:pt x="72" y="340"/>
                  </a:lnTo>
                  <a:lnTo>
                    <a:pt x="47" y="340"/>
                  </a:lnTo>
                  <a:lnTo>
                    <a:pt x="0" y="293"/>
                  </a:lnTo>
                  <a:lnTo>
                    <a:pt x="14" y="247"/>
                  </a:lnTo>
                  <a:lnTo>
                    <a:pt x="41" y="219"/>
                  </a:lnTo>
                  <a:lnTo>
                    <a:pt x="86" y="206"/>
                  </a:lnTo>
                  <a:lnTo>
                    <a:pt x="88" y="155"/>
                  </a:lnTo>
                  <a:lnTo>
                    <a:pt x="74" y="136"/>
                  </a:lnTo>
                  <a:lnTo>
                    <a:pt x="88" y="123"/>
                  </a:lnTo>
                  <a:lnTo>
                    <a:pt x="96" y="91"/>
                  </a:lnTo>
                  <a:lnTo>
                    <a:pt x="142" y="70"/>
                  </a:lnTo>
                  <a:lnTo>
                    <a:pt x="187" y="51"/>
                  </a:lnTo>
                  <a:lnTo>
                    <a:pt x="219" y="63"/>
                  </a:lnTo>
                  <a:lnTo>
                    <a:pt x="253" y="40"/>
                  </a:lnTo>
                  <a:lnTo>
                    <a:pt x="269" y="46"/>
                  </a:lnTo>
                  <a:lnTo>
                    <a:pt x="289" y="21"/>
                  </a:lnTo>
                  <a:lnTo>
                    <a:pt x="336" y="23"/>
                  </a:lnTo>
                  <a:lnTo>
                    <a:pt x="375" y="57"/>
                  </a:lnTo>
                  <a:lnTo>
                    <a:pt x="402" y="55"/>
                  </a:lnTo>
                  <a:lnTo>
                    <a:pt x="421" y="29"/>
                  </a:lnTo>
                  <a:lnTo>
                    <a:pt x="453" y="49"/>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69" name="Freeform 84"/>
            <p:cNvSpPr>
              <a:spLocks/>
            </p:cNvSpPr>
            <p:nvPr/>
          </p:nvSpPr>
          <p:spPr bwMode="auto">
            <a:xfrm>
              <a:off x="5565775" y="3408363"/>
              <a:ext cx="193675" cy="138112"/>
            </a:xfrm>
            <a:custGeom>
              <a:avLst/>
              <a:gdLst>
                <a:gd name="T0" fmla="*/ 2147483647 w 212"/>
                <a:gd name="T1" fmla="*/ 2147483647 h 152"/>
                <a:gd name="T2" fmla="*/ 0 w 212"/>
                <a:gd name="T3" fmla="*/ 2147483647 h 152"/>
                <a:gd name="T4" fmla="*/ 2147483647 w 212"/>
                <a:gd name="T5" fmla="*/ 2147483647 h 152"/>
                <a:gd name="T6" fmla="*/ 2147483647 w 212"/>
                <a:gd name="T7" fmla="*/ 0 h 152"/>
                <a:gd name="T8" fmla="*/ 2147483647 w 212"/>
                <a:gd name="T9" fmla="*/ 2147483647 h 152"/>
                <a:gd name="T10" fmla="*/ 2147483647 w 212"/>
                <a:gd name="T11" fmla="*/ 2147483647 h 152"/>
                <a:gd name="T12" fmla="*/ 2147483647 w 212"/>
                <a:gd name="T13" fmla="*/ 2147483647 h 152"/>
                <a:gd name="T14" fmla="*/ 2147483647 w 212"/>
                <a:gd name="T15" fmla="*/ 2147483647 h 152"/>
                <a:gd name="T16" fmla="*/ 2147483647 w 212"/>
                <a:gd name="T17" fmla="*/ 2147483647 h 152"/>
                <a:gd name="T18" fmla="*/ 2147483647 w 212"/>
                <a:gd name="T19" fmla="*/ 2147483647 h 152"/>
                <a:gd name="T20" fmla="*/ 2147483647 w 212"/>
                <a:gd name="T21" fmla="*/ 2147483647 h 152"/>
                <a:gd name="T22" fmla="*/ 2147483647 w 212"/>
                <a:gd name="T23" fmla="*/ 2147483647 h 152"/>
                <a:gd name="T24" fmla="*/ 2147483647 w 212"/>
                <a:gd name="T25" fmla="*/ 2147483647 h 152"/>
                <a:gd name="T26" fmla="*/ 2147483647 w 212"/>
                <a:gd name="T27" fmla="*/ 2147483647 h 152"/>
                <a:gd name="T28" fmla="*/ 2147483647 w 212"/>
                <a:gd name="T29" fmla="*/ 2147483647 h 152"/>
                <a:gd name="T30" fmla="*/ 2147483647 w 21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152"/>
                <a:gd name="T50" fmla="*/ 212 w 21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152">
                  <a:moveTo>
                    <a:pt x="9" y="132"/>
                  </a:moveTo>
                  <a:lnTo>
                    <a:pt x="0" y="116"/>
                  </a:lnTo>
                  <a:lnTo>
                    <a:pt x="12" y="72"/>
                  </a:lnTo>
                  <a:lnTo>
                    <a:pt x="47" y="0"/>
                  </a:lnTo>
                  <a:lnTo>
                    <a:pt x="72" y="11"/>
                  </a:lnTo>
                  <a:lnTo>
                    <a:pt x="86" y="64"/>
                  </a:lnTo>
                  <a:lnTo>
                    <a:pt x="135" y="69"/>
                  </a:lnTo>
                  <a:lnTo>
                    <a:pt x="212" y="103"/>
                  </a:lnTo>
                  <a:lnTo>
                    <a:pt x="212" y="119"/>
                  </a:lnTo>
                  <a:lnTo>
                    <a:pt x="201" y="130"/>
                  </a:lnTo>
                  <a:lnTo>
                    <a:pt x="90" y="124"/>
                  </a:lnTo>
                  <a:lnTo>
                    <a:pt x="63" y="134"/>
                  </a:lnTo>
                  <a:lnTo>
                    <a:pt x="41" y="152"/>
                  </a:lnTo>
                  <a:lnTo>
                    <a:pt x="9" y="132"/>
                  </a:lnTo>
                  <a:lnTo>
                    <a:pt x="41" y="152"/>
                  </a:lnTo>
                  <a:lnTo>
                    <a:pt x="9" y="132"/>
                  </a:lnTo>
                  <a:close/>
                </a:path>
              </a:pathLst>
            </a:custGeom>
            <a:solidFill>
              <a:schemeClr val="bg1">
                <a:lumMod val="50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70" name="Freeform 85"/>
            <p:cNvSpPr>
              <a:spLocks/>
            </p:cNvSpPr>
            <p:nvPr/>
          </p:nvSpPr>
          <p:spPr bwMode="auto">
            <a:xfrm>
              <a:off x="5421313" y="3201988"/>
              <a:ext cx="157163" cy="150812"/>
            </a:xfrm>
            <a:custGeom>
              <a:avLst/>
              <a:gdLst>
                <a:gd name="T0" fmla="*/ 0 w 173"/>
                <a:gd name="T1" fmla="*/ 2147483647 h 167"/>
                <a:gd name="T2" fmla="*/ 0 w 173"/>
                <a:gd name="T3" fmla="*/ 2147483647 h 167"/>
                <a:gd name="T4" fmla="*/ 2147483647 w 173"/>
                <a:gd name="T5" fmla="*/ 2147483647 h 167"/>
                <a:gd name="T6" fmla="*/ 2147483647 w 173"/>
                <a:gd name="T7" fmla="*/ 2147483647 h 167"/>
                <a:gd name="T8" fmla="*/ 2147483647 w 173"/>
                <a:gd name="T9" fmla="*/ 0 h 167"/>
                <a:gd name="T10" fmla="*/ 2147483647 w 173"/>
                <a:gd name="T11" fmla="*/ 2147483647 h 167"/>
                <a:gd name="T12" fmla="*/ 2147483647 w 173"/>
                <a:gd name="T13" fmla="*/ 2147483647 h 167"/>
                <a:gd name="T14" fmla="*/ 2147483647 w 173"/>
                <a:gd name="T15" fmla="*/ 2147483647 h 167"/>
                <a:gd name="T16" fmla="*/ 2147483647 w 173"/>
                <a:gd name="T17" fmla="*/ 2147483647 h 167"/>
                <a:gd name="T18" fmla="*/ 2147483647 w 173"/>
                <a:gd name="T19" fmla="*/ 2147483647 h 167"/>
                <a:gd name="T20" fmla="*/ 2147483647 w 173"/>
                <a:gd name="T21" fmla="*/ 2147483647 h 167"/>
                <a:gd name="T22" fmla="*/ 2147483647 w 173"/>
                <a:gd name="T23" fmla="*/ 2147483647 h 167"/>
                <a:gd name="T24" fmla="*/ 2147483647 w 173"/>
                <a:gd name="T25" fmla="*/ 2147483647 h 167"/>
                <a:gd name="T26" fmla="*/ 0 w 173"/>
                <a:gd name="T27" fmla="*/ 2147483647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
                <a:gd name="T43" fmla="*/ 0 h 167"/>
                <a:gd name="T44" fmla="*/ 173 w 173"/>
                <a:gd name="T45" fmla="*/ 167 h 1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 h="167">
                  <a:moveTo>
                    <a:pt x="0" y="114"/>
                  </a:moveTo>
                  <a:lnTo>
                    <a:pt x="0" y="82"/>
                  </a:lnTo>
                  <a:lnTo>
                    <a:pt x="30" y="31"/>
                  </a:lnTo>
                  <a:lnTo>
                    <a:pt x="41" y="8"/>
                  </a:lnTo>
                  <a:lnTo>
                    <a:pt x="112" y="0"/>
                  </a:lnTo>
                  <a:lnTo>
                    <a:pt x="159" y="78"/>
                  </a:lnTo>
                  <a:lnTo>
                    <a:pt x="173" y="151"/>
                  </a:lnTo>
                  <a:lnTo>
                    <a:pt x="143" y="167"/>
                  </a:lnTo>
                  <a:lnTo>
                    <a:pt x="117" y="131"/>
                  </a:lnTo>
                  <a:lnTo>
                    <a:pt x="90" y="131"/>
                  </a:lnTo>
                  <a:lnTo>
                    <a:pt x="63" y="104"/>
                  </a:lnTo>
                  <a:lnTo>
                    <a:pt x="49" y="114"/>
                  </a:lnTo>
                  <a:lnTo>
                    <a:pt x="13" y="110"/>
                  </a:lnTo>
                  <a:lnTo>
                    <a:pt x="0" y="114"/>
                  </a:lnTo>
                  <a:close/>
                </a:path>
              </a:pathLst>
            </a:custGeom>
            <a:solidFill>
              <a:schemeClr val="bg1">
                <a:lumMod val="50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71" name="Freeform 86"/>
            <p:cNvSpPr>
              <a:spLocks/>
            </p:cNvSpPr>
            <p:nvPr/>
          </p:nvSpPr>
          <p:spPr bwMode="auto">
            <a:xfrm>
              <a:off x="5253038" y="3297238"/>
              <a:ext cx="354013" cy="266700"/>
            </a:xfrm>
            <a:custGeom>
              <a:avLst/>
              <a:gdLst>
                <a:gd name="T0" fmla="*/ 2147483647 w 391"/>
                <a:gd name="T1" fmla="*/ 2147483647 h 296"/>
                <a:gd name="T2" fmla="*/ 2147483647 w 391"/>
                <a:gd name="T3" fmla="*/ 2147483647 h 296"/>
                <a:gd name="T4" fmla="*/ 2147483647 w 391"/>
                <a:gd name="T5" fmla="*/ 2147483647 h 296"/>
                <a:gd name="T6" fmla="*/ 2147483647 w 391"/>
                <a:gd name="T7" fmla="*/ 2147483647 h 296"/>
                <a:gd name="T8" fmla="*/ 0 w 391"/>
                <a:gd name="T9" fmla="*/ 2147483647 h 296"/>
                <a:gd name="T10" fmla="*/ 2147483647 w 391"/>
                <a:gd name="T11" fmla="*/ 2147483647 h 296"/>
                <a:gd name="T12" fmla="*/ 2147483647 w 391"/>
                <a:gd name="T13" fmla="*/ 2147483647 h 296"/>
                <a:gd name="T14" fmla="*/ 2147483647 w 391"/>
                <a:gd name="T15" fmla="*/ 2147483647 h 296"/>
                <a:gd name="T16" fmla="*/ 2147483647 w 391"/>
                <a:gd name="T17" fmla="*/ 2147483647 h 296"/>
                <a:gd name="T18" fmla="*/ 2147483647 w 391"/>
                <a:gd name="T19" fmla="*/ 2147483647 h 296"/>
                <a:gd name="T20" fmla="*/ 2147483647 w 391"/>
                <a:gd name="T21" fmla="*/ 2147483647 h 296"/>
                <a:gd name="T22" fmla="*/ 2147483647 w 391"/>
                <a:gd name="T23" fmla="*/ 2147483647 h 296"/>
                <a:gd name="T24" fmla="*/ 2147483647 w 391"/>
                <a:gd name="T25" fmla="*/ 0 h 296"/>
                <a:gd name="T26" fmla="*/ 2147483647 w 391"/>
                <a:gd name="T27" fmla="*/ 2147483647 h 296"/>
                <a:gd name="T28" fmla="*/ 2147483647 w 391"/>
                <a:gd name="T29" fmla="*/ 2147483647 h 296"/>
                <a:gd name="T30" fmla="*/ 2147483647 w 391"/>
                <a:gd name="T31" fmla="*/ 2147483647 h 296"/>
                <a:gd name="T32" fmla="*/ 2147483647 w 391"/>
                <a:gd name="T33" fmla="*/ 2147483647 h 296"/>
                <a:gd name="T34" fmla="*/ 2147483647 w 391"/>
                <a:gd name="T35" fmla="*/ 2147483647 h 296"/>
                <a:gd name="T36" fmla="*/ 2147483647 w 391"/>
                <a:gd name="T37" fmla="*/ 2147483647 h 296"/>
                <a:gd name="T38" fmla="*/ 2147483647 w 391"/>
                <a:gd name="T39" fmla="*/ 2147483647 h 296"/>
                <a:gd name="T40" fmla="*/ 2147483647 w 391"/>
                <a:gd name="T41" fmla="*/ 2147483647 h 296"/>
                <a:gd name="T42" fmla="*/ 2147483647 w 391"/>
                <a:gd name="T43" fmla="*/ 2147483647 h 296"/>
                <a:gd name="T44" fmla="*/ 2147483647 w 391"/>
                <a:gd name="T45" fmla="*/ 2147483647 h 296"/>
                <a:gd name="T46" fmla="*/ 2147483647 w 391"/>
                <a:gd name="T47" fmla="*/ 2147483647 h 296"/>
                <a:gd name="T48" fmla="*/ 2147483647 w 391"/>
                <a:gd name="T49" fmla="*/ 2147483647 h 296"/>
                <a:gd name="T50" fmla="*/ 2147483647 w 391"/>
                <a:gd name="T51" fmla="*/ 2147483647 h 296"/>
                <a:gd name="T52" fmla="*/ 2147483647 w 391"/>
                <a:gd name="T53" fmla="*/ 2147483647 h 296"/>
                <a:gd name="T54" fmla="*/ 2147483647 w 391"/>
                <a:gd name="T55" fmla="*/ 2147483647 h 296"/>
                <a:gd name="T56" fmla="*/ 2147483647 w 391"/>
                <a:gd name="T57" fmla="*/ 2147483647 h 296"/>
                <a:gd name="T58" fmla="*/ 2147483647 w 391"/>
                <a:gd name="T59" fmla="*/ 2147483647 h 2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1"/>
                <a:gd name="T91" fmla="*/ 0 h 296"/>
                <a:gd name="T92" fmla="*/ 391 w 391"/>
                <a:gd name="T93" fmla="*/ 296 h 2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1" h="296">
                  <a:moveTo>
                    <a:pt x="74" y="296"/>
                  </a:moveTo>
                  <a:lnTo>
                    <a:pt x="70" y="261"/>
                  </a:lnTo>
                  <a:lnTo>
                    <a:pt x="26" y="214"/>
                  </a:lnTo>
                  <a:lnTo>
                    <a:pt x="23" y="187"/>
                  </a:lnTo>
                  <a:lnTo>
                    <a:pt x="0" y="148"/>
                  </a:lnTo>
                  <a:lnTo>
                    <a:pt x="14" y="88"/>
                  </a:lnTo>
                  <a:lnTo>
                    <a:pt x="50" y="83"/>
                  </a:lnTo>
                  <a:lnTo>
                    <a:pt x="132" y="38"/>
                  </a:lnTo>
                  <a:lnTo>
                    <a:pt x="169" y="38"/>
                  </a:lnTo>
                  <a:lnTo>
                    <a:pt x="185" y="10"/>
                  </a:lnTo>
                  <a:lnTo>
                    <a:pt x="198" y="6"/>
                  </a:lnTo>
                  <a:lnTo>
                    <a:pt x="234" y="10"/>
                  </a:lnTo>
                  <a:lnTo>
                    <a:pt x="248" y="0"/>
                  </a:lnTo>
                  <a:lnTo>
                    <a:pt x="275" y="27"/>
                  </a:lnTo>
                  <a:lnTo>
                    <a:pt x="302" y="27"/>
                  </a:lnTo>
                  <a:lnTo>
                    <a:pt x="328" y="63"/>
                  </a:lnTo>
                  <a:lnTo>
                    <a:pt x="358" y="47"/>
                  </a:lnTo>
                  <a:lnTo>
                    <a:pt x="391" y="123"/>
                  </a:lnTo>
                  <a:lnTo>
                    <a:pt x="356" y="195"/>
                  </a:lnTo>
                  <a:lnTo>
                    <a:pt x="344" y="239"/>
                  </a:lnTo>
                  <a:lnTo>
                    <a:pt x="353" y="255"/>
                  </a:lnTo>
                  <a:lnTo>
                    <a:pt x="334" y="281"/>
                  </a:lnTo>
                  <a:lnTo>
                    <a:pt x="307" y="283"/>
                  </a:lnTo>
                  <a:lnTo>
                    <a:pt x="268" y="249"/>
                  </a:lnTo>
                  <a:lnTo>
                    <a:pt x="221" y="247"/>
                  </a:lnTo>
                  <a:lnTo>
                    <a:pt x="201" y="272"/>
                  </a:lnTo>
                  <a:lnTo>
                    <a:pt x="185" y="266"/>
                  </a:lnTo>
                  <a:lnTo>
                    <a:pt x="151" y="289"/>
                  </a:lnTo>
                  <a:lnTo>
                    <a:pt x="119" y="277"/>
                  </a:lnTo>
                  <a:lnTo>
                    <a:pt x="74" y="296"/>
                  </a:lnTo>
                  <a:close/>
                </a:path>
              </a:pathLst>
            </a:custGeom>
            <a:solidFill>
              <a:schemeClr val="bg1">
                <a:lumMod val="50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72" name="Freeform 87"/>
            <p:cNvSpPr>
              <a:spLocks/>
            </p:cNvSpPr>
            <p:nvPr/>
          </p:nvSpPr>
          <p:spPr bwMode="auto">
            <a:xfrm>
              <a:off x="4811713" y="3152775"/>
              <a:ext cx="508000" cy="650875"/>
            </a:xfrm>
            <a:custGeom>
              <a:avLst/>
              <a:gdLst>
                <a:gd name="T0" fmla="*/ 2147483647 w 560"/>
                <a:gd name="T1" fmla="*/ 2147483647 h 717"/>
                <a:gd name="T2" fmla="*/ 2147483647 w 560"/>
                <a:gd name="T3" fmla="*/ 2147483647 h 717"/>
                <a:gd name="T4" fmla="*/ 2147483647 w 560"/>
                <a:gd name="T5" fmla="*/ 2147483647 h 717"/>
                <a:gd name="T6" fmla="*/ 2147483647 w 560"/>
                <a:gd name="T7" fmla="*/ 2147483647 h 717"/>
                <a:gd name="T8" fmla="*/ 2147483647 w 560"/>
                <a:gd name="T9" fmla="*/ 2147483647 h 717"/>
                <a:gd name="T10" fmla="*/ 2147483647 w 560"/>
                <a:gd name="T11" fmla="*/ 2147483647 h 717"/>
                <a:gd name="T12" fmla="*/ 2147483647 w 560"/>
                <a:gd name="T13" fmla="*/ 2147483647 h 717"/>
                <a:gd name="T14" fmla="*/ 2147483647 w 560"/>
                <a:gd name="T15" fmla="*/ 2147483647 h 717"/>
                <a:gd name="T16" fmla="*/ 2147483647 w 560"/>
                <a:gd name="T17" fmla="*/ 2147483647 h 717"/>
                <a:gd name="T18" fmla="*/ 2147483647 w 560"/>
                <a:gd name="T19" fmla="*/ 2147483647 h 717"/>
                <a:gd name="T20" fmla="*/ 2147483647 w 560"/>
                <a:gd name="T21" fmla="*/ 2147483647 h 717"/>
                <a:gd name="T22" fmla="*/ 2147483647 w 560"/>
                <a:gd name="T23" fmla="*/ 2147483647 h 717"/>
                <a:gd name="T24" fmla="*/ 2147483647 w 560"/>
                <a:gd name="T25" fmla="*/ 2147483647 h 717"/>
                <a:gd name="T26" fmla="*/ 2147483647 w 560"/>
                <a:gd name="T27" fmla="*/ 2147483647 h 717"/>
                <a:gd name="T28" fmla="*/ 0 w 560"/>
                <a:gd name="T29" fmla="*/ 2147483647 h 717"/>
                <a:gd name="T30" fmla="*/ 2147483647 w 560"/>
                <a:gd name="T31" fmla="*/ 2147483647 h 717"/>
                <a:gd name="T32" fmla="*/ 2147483647 w 560"/>
                <a:gd name="T33" fmla="*/ 2147483647 h 717"/>
                <a:gd name="T34" fmla="*/ 2147483647 w 560"/>
                <a:gd name="T35" fmla="*/ 2147483647 h 717"/>
                <a:gd name="T36" fmla="*/ 2147483647 w 560"/>
                <a:gd name="T37" fmla="*/ 2147483647 h 717"/>
                <a:gd name="T38" fmla="*/ 2147483647 w 560"/>
                <a:gd name="T39" fmla="*/ 2147483647 h 717"/>
                <a:gd name="T40" fmla="*/ 2147483647 w 560"/>
                <a:gd name="T41" fmla="*/ 2147483647 h 717"/>
                <a:gd name="T42" fmla="*/ 2147483647 w 560"/>
                <a:gd name="T43" fmla="*/ 2147483647 h 717"/>
                <a:gd name="T44" fmla="*/ 2147483647 w 560"/>
                <a:gd name="T45" fmla="*/ 2147483647 h 717"/>
                <a:gd name="T46" fmla="*/ 2147483647 w 560"/>
                <a:gd name="T47" fmla="*/ 2147483647 h 717"/>
                <a:gd name="T48" fmla="*/ 2147483647 w 560"/>
                <a:gd name="T49" fmla="*/ 2147483647 h 717"/>
                <a:gd name="T50" fmla="*/ 2147483647 w 560"/>
                <a:gd name="T51" fmla="*/ 2147483647 h 717"/>
                <a:gd name="T52" fmla="*/ 2147483647 w 560"/>
                <a:gd name="T53" fmla="*/ 2147483647 h 717"/>
                <a:gd name="T54" fmla="*/ 2147483647 w 560"/>
                <a:gd name="T55" fmla="*/ 2147483647 h 717"/>
                <a:gd name="T56" fmla="*/ 2147483647 w 560"/>
                <a:gd name="T57" fmla="*/ 0 h 717"/>
                <a:gd name="T58" fmla="*/ 2147483647 w 560"/>
                <a:gd name="T59" fmla="*/ 2147483647 h 717"/>
                <a:gd name="T60" fmla="*/ 2147483647 w 560"/>
                <a:gd name="T61" fmla="*/ 2147483647 h 717"/>
                <a:gd name="T62" fmla="*/ 2147483647 w 560"/>
                <a:gd name="T63" fmla="*/ 2147483647 h 717"/>
                <a:gd name="T64" fmla="*/ 2147483647 w 560"/>
                <a:gd name="T65" fmla="*/ 2147483647 h 717"/>
                <a:gd name="T66" fmla="*/ 2147483647 w 560"/>
                <a:gd name="T67" fmla="*/ 2147483647 h 717"/>
                <a:gd name="T68" fmla="*/ 2147483647 w 560"/>
                <a:gd name="T69" fmla="*/ 2147483647 h 717"/>
                <a:gd name="T70" fmla="*/ 2147483647 w 560"/>
                <a:gd name="T71" fmla="*/ 2147483647 h 717"/>
                <a:gd name="T72" fmla="*/ 2147483647 w 560"/>
                <a:gd name="T73" fmla="*/ 2147483647 h 717"/>
                <a:gd name="T74" fmla="*/ 2147483647 w 560"/>
                <a:gd name="T75" fmla="*/ 2147483647 h 717"/>
                <a:gd name="T76" fmla="*/ 2147483647 w 560"/>
                <a:gd name="T77" fmla="*/ 2147483647 h 717"/>
                <a:gd name="T78" fmla="*/ 2147483647 w 560"/>
                <a:gd name="T79" fmla="*/ 2147483647 h 717"/>
                <a:gd name="T80" fmla="*/ 2147483647 w 560"/>
                <a:gd name="T81" fmla="*/ 2147483647 h 717"/>
                <a:gd name="T82" fmla="*/ 2147483647 w 560"/>
                <a:gd name="T83" fmla="*/ 2147483647 h 717"/>
                <a:gd name="T84" fmla="*/ 2147483647 w 560"/>
                <a:gd name="T85" fmla="*/ 2147483647 h 717"/>
                <a:gd name="T86" fmla="*/ 2147483647 w 560"/>
                <a:gd name="T87" fmla="*/ 2147483647 h 717"/>
                <a:gd name="T88" fmla="*/ 2147483647 w 560"/>
                <a:gd name="T89" fmla="*/ 2147483647 h 717"/>
                <a:gd name="T90" fmla="*/ 2147483647 w 560"/>
                <a:gd name="T91" fmla="*/ 2147483647 h 717"/>
                <a:gd name="T92" fmla="*/ 2147483647 w 560"/>
                <a:gd name="T93" fmla="*/ 2147483647 h 717"/>
                <a:gd name="T94" fmla="*/ 2147483647 w 560"/>
                <a:gd name="T95" fmla="*/ 2147483647 h 717"/>
                <a:gd name="T96" fmla="*/ 2147483647 w 560"/>
                <a:gd name="T97" fmla="*/ 2147483647 h 717"/>
                <a:gd name="T98" fmla="*/ 2147483647 w 560"/>
                <a:gd name="T99" fmla="*/ 2147483647 h 717"/>
                <a:gd name="T100" fmla="*/ 2147483647 w 560"/>
                <a:gd name="T101" fmla="*/ 2147483647 h 717"/>
                <a:gd name="T102" fmla="*/ 2147483647 w 560"/>
                <a:gd name="T103" fmla="*/ 2147483647 h 717"/>
                <a:gd name="T104" fmla="*/ 2147483647 w 560"/>
                <a:gd name="T105" fmla="*/ 2147483647 h 717"/>
                <a:gd name="T106" fmla="*/ 2147483647 w 560"/>
                <a:gd name="T107" fmla="*/ 2147483647 h 7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0"/>
                <a:gd name="T163" fmla="*/ 0 h 717"/>
                <a:gd name="T164" fmla="*/ 560 w 560"/>
                <a:gd name="T165" fmla="*/ 717 h 7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0" h="717">
                  <a:moveTo>
                    <a:pt x="302" y="648"/>
                  </a:moveTo>
                  <a:lnTo>
                    <a:pt x="297" y="632"/>
                  </a:lnTo>
                  <a:lnTo>
                    <a:pt x="242" y="666"/>
                  </a:lnTo>
                  <a:lnTo>
                    <a:pt x="226" y="638"/>
                  </a:lnTo>
                  <a:lnTo>
                    <a:pt x="209" y="666"/>
                  </a:lnTo>
                  <a:lnTo>
                    <a:pt x="188" y="717"/>
                  </a:lnTo>
                  <a:lnTo>
                    <a:pt x="160" y="703"/>
                  </a:lnTo>
                  <a:lnTo>
                    <a:pt x="149" y="671"/>
                  </a:lnTo>
                  <a:lnTo>
                    <a:pt x="156" y="619"/>
                  </a:lnTo>
                  <a:lnTo>
                    <a:pt x="151" y="610"/>
                  </a:lnTo>
                  <a:lnTo>
                    <a:pt x="137" y="640"/>
                  </a:lnTo>
                  <a:lnTo>
                    <a:pt x="124" y="635"/>
                  </a:lnTo>
                  <a:lnTo>
                    <a:pt x="94" y="599"/>
                  </a:lnTo>
                  <a:lnTo>
                    <a:pt x="86" y="547"/>
                  </a:lnTo>
                  <a:lnTo>
                    <a:pt x="0" y="440"/>
                  </a:lnTo>
                  <a:lnTo>
                    <a:pt x="39" y="318"/>
                  </a:lnTo>
                  <a:lnTo>
                    <a:pt x="68" y="272"/>
                  </a:lnTo>
                  <a:lnTo>
                    <a:pt x="80" y="206"/>
                  </a:lnTo>
                  <a:lnTo>
                    <a:pt x="96" y="191"/>
                  </a:lnTo>
                  <a:lnTo>
                    <a:pt x="109" y="198"/>
                  </a:lnTo>
                  <a:lnTo>
                    <a:pt x="122" y="193"/>
                  </a:lnTo>
                  <a:lnTo>
                    <a:pt x="127" y="163"/>
                  </a:lnTo>
                  <a:lnTo>
                    <a:pt x="196" y="159"/>
                  </a:lnTo>
                  <a:lnTo>
                    <a:pt x="206" y="146"/>
                  </a:lnTo>
                  <a:lnTo>
                    <a:pt x="203" y="135"/>
                  </a:lnTo>
                  <a:lnTo>
                    <a:pt x="211" y="73"/>
                  </a:lnTo>
                  <a:lnTo>
                    <a:pt x="240" y="66"/>
                  </a:lnTo>
                  <a:lnTo>
                    <a:pt x="286" y="22"/>
                  </a:lnTo>
                  <a:lnTo>
                    <a:pt x="343" y="0"/>
                  </a:lnTo>
                  <a:lnTo>
                    <a:pt x="408" y="55"/>
                  </a:lnTo>
                  <a:lnTo>
                    <a:pt x="424" y="57"/>
                  </a:lnTo>
                  <a:lnTo>
                    <a:pt x="429" y="76"/>
                  </a:lnTo>
                  <a:lnTo>
                    <a:pt x="393" y="123"/>
                  </a:lnTo>
                  <a:lnTo>
                    <a:pt x="404" y="184"/>
                  </a:lnTo>
                  <a:lnTo>
                    <a:pt x="396" y="204"/>
                  </a:lnTo>
                  <a:lnTo>
                    <a:pt x="408" y="225"/>
                  </a:lnTo>
                  <a:lnTo>
                    <a:pt x="437" y="225"/>
                  </a:lnTo>
                  <a:lnTo>
                    <a:pt x="463" y="208"/>
                  </a:lnTo>
                  <a:lnTo>
                    <a:pt x="500" y="245"/>
                  </a:lnTo>
                  <a:lnTo>
                    <a:pt x="486" y="305"/>
                  </a:lnTo>
                  <a:lnTo>
                    <a:pt x="509" y="344"/>
                  </a:lnTo>
                  <a:lnTo>
                    <a:pt x="512" y="371"/>
                  </a:lnTo>
                  <a:lnTo>
                    <a:pt x="556" y="418"/>
                  </a:lnTo>
                  <a:lnTo>
                    <a:pt x="560" y="453"/>
                  </a:lnTo>
                  <a:lnTo>
                    <a:pt x="514" y="474"/>
                  </a:lnTo>
                  <a:lnTo>
                    <a:pt x="506" y="506"/>
                  </a:lnTo>
                  <a:lnTo>
                    <a:pt x="492" y="519"/>
                  </a:lnTo>
                  <a:lnTo>
                    <a:pt x="506" y="538"/>
                  </a:lnTo>
                  <a:lnTo>
                    <a:pt x="504" y="589"/>
                  </a:lnTo>
                  <a:lnTo>
                    <a:pt x="459" y="602"/>
                  </a:lnTo>
                  <a:lnTo>
                    <a:pt x="418" y="616"/>
                  </a:lnTo>
                  <a:lnTo>
                    <a:pt x="357" y="648"/>
                  </a:lnTo>
                  <a:lnTo>
                    <a:pt x="333" y="638"/>
                  </a:lnTo>
                  <a:lnTo>
                    <a:pt x="302" y="648"/>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73" name="Freeform 88"/>
            <p:cNvSpPr>
              <a:spLocks/>
            </p:cNvSpPr>
            <p:nvPr/>
          </p:nvSpPr>
          <p:spPr bwMode="auto">
            <a:xfrm>
              <a:off x="5124450" y="2776538"/>
              <a:ext cx="398463" cy="596900"/>
            </a:xfrm>
            <a:custGeom>
              <a:avLst/>
              <a:gdLst>
                <a:gd name="T0" fmla="*/ 2147483647 w 440"/>
                <a:gd name="T1" fmla="*/ 2147483647 h 659"/>
                <a:gd name="T2" fmla="*/ 2147483647 w 440"/>
                <a:gd name="T3" fmla="*/ 2147483647 h 659"/>
                <a:gd name="T4" fmla="*/ 2147483647 w 440"/>
                <a:gd name="T5" fmla="*/ 2147483647 h 659"/>
                <a:gd name="T6" fmla="*/ 2147483647 w 440"/>
                <a:gd name="T7" fmla="*/ 2147483647 h 659"/>
                <a:gd name="T8" fmla="*/ 2147483647 w 440"/>
                <a:gd name="T9" fmla="*/ 2147483647 h 659"/>
                <a:gd name="T10" fmla="*/ 2147483647 w 440"/>
                <a:gd name="T11" fmla="*/ 2147483647 h 659"/>
                <a:gd name="T12" fmla="*/ 2147483647 w 440"/>
                <a:gd name="T13" fmla="*/ 2147483647 h 659"/>
                <a:gd name="T14" fmla="*/ 2147483647 w 440"/>
                <a:gd name="T15" fmla="*/ 2147483647 h 659"/>
                <a:gd name="T16" fmla="*/ 2147483647 w 440"/>
                <a:gd name="T17" fmla="*/ 2147483647 h 659"/>
                <a:gd name="T18" fmla="*/ 2147483647 w 440"/>
                <a:gd name="T19" fmla="*/ 2147483647 h 659"/>
                <a:gd name="T20" fmla="*/ 2147483647 w 440"/>
                <a:gd name="T21" fmla="*/ 2147483647 h 659"/>
                <a:gd name="T22" fmla="*/ 2147483647 w 440"/>
                <a:gd name="T23" fmla="*/ 2147483647 h 659"/>
                <a:gd name="T24" fmla="*/ 2147483647 w 440"/>
                <a:gd name="T25" fmla="*/ 2147483647 h 659"/>
                <a:gd name="T26" fmla="*/ 2147483647 w 440"/>
                <a:gd name="T27" fmla="*/ 2147483647 h 659"/>
                <a:gd name="T28" fmla="*/ 2147483647 w 440"/>
                <a:gd name="T29" fmla="*/ 0 h 659"/>
                <a:gd name="T30" fmla="*/ 2147483647 w 440"/>
                <a:gd name="T31" fmla="*/ 2147483647 h 659"/>
                <a:gd name="T32" fmla="*/ 2147483647 w 440"/>
                <a:gd name="T33" fmla="*/ 2147483647 h 659"/>
                <a:gd name="T34" fmla="*/ 2147483647 w 440"/>
                <a:gd name="T35" fmla="*/ 2147483647 h 659"/>
                <a:gd name="T36" fmla="*/ 2147483647 w 440"/>
                <a:gd name="T37" fmla="*/ 2147483647 h 659"/>
                <a:gd name="T38" fmla="*/ 2147483647 w 440"/>
                <a:gd name="T39" fmla="*/ 2147483647 h 659"/>
                <a:gd name="T40" fmla="*/ 2147483647 w 440"/>
                <a:gd name="T41" fmla="*/ 2147483647 h 659"/>
                <a:gd name="T42" fmla="*/ 2147483647 w 440"/>
                <a:gd name="T43" fmla="*/ 2147483647 h 659"/>
                <a:gd name="T44" fmla="*/ 2147483647 w 440"/>
                <a:gd name="T45" fmla="*/ 2147483647 h 659"/>
                <a:gd name="T46" fmla="*/ 0 w 440"/>
                <a:gd name="T47" fmla="*/ 2147483647 h 659"/>
                <a:gd name="T48" fmla="*/ 2147483647 w 440"/>
                <a:gd name="T49" fmla="*/ 2147483647 h 659"/>
                <a:gd name="T50" fmla="*/ 2147483647 w 440"/>
                <a:gd name="T51" fmla="*/ 2147483647 h 659"/>
                <a:gd name="T52" fmla="*/ 2147483647 w 440"/>
                <a:gd name="T53" fmla="*/ 2147483647 h 659"/>
                <a:gd name="T54" fmla="*/ 2147483647 w 440"/>
                <a:gd name="T55" fmla="*/ 2147483647 h 659"/>
                <a:gd name="T56" fmla="*/ 2147483647 w 440"/>
                <a:gd name="T57" fmla="*/ 2147483647 h 659"/>
                <a:gd name="T58" fmla="*/ 2147483647 w 440"/>
                <a:gd name="T59" fmla="*/ 2147483647 h 659"/>
                <a:gd name="T60" fmla="*/ 2147483647 w 440"/>
                <a:gd name="T61" fmla="*/ 2147483647 h 659"/>
                <a:gd name="T62" fmla="*/ 2147483647 w 440"/>
                <a:gd name="T63" fmla="*/ 2147483647 h 659"/>
                <a:gd name="T64" fmla="*/ 2147483647 w 440"/>
                <a:gd name="T65" fmla="*/ 2147483647 h 659"/>
                <a:gd name="T66" fmla="*/ 2147483647 w 440"/>
                <a:gd name="T67" fmla="*/ 2147483647 h 6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0"/>
                <a:gd name="T103" fmla="*/ 0 h 659"/>
                <a:gd name="T104" fmla="*/ 440 w 440"/>
                <a:gd name="T105" fmla="*/ 659 h 6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0" h="659">
                  <a:moveTo>
                    <a:pt x="157" y="659"/>
                  </a:moveTo>
                  <a:lnTo>
                    <a:pt x="193" y="654"/>
                  </a:lnTo>
                  <a:lnTo>
                    <a:pt x="275" y="609"/>
                  </a:lnTo>
                  <a:lnTo>
                    <a:pt x="312" y="609"/>
                  </a:lnTo>
                  <a:lnTo>
                    <a:pt x="328" y="581"/>
                  </a:lnTo>
                  <a:lnTo>
                    <a:pt x="328" y="549"/>
                  </a:lnTo>
                  <a:lnTo>
                    <a:pt x="358" y="498"/>
                  </a:lnTo>
                  <a:lnTo>
                    <a:pt x="369" y="475"/>
                  </a:lnTo>
                  <a:lnTo>
                    <a:pt x="440" y="467"/>
                  </a:lnTo>
                  <a:lnTo>
                    <a:pt x="413" y="332"/>
                  </a:lnTo>
                  <a:lnTo>
                    <a:pt x="398" y="288"/>
                  </a:lnTo>
                  <a:lnTo>
                    <a:pt x="403" y="247"/>
                  </a:lnTo>
                  <a:lnTo>
                    <a:pt x="354" y="131"/>
                  </a:lnTo>
                  <a:lnTo>
                    <a:pt x="312" y="111"/>
                  </a:lnTo>
                  <a:lnTo>
                    <a:pt x="225" y="0"/>
                  </a:lnTo>
                  <a:lnTo>
                    <a:pt x="168" y="24"/>
                  </a:lnTo>
                  <a:lnTo>
                    <a:pt x="84" y="83"/>
                  </a:lnTo>
                  <a:lnTo>
                    <a:pt x="99" y="128"/>
                  </a:lnTo>
                  <a:lnTo>
                    <a:pt x="109" y="185"/>
                  </a:lnTo>
                  <a:lnTo>
                    <a:pt x="133" y="227"/>
                  </a:lnTo>
                  <a:lnTo>
                    <a:pt x="116" y="296"/>
                  </a:lnTo>
                  <a:lnTo>
                    <a:pt x="92" y="282"/>
                  </a:lnTo>
                  <a:lnTo>
                    <a:pt x="11" y="314"/>
                  </a:lnTo>
                  <a:lnTo>
                    <a:pt x="0" y="414"/>
                  </a:lnTo>
                  <a:lnTo>
                    <a:pt x="65" y="469"/>
                  </a:lnTo>
                  <a:lnTo>
                    <a:pt x="81" y="471"/>
                  </a:lnTo>
                  <a:lnTo>
                    <a:pt x="86" y="490"/>
                  </a:lnTo>
                  <a:lnTo>
                    <a:pt x="50" y="537"/>
                  </a:lnTo>
                  <a:lnTo>
                    <a:pt x="61" y="598"/>
                  </a:lnTo>
                  <a:lnTo>
                    <a:pt x="53" y="618"/>
                  </a:lnTo>
                  <a:lnTo>
                    <a:pt x="65" y="639"/>
                  </a:lnTo>
                  <a:lnTo>
                    <a:pt x="94" y="639"/>
                  </a:lnTo>
                  <a:lnTo>
                    <a:pt x="120" y="622"/>
                  </a:lnTo>
                  <a:lnTo>
                    <a:pt x="157" y="659"/>
                  </a:lnTo>
                  <a:close/>
                </a:path>
              </a:pathLst>
            </a:custGeom>
            <a:solidFill>
              <a:schemeClr val="bg1">
                <a:lumMod val="50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74" name="Freeform 89"/>
            <p:cNvSpPr>
              <a:spLocks/>
            </p:cNvSpPr>
            <p:nvPr/>
          </p:nvSpPr>
          <p:spPr bwMode="auto">
            <a:xfrm>
              <a:off x="4422775" y="3616325"/>
              <a:ext cx="149225" cy="206375"/>
            </a:xfrm>
            <a:custGeom>
              <a:avLst/>
              <a:gdLst>
                <a:gd name="T0" fmla="*/ 2147483647 w 166"/>
                <a:gd name="T1" fmla="*/ 2147483647 h 226"/>
                <a:gd name="T2" fmla="*/ 2147483647 w 166"/>
                <a:gd name="T3" fmla="*/ 2147483647 h 226"/>
                <a:gd name="T4" fmla="*/ 2147483647 w 166"/>
                <a:gd name="T5" fmla="*/ 2147483647 h 226"/>
                <a:gd name="T6" fmla="*/ 2147483647 w 166"/>
                <a:gd name="T7" fmla="*/ 2147483647 h 226"/>
                <a:gd name="T8" fmla="*/ 2147483647 w 166"/>
                <a:gd name="T9" fmla="*/ 2147483647 h 226"/>
                <a:gd name="T10" fmla="*/ 0 w 166"/>
                <a:gd name="T11" fmla="*/ 2147483647 h 226"/>
                <a:gd name="T12" fmla="*/ 0 w 166"/>
                <a:gd name="T13" fmla="*/ 2147483647 h 226"/>
                <a:gd name="T14" fmla="*/ 2147483647 w 166"/>
                <a:gd name="T15" fmla="*/ 2147483647 h 226"/>
                <a:gd name="T16" fmla="*/ 2147483647 w 166"/>
                <a:gd name="T17" fmla="*/ 2147483647 h 226"/>
                <a:gd name="T18" fmla="*/ 2147483647 w 166"/>
                <a:gd name="T19" fmla="*/ 2147483647 h 226"/>
                <a:gd name="T20" fmla="*/ 2147483647 w 166"/>
                <a:gd name="T21" fmla="*/ 2147483647 h 226"/>
                <a:gd name="T22" fmla="*/ 2147483647 w 166"/>
                <a:gd name="T23" fmla="*/ 0 h 226"/>
                <a:gd name="T24" fmla="*/ 2147483647 w 166"/>
                <a:gd name="T25" fmla="*/ 2147483647 h 226"/>
                <a:gd name="T26" fmla="*/ 2147483647 w 166"/>
                <a:gd name="T27" fmla="*/ 2147483647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6"/>
                <a:gd name="T43" fmla="*/ 0 h 226"/>
                <a:gd name="T44" fmla="*/ 166 w 166"/>
                <a:gd name="T45" fmla="*/ 226 h 2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6" h="226">
                  <a:moveTo>
                    <a:pt x="166" y="81"/>
                  </a:moveTo>
                  <a:lnTo>
                    <a:pt x="130" y="156"/>
                  </a:lnTo>
                  <a:lnTo>
                    <a:pt x="50" y="216"/>
                  </a:lnTo>
                  <a:lnTo>
                    <a:pt x="26" y="213"/>
                  </a:lnTo>
                  <a:lnTo>
                    <a:pt x="6" y="221"/>
                  </a:lnTo>
                  <a:lnTo>
                    <a:pt x="0" y="226"/>
                  </a:lnTo>
                  <a:lnTo>
                    <a:pt x="0" y="198"/>
                  </a:lnTo>
                  <a:lnTo>
                    <a:pt x="16" y="166"/>
                  </a:lnTo>
                  <a:lnTo>
                    <a:pt x="23" y="128"/>
                  </a:lnTo>
                  <a:lnTo>
                    <a:pt x="61" y="94"/>
                  </a:lnTo>
                  <a:lnTo>
                    <a:pt x="91" y="32"/>
                  </a:lnTo>
                  <a:lnTo>
                    <a:pt x="149" y="0"/>
                  </a:lnTo>
                  <a:lnTo>
                    <a:pt x="157" y="53"/>
                  </a:lnTo>
                  <a:lnTo>
                    <a:pt x="166" y="81"/>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75" name="Freeform 90"/>
            <p:cNvSpPr>
              <a:spLocks/>
            </p:cNvSpPr>
            <p:nvPr/>
          </p:nvSpPr>
          <p:spPr bwMode="auto">
            <a:xfrm>
              <a:off x="5133975" y="4005263"/>
              <a:ext cx="293688" cy="217487"/>
            </a:xfrm>
            <a:custGeom>
              <a:avLst/>
              <a:gdLst>
                <a:gd name="T0" fmla="*/ 0 w 319"/>
                <a:gd name="T1" fmla="*/ 2147483647 h 242"/>
                <a:gd name="T2" fmla="*/ 2147483647 w 319"/>
                <a:gd name="T3" fmla="*/ 2147483647 h 242"/>
                <a:gd name="T4" fmla="*/ 2147483647 w 319"/>
                <a:gd name="T5" fmla="*/ 2147483647 h 242"/>
                <a:gd name="T6" fmla="*/ 2147483647 w 319"/>
                <a:gd name="T7" fmla="*/ 2147483647 h 242"/>
                <a:gd name="T8" fmla="*/ 2147483647 w 319"/>
                <a:gd name="T9" fmla="*/ 2147483647 h 242"/>
                <a:gd name="T10" fmla="*/ 2147483647 w 319"/>
                <a:gd name="T11" fmla="*/ 2147483647 h 242"/>
                <a:gd name="T12" fmla="*/ 2147483647 w 319"/>
                <a:gd name="T13" fmla="*/ 0 h 242"/>
                <a:gd name="T14" fmla="*/ 2147483647 w 319"/>
                <a:gd name="T15" fmla="*/ 2147483647 h 242"/>
                <a:gd name="T16" fmla="*/ 2147483647 w 319"/>
                <a:gd name="T17" fmla="*/ 2147483647 h 242"/>
                <a:gd name="T18" fmla="*/ 2147483647 w 319"/>
                <a:gd name="T19" fmla="*/ 2147483647 h 242"/>
                <a:gd name="T20" fmla="*/ 2147483647 w 319"/>
                <a:gd name="T21" fmla="*/ 2147483647 h 242"/>
                <a:gd name="T22" fmla="*/ 2147483647 w 319"/>
                <a:gd name="T23" fmla="*/ 2147483647 h 242"/>
                <a:gd name="T24" fmla="*/ 2147483647 w 319"/>
                <a:gd name="T25" fmla="*/ 2147483647 h 242"/>
                <a:gd name="T26" fmla="*/ 2147483647 w 319"/>
                <a:gd name="T27" fmla="*/ 2147483647 h 242"/>
                <a:gd name="T28" fmla="*/ 2147483647 w 319"/>
                <a:gd name="T29" fmla="*/ 2147483647 h 242"/>
                <a:gd name="T30" fmla="*/ 2147483647 w 319"/>
                <a:gd name="T31" fmla="*/ 2147483647 h 242"/>
                <a:gd name="T32" fmla="*/ 2147483647 w 319"/>
                <a:gd name="T33" fmla="*/ 2147483647 h 242"/>
                <a:gd name="T34" fmla="*/ 2147483647 w 319"/>
                <a:gd name="T35" fmla="*/ 2147483647 h 242"/>
                <a:gd name="T36" fmla="*/ 2147483647 w 319"/>
                <a:gd name="T37" fmla="*/ 2147483647 h 242"/>
                <a:gd name="T38" fmla="*/ 2147483647 w 319"/>
                <a:gd name="T39" fmla="*/ 2147483647 h 242"/>
                <a:gd name="T40" fmla="*/ 0 w 319"/>
                <a:gd name="T41" fmla="*/ 2147483647 h 2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9"/>
                <a:gd name="T64" fmla="*/ 0 h 242"/>
                <a:gd name="T65" fmla="*/ 319 w 319"/>
                <a:gd name="T66" fmla="*/ 242 h 2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9" h="242">
                  <a:moveTo>
                    <a:pt x="0" y="121"/>
                  </a:moveTo>
                  <a:lnTo>
                    <a:pt x="25" y="78"/>
                  </a:lnTo>
                  <a:lnTo>
                    <a:pt x="47" y="72"/>
                  </a:lnTo>
                  <a:lnTo>
                    <a:pt x="119" y="50"/>
                  </a:lnTo>
                  <a:lnTo>
                    <a:pt x="143" y="31"/>
                  </a:lnTo>
                  <a:lnTo>
                    <a:pt x="171" y="39"/>
                  </a:lnTo>
                  <a:lnTo>
                    <a:pt x="220" y="0"/>
                  </a:lnTo>
                  <a:lnTo>
                    <a:pt x="251" y="17"/>
                  </a:lnTo>
                  <a:lnTo>
                    <a:pt x="265" y="17"/>
                  </a:lnTo>
                  <a:lnTo>
                    <a:pt x="303" y="86"/>
                  </a:lnTo>
                  <a:lnTo>
                    <a:pt x="319" y="105"/>
                  </a:lnTo>
                  <a:lnTo>
                    <a:pt x="286" y="168"/>
                  </a:lnTo>
                  <a:lnTo>
                    <a:pt x="284" y="212"/>
                  </a:lnTo>
                  <a:lnTo>
                    <a:pt x="257" y="215"/>
                  </a:lnTo>
                  <a:lnTo>
                    <a:pt x="229" y="242"/>
                  </a:lnTo>
                  <a:lnTo>
                    <a:pt x="212" y="229"/>
                  </a:lnTo>
                  <a:lnTo>
                    <a:pt x="124" y="215"/>
                  </a:lnTo>
                  <a:lnTo>
                    <a:pt x="96" y="161"/>
                  </a:lnTo>
                  <a:lnTo>
                    <a:pt x="67" y="174"/>
                  </a:lnTo>
                  <a:lnTo>
                    <a:pt x="33" y="161"/>
                  </a:lnTo>
                  <a:lnTo>
                    <a:pt x="0" y="121"/>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76" name="Freeform 91"/>
            <p:cNvSpPr>
              <a:spLocks/>
            </p:cNvSpPr>
            <p:nvPr/>
          </p:nvSpPr>
          <p:spPr bwMode="auto">
            <a:xfrm>
              <a:off x="5638800" y="4106863"/>
              <a:ext cx="233363" cy="419100"/>
            </a:xfrm>
            <a:custGeom>
              <a:avLst/>
              <a:gdLst>
                <a:gd name="T0" fmla="*/ 2147483647 w 255"/>
                <a:gd name="T1" fmla="*/ 2147483647 h 463"/>
                <a:gd name="T2" fmla="*/ 2147483647 w 255"/>
                <a:gd name="T3" fmla="*/ 2147483647 h 463"/>
                <a:gd name="T4" fmla="*/ 0 w 255"/>
                <a:gd name="T5" fmla="*/ 2147483647 h 463"/>
                <a:gd name="T6" fmla="*/ 2147483647 w 255"/>
                <a:gd name="T7" fmla="*/ 2147483647 h 463"/>
                <a:gd name="T8" fmla="*/ 2147483647 w 255"/>
                <a:gd name="T9" fmla="*/ 2147483647 h 463"/>
                <a:gd name="T10" fmla="*/ 2147483647 w 255"/>
                <a:gd name="T11" fmla="*/ 2147483647 h 463"/>
                <a:gd name="T12" fmla="*/ 2147483647 w 255"/>
                <a:gd name="T13" fmla="*/ 2147483647 h 463"/>
                <a:gd name="T14" fmla="*/ 2147483647 w 255"/>
                <a:gd name="T15" fmla="*/ 2147483647 h 463"/>
                <a:gd name="T16" fmla="*/ 2147483647 w 255"/>
                <a:gd name="T17" fmla="*/ 2147483647 h 463"/>
                <a:gd name="T18" fmla="*/ 2147483647 w 255"/>
                <a:gd name="T19" fmla="*/ 2147483647 h 463"/>
                <a:gd name="T20" fmla="*/ 2147483647 w 255"/>
                <a:gd name="T21" fmla="*/ 2147483647 h 463"/>
                <a:gd name="T22" fmla="*/ 2147483647 w 255"/>
                <a:gd name="T23" fmla="*/ 2147483647 h 463"/>
                <a:gd name="T24" fmla="*/ 2147483647 w 255"/>
                <a:gd name="T25" fmla="*/ 0 h 463"/>
                <a:gd name="T26" fmla="*/ 2147483647 w 255"/>
                <a:gd name="T27" fmla="*/ 2147483647 h 463"/>
                <a:gd name="T28" fmla="*/ 2147483647 w 255"/>
                <a:gd name="T29" fmla="*/ 2147483647 h 463"/>
                <a:gd name="T30" fmla="*/ 2147483647 w 255"/>
                <a:gd name="T31" fmla="*/ 2147483647 h 463"/>
                <a:gd name="T32" fmla="*/ 2147483647 w 255"/>
                <a:gd name="T33" fmla="*/ 2147483647 h 463"/>
                <a:gd name="T34" fmla="*/ 2147483647 w 255"/>
                <a:gd name="T35" fmla="*/ 2147483647 h 463"/>
                <a:gd name="T36" fmla="*/ 2147483647 w 255"/>
                <a:gd name="T37" fmla="*/ 2147483647 h 463"/>
                <a:gd name="T38" fmla="*/ 2147483647 w 255"/>
                <a:gd name="T39" fmla="*/ 2147483647 h 463"/>
                <a:gd name="T40" fmla="*/ 2147483647 w 255"/>
                <a:gd name="T41" fmla="*/ 2147483647 h 463"/>
                <a:gd name="T42" fmla="*/ 2147483647 w 255"/>
                <a:gd name="T43" fmla="*/ 2147483647 h 463"/>
                <a:gd name="T44" fmla="*/ 2147483647 w 255"/>
                <a:gd name="T45" fmla="*/ 2147483647 h 463"/>
                <a:gd name="T46" fmla="*/ 2147483647 w 255"/>
                <a:gd name="T47" fmla="*/ 2147483647 h 463"/>
                <a:gd name="T48" fmla="*/ 2147483647 w 255"/>
                <a:gd name="T49" fmla="*/ 2147483647 h 463"/>
                <a:gd name="T50" fmla="*/ 2147483647 w 255"/>
                <a:gd name="T51" fmla="*/ 2147483647 h 463"/>
                <a:gd name="T52" fmla="*/ 2147483647 w 255"/>
                <a:gd name="T53" fmla="*/ 2147483647 h 463"/>
                <a:gd name="T54" fmla="*/ 2147483647 w 255"/>
                <a:gd name="T55" fmla="*/ 2147483647 h 463"/>
                <a:gd name="T56" fmla="*/ 2147483647 w 255"/>
                <a:gd name="T57" fmla="*/ 2147483647 h 4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5"/>
                <a:gd name="T88" fmla="*/ 0 h 463"/>
                <a:gd name="T89" fmla="*/ 255 w 255"/>
                <a:gd name="T90" fmla="*/ 463 h 4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5" h="463">
                  <a:moveTo>
                    <a:pt x="24" y="404"/>
                  </a:moveTo>
                  <a:lnTo>
                    <a:pt x="34" y="392"/>
                  </a:lnTo>
                  <a:lnTo>
                    <a:pt x="0" y="288"/>
                  </a:lnTo>
                  <a:lnTo>
                    <a:pt x="14" y="268"/>
                  </a:lnTo>
                  <a:lnTo>
                    <a:pt x="6" y="239"/>
                  </a:lnTo>
                  <a:lnTo>
                    <a:pt x="49" y="205"/>
                  </a:lnTo>
                  <a:lnTo>
                    <a:pt x="47" y="170"/>
                  </a:lnTo>
                  <a:lnTo>
                    <a:pt x="55" y="153"/>
                  </a:lnTo>
                  <a:lnTo>
                    <a:pt x="52" y="133"/>
                  </a:lnTo>
                  <a:lnTo>
                    <a:pt x="77" y="73"/>
                  </a:lnTo>
                  <a:lnTo>
                    <a:pt x="118" y="47"/>
                  </a:lnTo>
                  <a:lnTo>
                    <a:pt x="130" y="10"/>
                  </a:lnTo>
                  <a:lnTo>
                    <a:pt x="143" y="0"/>
                  </a:lnTo>
                  <a:lnTo>
                    <a:pt x="197" y="34"/>
                  </a:lnTo>
                  <a:lnTo>
                    <a:pt x="189" y="64"/>
                  </a:lnTo>
                  <a:lnTo>
                    <a:pt x="208" y="109"/>
                  </a:lnTo>
                  <a:lnTo>
                    <a:pt x="206" y="153"/>
                  </a:lnTo>
                  <a:lnTo>
                    <a:pt x="250" y="158"/>
                  </a:lnTo>
                  <a:lnTo>
                    <a:pt x="255" y="166"/>
                  </a:lnTo>
                  <a:lnTo>
                    <a:pt x="223" y="208"/>
                  </a:lnTo>
                  <a:lnTo>
                    <a:pt x="242" y="274"/>
                  </a:lnTo>
                  <a:lnTo>
                    <a:pt x="214" y="321"/>
                  </a:lnTo>
                  <a:lnTo>
                    <a:pt x="206" y="364"/>
                  </a:lnTo>
                  <a:lnTo>
                    <a:pt x="161" y="411"/>
                  </a:lnTo>
                  <a:lnTo>
                    <a:pt x="148" y="436"/>
                  </a:lnTo>
                  <a:lnTo>
                    <a:pt x="104" y="436"/>
                  </a:lnTo>
                  <a:lnTo>
                    <a:pt x="61" y="463"/>
                  </a:lnTo>
                  <a:lnTo>
                    <a:pt x="47" y="460"/>
                  </a:lnTo>
                  <a:lnTo>
                    <a:pt x="24" y="404"/>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77" name="Freeform 92"/>
            <p:cNvSpPr>
              <a:spLocks/>
            </p:cNvSpPr>
            <p:nvPr/>
          </p:nvSpPr>
          <p:spPr bwMode="auto">
            <a:xfrm>
              <a:off x="5394325" y="4098925"/>
              <a:ext cx="293688" cy="496887"/>
            </a:xfrm>
            <a:custGeom>
              <a:avLst/>
              <a:gdLst>
                <a:gd name="T0" fmla="*/ 2147483647 w 324"/>
                <a:gd name="T1" fmla="*/ 2147483647 h 547"/>
                <a:gd name="T2" fmla="*/ 2147483647 w 324"/>
                <a:gd name="T3" fmla="*/ 2147483647 h 547"/>
                <a:gd name="T4" fmla="*/ 2147483647 w 324"/>
                <a:gd name="T5" fmla="*/ 2147483647 h 547"/>
                <a:gd name="T6" fmla="*/ 2147483647 w 324"/>
                <a:gd name="T7" fmla="*/ 2147483647 h 547"/>
                <a:gd name="T8" fmla="*/ 2147483647 w 324"/>
                <a:gd name="T9" fmla="*/ 2147483647 h 547"/>
                <a:gd name="T10" fmla="*/ 2147483647 w 324"/>
                <a:gd name="T11" fmla="*/ 2147483647 h 547"/>
                <a:gd name="T12" fmla="*/ 2147483647 w 324"/>
                <a:gd name="T13" fmla="*/ 2147483647 h 547"/>
                <a:gd name="T14" fmla="*/ 2147483647 w 324"/>
                <a:gd name="T15" fmla="*/ 2147483647 h 547"/>
                <a:gd name="T16" fmla="*/ 2147483647 w 324"/>
                <a:gd name="T17" fmla="*/ 2147483647 h 547"/>
                <a:gd name="T18" fmla="*/ 2147483647 w 324"/>
                <a:gd name="T19" fmla="*/ 2147483647 h 547"/>
                <a:gd name="T20" fmla="*/ 2147483647 w 324"/>
                <a:gd name="T21" fmla="*/ 2147483647 h 547"/>
                <a:gd name="T22" fmla="*/ 1613705710 w 324"/>
                <a:gd name="T23" fmla="*/ 2147483647 h 547"/>
                <a:gd name="T24" fmla="*/ 0 w 324"/>
                <a:gd name="T25" fmla="*/ 2147483647 h 547"/>
                <a:gd name="T26" fmla="*/ 1613705710 w 324"/>
                <a:gd name="T27" fmla="*/ 2147483647 h 547"/>
                <a:gd name="T28" fmla="*/ 2147483647 w 324"/>
                <a:gd name="T29" fmla="*/ 0 h 547"/>
                <a:gd name="T30" fmla="*/ 2147483647 w 324"/>
                <a:gd name="T31" fmla="*/ 2147483647 h 547"/>
                <a:gd name="T32" fmla="*/ 2147483647 w 324"/>
                <a:gd name="T33" fmla="*/ 2147483647 h 547"/>
                <a:gd name="T34" fmla="*/ 2147483647 w 324"/>
                <a:gd name="T35" fmla="*/ 2147483647 h 547"/>
                <a:gd name="T36" fmla="*/ 2147483647 w 324"/>
                <a:gd name="T37" fmla="*/ 2147483647 h 547"/>
                <a:gd name="T38" fmla="*/ 2147483647 w 324"/>
                <a:gd name="T39" fmla="*/ 2147483647 h 547"/>
                <a:gd name="T40" fmla="*/ 2147483647 w 324"/>
                <a:gd name="T41" fmla="*/ 2147483647 h 547"/>
                <a:gd name="T42" fmla="*/ 2147483647 w 324"/>
                <a:gd name="T43" fmla="*/ 2147483647 h 547"/>
                <a:gd name="T44" fmla="*/ 2147483647 w 324"/>
                <a:gd name="T45" fmla="*/ 2147483647 h 547"/>
                <a:gd name="T46" fmla="*/ 2147483647 w 324"/>
                <a:gd name="T47" fmla="*/ 2147483647 h 547"/>
                <a:gd name="T48" fmla="*/ 2147483647 w 324"/>
                <a:gd name="T49" fmla="*/ 2147483647 h 547"/>
                <a:gd name="T50" fmla="*/ 2147483647 w 324"/>
                <a:gd name="T51" fmla="*/ 2147483647 h 547"/>
                <a:gd name="T52" fmla="*/ 2147483647 w 324"/>
                <a:gd name="T53" fmla="*/ 2147483647 h 547"/>
                <a:gd name="T54" fmla="*/ 2147483647 w 324"/>
                <a:gd name="T55" fmla="*/ 2147483647 h 547"/>
                <a:gd name="T56" fmla="*/ 2147483647 w 324"/>
                <a:gd name="T57" fmla="*/ 2147483647 h 547"/>
                <a:gd name="T58" fmla="*/ 2147483647 w 324"/>
                <a:gd name="T59" fmla="*/ 2147483647 h 547"/>
                <a:gd name="T60" fmla="*/ 2147483647 w 324"/>
                <a:gd name="T61" fmla="*/ 2147483647 h 547"/>
                <a:gd name="T62" fmla="*/ 2147483647 w 324"/>
                <a:gd name="T63" fmla="*/ 2147483647 h 547"/>
                <a:gd name="T64" fmla="*/ 2147483647 w 324"/>
                <a:gd name="T65" fmla="*/ 2147483647 h 547"/>
                <a:gd name="T66" fmla="*/ 2147483647 w 324"/>
                <a:gd name="T67" fmla="*/ 2147483647 h 547"/>
                <a:gd name="T68" fmla="*/ 2147483647 w 324"/>
                <a:gd name="T69" fmla="*/ 2147483647 h 547"/>
                <a:gd name="T70" fmla="*/ 2147483647 w 324"/>
                <a:gd name="T71" fmla="*/ 2147483647 h 547"/>
                <a:gd name="T72" fmla="*/ 2147483647 w 324"/>
                <a:gd name="T73" fmla="*/ 2147483647 h 5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4"/>
                <a:gd name="T112" fmla="*/ 0 h 547"/>
                <a:gd name="T113" fmla="*/ 324 w 324"/>
                <a:gd name="T114" fmla="*/ 547 h 5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4" h="547">
                  <a:moveTo>
                    <a:pt x="175" y="547"/>
                  </a:moveTo>
                  <a:lnTo>
                    <a:pt x="142" y="511"/>
                  </a:lnTo>
                  <a:lnTo>
                    <a:pt x="173" y="464"/>
                  </a:lnTo>
                  <a:lnTo>
                    <a:pt x="165" y="445"/>
                  </a:lnTo>
                  <a:lnTo>
                    <a:pt x="128" y="443"/>
                  </a:lnTo>
                  <a:lnTo>
                    <a:pt x="79" y="417"/>
                  </a:lnTo>
                  <a:lnTo>
                    <a:pt x="73" y="393"/>
                  </a:lnTo>
                  <a:lnTo>
                    <a:pt x="98" y="352"/>
                  </a:lnTo>
                  <a:lnTo>
                    <a:pt x="96" y="277"/>
                  </a:lnTo>
                  <a:lnTo>
                    <a:pt x="69" y="230"/>
                  </a:lnTo>
                  <a:lnTo>
                    <a:pt x="19" y="211"/>
                  </a:lnTo>
                  <a:lnTo>
                    <a:pt x="2" y="156"/>
                  </a:lnTo>
                  <a:lnTo>
                    <a:pt x="0" y="107"/>
                  </a:lnTo>
                  <a:lnTo>
                    <a:pt x="2" y="63"/>
                  </a:lnTo>
                  <a:lnTo>
                    <a:pt x="35" y="0"/>
                  </a:lnTo>
                  <a:lnTo>
                    <a:pt x="69" y="9"/>
                  </a:lnTo>
                  <a:lnTo>
                    <a:pt x="85" y="43"/>
                  </a:lnTo>
                  <a:lnTo>
                    <a:pt x="156" y="128"/>
                  </a:lnTo>
                  <a:lnTo>
                    <a:pt x="173" y="145"/>
                  </a:lnTo>
                  <a:lnTo>
                    <a:pt x="207" y="139"/>
                  </a:lnTo>
                  <a:lnTo>
                    <a:pt x="222" y="132"/>
                  </a:lnTo>
                  <a:lnTo>
                    <a:pt x="256" y="139"/>
                  </a:lnTo>
                  <a:lnTo>
                    <a:pt x="271" y="128"/>
                  </a:lnTo>
                  <a:lnTo>
                    <a:pt x="299" y="145"/>
                  </a:lnTo>
                  <a:lnTo>
                    <a:pt x="321" y="142"/>
                  </a:lnTo>
                  <a:lnTo>
                    <a:pt x="324" y="162"/>
                  </a:lnTo>
                  <a:lnTo>
                    <a:pt x="316" y="179"/>
                  </a:lnTo>
                  <a:lnTo>
                    <a:pt x="318" y="214"/>
                  </a:lnTo>
                  <a:lnTo>
                    <a:pt x="275" y="248"/>
                  </a:lnTo>
                  <a:lnTo>
                    <a:pt x="283" y="277"/>
                  </a:lnTo>
                  <a:lnTo>
                    <a:pt x="269" y="297"/>
                  </a:lnTo>
                  <a:lnTo>
                    <a:pt x="303" y="401"/>
                  </a:lnTo>
                  <a:lnTo>
                    <a:pt x="293" y="413"/>
                  </a:lnTo>
                  <a:lnTo>
                    <a:pt x="230" y="489"/>
                  </a:lnTo>
                  <a:lnTo>
                    <a:pt x="198" y="500"/>
                  </a:lnTo>
                  <a:lnTo>
                    <a:pt x="198" y="516"/>
                  </a:lnTo>
                  <a:lnTo>
                    <a:pt x="175" y="547"/>
                  </a:lnTo>
                  <a:close/>
                </a:path>
              </a:pathLst>
            </a:custGeom>
            <a:solidFill>
              <a:schemeClr val="bg1">
                <a:lumMod val="6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sp>
          <p:nvSpPr>
            <p:cNvPr id="78" name="Freeform 93"/>
            <p:cNvSpPr>
              <a:spLocks/>
            </p:cNvSpPr>
            <p:nvPr/>
          </p:nvSpPr>
          <p:spPr bwMode="auto">
            <a:xfrm>
              <a:off x="5892800" y="4930775"/>
              <a:ext cx="327025" cy="274637"/>
            </a:xfrm>
            <a:custGeom>
              <a:avLst/>
              <a:gdLst>
                <a:gd name="T0" fmla="*/ 2147483647 w 360"/>
                <a:gd name="T1" fmla="*/ 2147483647 h 302"/>
                <a:gd name="T2" fmla="*/ 2147483647 w 360"/>
                <a:gd name="T3" fmla="*/ 2147483647 h 302"/>
                <a:gd name="T4" fmla="*/ 2147483647 w 360"/>
                <a:gd name="T5" fmla="*/ 2147483647 h 302"/>
                <a:gd name="T6" fmla="*/ 2147483647 w 360"/>
                <a:gd name="T7" fmla="*/ 2147483647 h 302"/>
                <a:gd name="T8" fmla="*/ 2147483647 w 360"/>
                <a:gd name="T9" fmla="*/ 2147483647 h 302"/>
                <a:gd name="T10" fmla="*/ 2147483647 w 360"/>
                <a:gd name="T11" fmla="*/ 2147483647 h 302"/>
                <a:gd name="T12" fmla="*/ 2147483647 w 360"/>
                <a:gd name="T13" fmla="*/ 2147483647 h 302"/>
                <a:gd name="T14" fmla="*/ 2147483647 w 360"/>
                <a:gd name="T15" fmla="*/ 2147483647 h 302"/>
                <a:gd name="T16" fmla="*/ 2147483647 w 360"/>
                <a:gd name="T17" fmla="*/ 2147483647 h 302"/>
                <a:gd name="T18" fmla="*/ 2147483647 w 360"/>
                <a:gd name="T19" fmla="*/ 0 h 302"/>
                <a:gd name="T20" fmla="*/ 2147483647 w 360"/>
                <a:gd name="T21" fmla="*/ 2147483647 h 302"/>
                <a:gd name="T22" fmla="*/ 2147483647 w 360"/>
                <a:gd name="T23" fmla="*/ 2147483647 h 302"/>
                <a:gd name="T24" fmla="*/ 2147483647 w 360"/>
                <a:gd name="T25" fmla="*/ 2147483647 h 302"/>
                <a:gd name="T26" fmla="*/ 2147483647 w 360"/>
                <a:gd name="T27" fmla="*/ 2147483647 h 302"/>
                <a:gd name="T28" fmla="*/ 2147483647 w 360"/>
                <a:gd name="T29" fmla="*/ 2147483647 h 302"/>
                <a:gd name="T30" fmla="*/ 2147483647 w 360"/>
                <a:gd name="T31" fmla="*/ 2147483647 h 302"/>
                <a:gd name="T32" fmla="*/ 2147483647 w 360"/>
                <a:gd name="T33" fmla="*/ 2147483647 h 302"/>
                <a:gd name="T34" fmla="*/ 2147483647 w 360"/>
                <a:gd name="T35" fmla="*/ 2147483647 h 302"/>
                <a:gd name="T36" fmla="*/ 2147483647 w 360"/>
                <a:gd name="T37" fmla="*/ 2147483647 h 302"/>
                <a:gd name="T38" fmla="*/ 2147483647 w 360"/>
                <a:gd name="T39" fmla="*/ 2147483647 h 302"/>
                <a:gd name="T40" fmla="*/ 2147483647 w 360"/>
                <a:gd name="T41" fmla="*/ 2147483647 h 302"/>
                <a:gd name="T42" fmla="*/ 0 w 360"/>
                <a:gd name="T43" fmla="*/ 2147483647 h 302"/>
                <a:gd name="T44" fmla="*/ 2147483647 w 360"/>
                <a:gd name="T45" fmla="*/ 2147483647 h 302"/>
                <a:gd name="T46" fmla="*/ 2147483647 w 360"/>
                <a:gd name="T47" fmla="*/ 2147483647 h 302"/>
                <a:gd name="T48" fmla="*/ 2147483647 w 360"/>
                <a:gd name="T49" fmla="*/ 2147483647 h 302"/>
                <a:gd name="T50" fmla="*/ 2147483647 w 360"/>
                <a:gd name="T51" fmla="*/ 2147483647 h 302"/>
                <a:gd name="T52" fmla="*/ 2147483647 w 360"/>
                <a:gd name="T53" fmla="*/ 2147483647 h 302"/>
                <a:gd name="T54" fmla="*/ 2147483647 w 360"/>
                <a:gd name="T55" fmla="*/ 2147483647 h 3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0"/>
                <a:gd name="T85" fmla="*/ 0 h 302"/>
                <a:gd name="T86" fmla="*/ 360 w 360"/>
                <a:gd name="T87" fmla="*/ 302 h 3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0" h="302">
                  <a:moveTo>
                    <a:pt x="107" y="302"/>
                  </a:moveTo>
                  <a:lnTo>
                    <a:pt x="195" y="266"/>
                  </a:lnTo>
                  <a:lnTo>
                    <a:pt x="247" y="234"/>
                  </a:lnTo>
                  <a:lnTo>
                    <a:pt x="293" y="239"/>
                  </a:lnTo>
                  <a:lnTo>
                    <a:pt x="292" y="192"/>
                  </a:lnTo>
                  <a:lnTo>
                    <a:pt x="346" y="158"/>
                  </a:lnTo>
                  <a:lnTo>
                    <a:pt x="360" y="115"/>
                  </a:lnTo>
                  <a:lnTo>
                    <a:pt x="330" y="60"/>
                  </a:lnTo>
                  <a:lnTo>
                    <a:pt x="309" y="21"/>
                  </a:lnTo>
                  <a:lnTo>
                    <a:pt x="268" y="0"/>
                  </a:lnTo>
                  <a:lnTo>
                    <a:pt x="237" y="10"/>
                  </a:lnTo>
                  <a:lnTo>
                    <a:pt x="217" y="5"/>
                  </a:lnTo>
                  <a:lnTo>
                    <a:pt x="135" y="81"/>
                  </a:lnTo>
                  <a:lnTo>
                    <a:pt x="148" y="130"/>
                  </a:lnTo>
                  <a:lnTo>
                    <a:pt x="137" y="147"/>
                  </a:lnTo>
                  <a:lnTo>
                    <a:pt x="107" y="145"/>
                  </a:lnTo>
                  <a:lnTo>
                    <a:pt x="76" y="164"/>
                  </a:lnTo>
                  <a:lnTo>
                    <a:pt x="60" y="136"/>
                  </a:lnTo>
                  <a:lnTo>
                    <a:pt x="41" y="117"/>
                  </a:lnTo>
                  <a:lnTo>
                    <a:pt x="13" y="115"/>
                  </a:lnTo>
                  <a:lnTo>
                    <a:pt x="11" y="142"/>
                  </a:lnTo>
                  <a:lnTo>
                    <a:pt x="0" y="164"/>
                  </a:lnTo>
                  <a:lnTo>
                    <a:pt x="30" y="194"/>
                  </a:lnTo>
                  <a:lnTo>
                    <a:pt x="49" y="213"/>
                  </a:lnTo>
                  <a:lnTo>
                    <a:pt x="71" y="208"/>
                  </a:lnTo>
                  <a:lnTo>
                    <a:pt x="88" y="229"/>
                  </a:lnTo>
                  <a:lnTo>
                    <a:pt x="94" y="290"/>
                  </a:lnTo>
                  <a:lnTo>
                    <a:pt x="107" y="302"/>
                  </a:lnTo>
                  <a:close/>
                </a:path>
              </a:pathLst>
            </a:custGeom>
            <a:solidFill>
              <a:schemeClr val="bg1">
                <a:lumMod val="95000"/>
              </a:schemeClr>
            </a:solidFill>
            <a:ln w="6350">
              <a:solidFill>
                <a:schemeClr val="bg1"/>
              </a:solidFill>
              <a:round/>
              <a:headEnd/>
              <a:tailEnd/>
            </a:ln>
          </p:spPr>
          <p:txBody>
            <a:bodyP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66"/>
                </a:solidFill>
                <a:effectLst/>
                <a:uLnTx/>
                <a:uFillTx/>
                <a:cs typeface="Arial" charset="0"/>
              </a:endParaRPr>
            </a:p>
          </p:txBody>
        </p:sp>
      </p:grpSp>
      <p:sp>
        <p:nvSpPr>
          <p:cNvPr id="88" name="TextBox 87"/>
          <p:cNvSpPr txBox="1"/>
          <p:nvPr/>
        </p:nvSpPr>
        <p:spPr>
          <a:xfrm>
            <a:off x="595088" y="1489434"/>
            <a:ext cx="2007955" cy="276999"/>
          </a:xfrm>
          <a:prstGeom prst="rect">
            <a:avLst/>
          </a:prstGeom>
          <a:noFill/>
        </p:spPr>
        <p:txBody>
          <a:bodyPr wrap="square" rtlCol="0">
            <a:spAutoFit/>
          </a:bodyPr>
          <a:lstStyle/>
          <a:p>
            <a:r>
              <a:rPr lang="en-GB" sz="1200" b="1" dirty="0">
                <a:solidFill>
                  <a:srgbClr val="002060"/>
                </a:solidFill>
                <a:latin typeface="Segoe UI" panose="020B0502040204020203" pitchFamily="34" charset="0"/>
                <a:cs typeface="Segoe UI" panose="020B0502040204020203" pitchFamily="34" charset="0"/>
              </a:rPr>
              <a:t>Estimated portfolio value</a:t>
            </a:r>
          </a:p>
        </p:txBody>
      </p:sp>
      <p:sp>
        <p:nvSpPr>
          <p:cNvPr id="89" name="Rectangle 88"/>
          <p:cNvSpPr/>
          <p:nvPr/>
        </p:nvSpPr>
        <p:spPr>
          <a:xfrm>
            <a:off x="595088" y="1776968"/>
            <a:ext cx="2424062" cy="276999"/>
          </a:xfrm>
          <a:prstGeom prst="rect">
            <a:avLst/>
          </a:prstGeom>
        </p:spPr>
        <p:txBody>
          <a:bodyPr wrap="none">
            <a:spAutoFit/>
          </a:bodyPr>
          <a:lstStyle/>
          <a:p>
            <a:r>
              <a:rPr lang="en-GB" sz="1200" b="1" dirty="0">
                <a:solidFill>
                  <a:schemeClr val="accent3"/>
                </a:solidFill>
                <a:latin typeface="Segoe UI" panose="020B0502040204020203" pitchFamily="34" charset="0"/>
                <a:cs typeface="Segoe UI" panose="020B0502040204020203" pitchFamily="34" charset="0"/>
              </a:rPr>
              <a:t>Estimated gross rental income</a:t>
            </a:r>
          </a:p>
        </p:txBody>
      </p:sp>
      <p:sp>
        <p:nvSpPr>
          <p:cNvPr id="90" name="Oval 3"/>
          <p:cNvSpPr>
            <a:spLocks/>
          </p:cNvSpPr>
          <p:nvPr/>
        </p:nvSpPr>
        <p:spPr bwMode="auto">
          <a:xfrm>
            <a:off x="414954" y="1521377"/>
            <a:ext cx="180000" cy="180000"/>
          </a:xfrm>
          <a:prstGeom prst="ellipse">
            <a:avLst/>
          </a:prstGeom>
          <a:solidFill>
            <a:srgbClr val="002060"/>
          </a:solidFill>
          <a:ln w="19050" cap="flat">
            <a:solidFill>
              <a:schemeClr val="tx1">
                <a:alpha val="0"/>
              </a:schemeClr>
            </a:solidFill>
            <a:prstDash val="solid"/>
            <a:miter lim="800000"/>
            <a:headEnd type="none" w="med" len="med"/>
            <a:tailEnd type="none" w="med" len="med"/>
          </a:ln>
        </p:spPr>
        <p:txBody>
          <a:bodyPr lIns="0" tIns="0" rIns="0" bIns="0"/>
          <a:lstStyle/>
          <a:p>
            <a:endParaRPr lang="id-ID">
              <a:latin typeface="Segoe UI" panose="020B0502040204020203" pitchFamily="34" charset="0"/>
              <a:cs typeface="Segoe UI" panose="020B0502040204020203" pitchFamily="34" charset="0"/>
            </a:endParaRPr>
          </a:p>
        </p:txBody>
      </p:sp>
      <p:sp>
        <p:nvSpPr>
          <p:cNvPr id="91" name="Oval 3"/>
          <p:cNvSpPr>
            <a:spLocks/>
          </p:cNvSpPr>
          <p:nvPr/>
        </p:nvSpPr>
        <p:spPr bwMode="auto">
          <a:xfrm>
            <a:off x="414954" y="1808247"/>
            <a:ext cx="180000" cy="180000"/>
          </a:xfrm>
          <a:prstGeom prst="ellipse">
            <a:avLst/>
          </a:prstGeom>
          <a:solidFill>
            <a:schemeClr val="accent3"/>
          </a:solidFill>
          <a:ln w="19050" cap="flat">
            <a:solidFill>
              <a:schemeClr val="tx1">
                <a:alpha val="0"/>
              </a:schemeClr>
            </a:solidFill>
            <a:prstDash val="solid"/>
            <a:miter lim="800000"/>
            <a:headEnd type="none" w="med" len="med"/>
            <a:tailEnd type="none" w="med" len="med"/>
          </a:ln>
        </p:spPr>
        <p:txBody>
          <a:bodyPr lIns="0" tIns="0" rIns="0" bIns="0"/>
          <a:lstStyle/>
          <a:p>
            <a:endParaRPr lang="id-ID">
              <a:latin typeface="Segoe UI" panose="020B0502040204020203" pitchFamily="34" charset="0"/>
              <a:cs typeface="Segoe UI" panose="020B0502040204020203" pitchFamily="34" charset="0"/>
            </a:endParaRPr>
          </a:p>
        </p:txBody>
      </p:sp>
      <p:graphicFrame>
        <p:nvGraphicFramePr>
          <p:cNvPr id="92" name="Table 91"/>
          <p:cNvGraphicFramePr>
            <a:graphicFrameLocks noGrp="1"/>
          </p:cNvGraphicFramePr>
          <p:nvPr>
            <p:extLst>
              <p:ext uri="{D42A27DB-BD31-4B8C-83A1-F6EECF244321}">
                <p14:modId xmlns:p14="http://schemas.microsoft.com/office/powerpoint/2010/main" val="1662334623"/>
              </p:ext>
            </p:extLst>
          </p:nvPr>
        </p:nvGraphicFramePr>
        <p:xfrm>
          <a:off x="7922348" y="1042132"/>
          <a:ext cx="2119451" cy="4754720"/>
        </p:xfrm>
        <a:graphic>
          <a:graphicData uri="http://schemas.openxmlformats.org/drawingml/2006/table">
            <a:tbl>
              <a:tblPr firstRow="1" bandRow="1">
                <a:tableStyleId>{2D5ABB26-0587-4C30-8999-92F81FD0307C}</a:tableStyleId>
              </a:tblPr>
              <a:tblGrid>
                <a:gridCol w="1082733">
                  <a:extLst>
                    <a:ext uri="{9D8B030D-6E8A-4147-A177-3AD203B41FA5}">
                      <a16:colId xmlns:a16="http://schemas.microsoft.com/office/drawing/2014/main" val="20000"/>
                    </a:ext>
                  </a:extLst>
                </a:gridCol>
                <a:gridCol w="1036718">
                  <a:extLst>
                    <a:ext uri="{9D8B030D-6E8A-4147-A177-3AD203B41FA5}">
                      <a16:colId xmlns:a16="http://schemas.microsoft.com/office/drawing/2014/main" val="20001"/>
                    </a:ext>
                  </a:extLst>
                </a:gridCol>
              </a:tblGrid>
              <a:tr h="594340">
                <a:tc>
                  <a:txBody>
                    <a:bodyPr/>
                    <a:lstStyle/>
                    <a:p>
                      <a:pPr algn="l"/>
                      <a:endParaRPr lang="en-GB" sz="1200" b="0" dirty="0">
                        <a:solidFill>
                          <a:schemeClr val="tx1">
                            <a:lumMod val="75000"/>
                            <a:lumOff val="25000"/>
                          </a:schemeClr>
                        </a:solidFill>
                        <a:latin typeface="Segoe UI" pitchFamily="34" charset="0"/>
                        <a:ea typeface="Segoe UI" pitchFamily="34" charset="0"/>
                        <a:cs typeface="Segoe U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Segoe UI" pitchFamily="34" charset="0"/>
                        <a:ea typeface="Segoe UI" pitchFamily="34" charset="0"/>
                        <a:cs typeface="Segoe U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4340">
                <a:tc>
                  <a:txBody>
                    <a:bodyPr/>
                    <a:lstStyle/>
                    <a:p>
                      <a:pPr algn="l"/>
                      <a:r>
                        <a:rPr lang="en-GB" sz="1200" dirty="0">
                          <a:solidFill>
                            <a:schemeClr val="tx1">
                              <a:lumMod val="75000"/>
                              <a:lumOff val="25000"/>
                            </a:schemeClr>
                          </a:solidFill>
                          <a:latin typeface="Segoe UI" pitchFamily="34" charset="0"/>
                          <a:ea typeface="Segoe UI" pitchFamily="34" charset="0"/>
                          <a:cs typeface="Segoe UI" pitchFamily="34" charset="0"/>
                        </a:rPr>
                        <a:t>North East*</a:t>
                      </a:r>
                      <a:endParaRPr lang="en-GB" sz="1200" b="0" dirty="0">
                        <a:solidFill>
                          <a:schemeClr val="tx1">
                            <a:lumMod val="75000"/>
                            <a:lumOff val="25000"/>
                          </a:schemeClr>
                        </a:solidFill>
                        <a:latin typeface="Segoe UI" pitchFamily="34" charset="0"/>
                        <a:ea typeface="Segoe UI" pitchFamily="34" charset="0"/>
                        <a:cs typeface="Segoe U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Segoe UI" pitchFamily="34" charset="0"/>
                          <a:ea typeface="Segoe UI" pitchFamily="34" charset="0"/>
                          <a:cs typeface="Segoe UI" pitchFamily="34" charset="0"/>
                        </a:rPr>
                        <a:t>£1,757,000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3"/>
                          </a:solidFill>
                          <a:latin typeface="Segoe UI" pitchFamily="34" charset="0"/>
                          <a:ea typeface="Segoe UI" pitchFamily="34" charset="0"/>
                          <a:cs typeface="Segoe UI" pitchFamily="34" charset="0"/>
                        </a:rPr>
                        <a:t>£82,000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4340">
                <a:tc>
                  <a:txBody>
                    <a:bodyPr/>
                    <a:lstStyle/>
                    <a:p>
                      <a:pPr algn="l"/>
                      <a:r>
                        <a:rPr lang="en-GB" sz="1200" dirty="0">
                          <a:solidFill>
                            <a:schemeClr val="tx1">
                              <a:lumMod val="75000"/>
                              <a:lumOff val="25000"/>
                            </a:schemeClr>
                          </a:solidFill>
                          <a:latin typeface="Segoe UI" pitchFamily="34" charset="0"/>
                          <a:ea typeface="Segoe UI" pitchFamily="34" charset="0"/>
                          <a:cs typeface="Segoe UI" pitchFamily="34" charset="0"/>
                        </a:rPr>
                        <a:t>Yorkshire &amp;</a:t>
                      </a:r>
                      <a:r>
                        <a:rPr lang="en-GB" sz="1200" baseline="0" dirty="0">
                          <a:solidFill>
                            <a:schemeClr val="tx1">
                              <a:lumMod val="75000"/>
                              <a:lumOff val="25000"/>
                            </a:schemeClr>
                          </a:solidFill>
                          <a:latin typeface="Segoe UI" pitchFamily="34" charset="0"/>
                          <a:ea typeface="Segoe UI" pitchFamily="34" charset="0"/>
                          <a:cs typeface="Segoe UI" pitchFamily="34" charset="0"/>
                        </a:rPr>
                        <a:t> Humber</a:t>
                      </a:r>
                      <a:endParaRPr lang="en-GB" sz="1200" b="0" dirty="0">
                        <a:solidFill>
                          <a:schemeClr val="tx1">
                            <a:lumMod val="75000"/>
                            <a:lumOff val="25000"/>
                          </a:schemeClr>
                        </a:solidFill>
                        <a:latin typeface="Segoe UI" pitchFamily="34" charset="0"/>
                        <a:ea typeface="Segoe UI" pitchFamily="34" charset="0"/>
                        <a:cs typeface="Segoe U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Segoe UI" pitchFamily="34" charset="0"/>
                          <a:ea typeface="Segoe UI" pitchFamily="34" charset="0"/>
                          <a:cs typeface="Segoe UI" pitchFamily="34" charset="0"/>
                        </a:rPr>
                        <a:t>£1,703,000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3"/>
                          </a:solidFill>
                          <a:latin typeface="Segoe UI" pitchFamily="34" charset="0"/>
                          <a:ea typeface="Segoe UI" pitchFamily="34" charset="0"/>
                          <a:cs typeface="Segoe UI" pitchFamily="34" charset="0"/>
                        </a:rPr>
                        <a:t>£84,000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4340">
                <a:tc>
                  <a:txBody>
                    <a:bodyPr/>
                    <a:lstStyle/>
                    <a:p>
                      <a:pPr algn="l"/>
                      <a:r>
                        <a:rPr lang="en-GB" sz="1200" dirty="0">
                          <a:solidFill>
                            <a:schemeClr val="tx1">
                              <a:lumMod val="75000"/>
                              <a:lumOff val="25000"/>
                            </a:schemeClr>
                          </a:solidFill>
                          <a:latin typeface="Segoe UI" pitchFamily="34" charset="0"/>
                          <a:ea typeface="Segoe UI" pitchFamily="34" charset="0"/>
                          <a:cs typeface="Segoe UI" pitchFamily="34" charset="0"/>
                        </a:rPr>
                        <a:t>East Midlands</a:t>
                      </a:r>
                      <a:endParaRPr lang="en-GB" sz="1200" b="0" dirty="0">
                        <a:solidFill>
                          <a:schemeClr val="tx1">
                            <a:lumMod val="75000"/>
                            <a:lumOff val="25000"/>
                          </a:schemeClr>
                        </a:solidFill>
                        <a:latin typeface="Segoe UI" pitchFamily="34" charset="0"/>
                        <a:ea typeface="Segoe UI" pitchFamily="34" charset="0"/>
                        <a:cs typeface="Segoe U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Segoe UI" pitchFamily="34" charset="0"/>
                          <a:ea typeface="Segoe UI" pitchFamily="34" charset="0"/>
                          <a:cs typeface="Segoe UI" pitchFamily="34" charset="0"/>
                        </a:rPr>
                        <a:t>£1,760,000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3"/>
                          </a:solidFill>
                          <a:latin typeface="Segoe UI" pitchFamily="34" charset="0"/>
                          <a:ea typeface="Segoe UI" pitchFamily="34" charset="0"/>
                          <a:cs typeface="Segoe UI" pitchFamily="34" charset="0"/>
                        </a:rPr>
                        <a:t>£76,000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4340">
                <a:tc>
                  <a:txBody>
                    <a:bodyPr/>
                    <a:lstStyle/>
                    <a:p>
                      <a:pPr algn="l"/>
                      <a:r>
                        <a:rPr lang="en-GB" sz="1200" dirty="0">
                          <a:solidFill>
                            <a:schemeClr val="tx1">
                              <a:lumMod val="75000"/>
                              <a:lumOff val="25000"/>
                            </a:schemeClr>
                          </a:solidFill>
                          <a:latin typeface="Segoe UI" pitchFamily="34" charset="0"/>
                          <a:ea typeface="Segoe UI" pitchFamily="34" charset="0"/>
                          <a:cs typeface="Segoe UI" pitchFamily="34" charset="0"/>
                        </a:rPr>
                        <a:t>East of England</a:t>
                      </a:r>
                      <a:endParaRPr lang="en-GB" sz="1200" b="0" dirty="0">
                        <a:solidFill>
                          <a:schemeClr val="tx1">
                            <a:lumMod val="75000"/>
                            <a:lumOff val="25000"/>
                          </a:schemeClr>
                        </a:solidFill>
                        <a:latin typeface="Segoe UI" pitchFamily="34" charset="0"/>
                        <a:ea typeface="Segoe UI" pitchFamily="34" charset="0"/>
                        <a:cs typeface="Segoe U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Segoe UI" pitchFamily="34" charset="0"/>
                          <a:ea typeface="Segoe UI" pitchFamily="34" charset="0"/>
                          <a:cs typeface="Segoe UI" pitchFamily="34" charset="0"/>
                        </a:rPr>
                        <a:t>£1,657,000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3"/>
                          </a:solidFill>
                          <a:latin typeface="Segoe UI" pitchFamily="34" charset="0"/>
                          <a:ea typeface="Segoe UI" pitchFamily="34" charset="0"/>
                          <a:cs typeface="Segoe UI" pitchFamily="34" charset="0"/>
                        </a:rPr>
                        <a:t>£73,000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4340">
                <a:tc>
                  <a:txBody>
                    <a:bodyPr/>
                    <a:lstStyle/>
                    <a:p>
                      <a:pPr algn="l"/>
                      <a:r>
                        <a:rPr lang="en-GB" sz="1200" dirty="0">
                          <a:solidFill>
                            <a:schemeClr val="tx1">
                              <a:lumMod val="75000"/>
                              <a:lumOff val="25000"/>
                            </a:schemeClr>
                          </a:solidFill>
                          <a:latin typeface="Segoe UI" pitchFamily="34" charset="0"/>
                          <a:ea typeface="Segoe UI" pitchFamily="34" charset="0"/>
                          <a:cs typeface="Segoe UI" pitchFamily="34" charset="0"/>
                        </a:rPr>
                        <a:t>London (Central)</a:t>
                      </a:r>
                      <a:endParaRPr lang="en-GB" sz="1200" b="0" dirty="0">
                        <a:solidFill>
                          <a:schemeClr val="tx1">
                            <a:lumMod val="75000"/>
                            <a:lumOff val="25000"/>
                          </a:schemeClr>
                        </a:solidFill>
                        <a:latin typeface="Segoe UI" pitchFamily="34" charset="0"/>
                        <a:ea typeface="Segoe UI" pitchFamily="34" charset="0"/>
                        <a:cs typeface="Segoe U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Segoe UI" pitchFamily="34" charset="0"/>
                          <a:ea typeface="Segoe UI" pitchFamily="34" charset="0"/>
                          <a:cs typeface="Segoe UI" pitchFamily="34" charset="0"/>
                        </a:rPr>
                        <a:t>£2,401,000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3"/>
                          </a:solidFill>
                          <a:latin typeface="Segoe UI" pitchFamily="34" charset="0"/>
                          <a:ea typeface="Segoe UI" pitchFamily="34" charset="0"/>
                          <a:cs typeface="Segoe UI" pitchFamily="34" charset="0"/>
                        </a:rPr>
                        <a:t>£92,000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94340">
                <a:tc>
                  <a:txBody>
                    <a:bodyPr/>
                    <a:lstStyle/>
                    <a:p>
                      <a:pPr algn="l"/>
                      <a:r>
                        <a:rPr lang="en-GB" sz="1200" dirty="0">
                          <a:solidFill>
                            <a:schemeClr val="tx1">
                              <a:lumMod val="75000"/>
                              <a:lumOff val="25000"/>
                            </a:schemeClr>
                          </a:solidFill>
                          <a:latin typeface="Segoe UI" pitchFamily="34" charset="0"/>
                          <a:ea typeface="Segoe UI" pitchFamily="34" charset="0"/>
                          <a:cs typeface="Segoe UI" pitchFamily="34" charset="0"/>
                        </a:rPr>
                        <a:t>London (Outer)</a:t>
                      </a:r>
                      <a:endParaRPr lang="en-GB" sz="1200" b="0" dirty="0">
                        <a:solidFill>
                          <a:schemeClr val="tx1">
                            <a:lumMod val="75000"/>
                            <a:lumOff val="25000"/>
                          </a:schemeClr>
                        </a:solidFill>
                        <a:latin typeface="Segoe UI" pitchFamily="34" charset="0"/>
                        <a:ea typeface="Segoe UI" pitchFamily="34" charset="0"/>
                        <a:cs typeface="Segoe U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Segoe UI" pitchFamily="34" charset="0"/>
                          <a:ea typeface="Segoe UI" pitchFamily="34" charset="0"/>
                          <a:cs typeface="Segoe UI" pitchFamily="34" charset="0"/>
                        </a:rPr>
                        <a:t>£2,149,000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3"/>
                          </a:solidFill>
                          <a:latin typeface="Segoe UI" pitchFamily="34" charset="0"/>
                          <a:ea typeface="Segoe UI" pitchFamily="34" charset="0"/>
                          <a:cs typeface="Segoe UI" pitchFamily="34" charset="0"/>
                        </a:rPr>
                        <a:t>£79,000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4340">
                <a:tc>
                  <a:txBody>
                    <a:bodyPr/>
                    <a:lstStyle/>
                    <a:p>
                      <a:pPr algn="l"/>
                      <a:r>
                        <a:rPr lang="en-GB" sz="1200" dirty="0">
                          <a:solidFill>
                            <a:schemeClr val="tx1">
                              <a:lumMod val="75000"/>
                              <a:lumOff val="25000"/>
                            </a:schemeClr>
                          </a:solidFill>
                          <a:latin typeface="Segoe UI" pitchFamily="34" charset="0"/>
                          <a:ea typeface="Segoe UI" pitchFamily="34" charset="0"/>
                          <a:cs typeface="Segoe UI" pitchFamily="34" charset="0"/>
                        </a:rPr>
                        <a:t>South</a:t>
                      </a:r>
                      <a:r>
                        <a:rPr lang="en-GB" sz="1200" baseline="0" dirty="0">
                          <a:solidFill>
                            <a:schemeClr val="tx1">
                              <a:lumMod val="75000"/>
                              <a:lumOff val="25000"/>
                            </a:schemeClr>
                          </a:solidFill>
                          <a:latin typeface="Segoe UI" pitchFamily="34" charset="0"/>
                          <a:ea typeface="Segoe UI" pitchFamily="34" charset="0"/>
                          <a:cs typeface="Segoe UI" pitchFamily="34" charset="0"/>
                        </a:rPr>
                        <a:t> East</a:t>
                      </a:r>
                      <a:endParaRPr lang="en-GB" sz="1200" b="0" dirty="0">
                        <a:solidFill>
                          <a:schemeClr val="tx1">
                            <a:lumMod val="75000"/>
                            <a:lumOff val="25000"/>
                          </a:schemeClr>
                        </a:solidFill>
                        <a:latin typeface="Segoe UI" pitchFamily="34" charset="0"/>
                        <a:ea typeface="Segoe UI" pitchFamily="34" charset="0"/>
                        <a:cs typeface="Segoe U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Segoe UI" pitchFamily="34" charset="0"/>
                          <a:ea typeface="Segoe UI" pitchFamily="34" charset="0"/>
                          <a:cs typeface="Segoe UI" pitchFamily="34" charset="0"/>
                        </a:rPr>
                        <a:t>£1,823,000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3"/>
                          </a:solidFill>
                          <a:latin typeface="Segoe UI" pitchFamily="34" charset="0"/>
                          <a:ea typeface="Segoe UI" pitchFamily="34" charset="0"/>
                          <a:cs typeface="Segoe UI" pitchFamily="34" charset="0"/>
                        </a:rPr>
                        <a:t>£74,000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pic>
        <p:nvPicPr>
          <p:cNvPr id="93" name="Picture 3" descr="C:\Users\juanmeib\Downloads\map-location-pointer.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5181" y="1670797"/>
            <a:ext cx="325438" cy="325438"/>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Straight Connector 93"/>
          <p:cNvCxnSpPr/>
          <p:nvPr/>
        </p:nvCxnSpPr>
        <p:spPr bwMode="auto">
          <a:xfrm>
            <a:off x="6618650" y="1976233"/>
            <a:ext cx="1174009" cy="8956"/>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pic>
        <p:nvPicPr>
          <p:cNvPr id="95" name="Picture 3" descr="C:\Users\juanmeib\Downloads\map-location-pointer.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5181" y="2306182"/>
            <a:ext cx="325438" cy="32543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3" descr="C:\Users\juanmeib\Downloads\map-location-pointer.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7156" y="2919750"/>
            <a:ext cx="325438" cy="32543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 descr="C:\Users\juanmeib\Downloads\map-location-pointer.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7156" y="3514602"/>
            <a:ext cx="325438" cy="32543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3" descr="C:\Users\juanmeib\Downloads\map-location-pointer.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5535" y="4102438"/>
            <a:ext cx="325438" cy="32543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 descr="C:\Users\juanmeib\Downloads\map-location-pointer.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7156" y="5302587"/>
            <a:ext cx="325438" cy="325438"/>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Straight Connector 101"/>
          <p:cNvCxnSpPr/>
          <p:nvPr/>
        </p:nvCxnSpPr>
        <p:spPr bwMode="auto">
          <a:xfrm flipV="1">
            <a:off x="6081516" y="1988684"/>
            <a:ext cx="541262" cy="817767"/>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03" name="Straight Connector 102"/>
          <p:cNvCxnSpPr/>
          <p:nvPr/>
        </p:nvCxnSpPr>
        <p:spPr bwMode="auto">
          <a:xfrm>
            <a:off x="7101522" y="2595769"/>
            <a:ext cx="677869" cy="3536"/>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04" name="Straight Connector 103"/>
          <p:cNvCxnSpPr/>
          <p:nvPr/>
        </p:nvCxnSpPr>
        <p:spPr bwMode="auto">
          <a:xfrm flipV="1">
            <a:off x="6549020" y="2604616"/>
            <a:ext cx="546287" cy="869209"/>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05" name="Straight Connector 104"/>
          <p:cNvCxnSpPr/>
          <p:nvPr/>
        </p:nvCxnSpPr>
        <p:spPr bwMode="auto">
          <a:xfrm>
            <a:off x="7223419" y="3233282"/>
            <a:ext cx="5760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06" name="Straight Connector 105"/>
          <p:cNvCxnSpPr/>
          <p:nvPr/>
        </p:nvCxnSpPr>
        <p:spPr bwMode="auto">
          <a:xfrm flipV="1">
            <a:off x="6776325" y="3245731"/>
            <a:ext cx="437357" cy="693441"/>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07" name="Straight Connector 106"/>
          <p:cNvCxnSpPr/>
          <p:nvPr/>
        </p:nvCxnSpPr>
        <p:spPr bwMode="auto">
          <a:xfrm>
            <a:off x="7404476" y="3840040"/>
            <a:ext cx="3960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08" name="Straight Connector 107"/>
          <p:cNvCxnSpPr/>
          <p:nvPr/>
        </p:nvCxnSpPr>
        <p:spPr bwMode="auto">
          <a:xfrm flipV="1">
            <a:off x="6957382" y="3852489"/>
            <a:ext cx="437357" cy="693441"/>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09" name="Straight Connector 108"/>
          <p:cNvCxnSpPr/>
          <p:nvPr/>
        </p:nvCxnSpPr>
        <p:spPr bwMode="auto">
          <a:xfrm>
            <a:off x="7404476" y="4439238"/>
            <a:ext cx="3960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10" name="Straight Connector 109"/>
          <p:cNvCxnSpPr/>
          <p:nvPr/>
        </p:nvCxnSpPr>
        <p:spPr bwMode="auto">
          <a:xfrm flipV="1">
            <a:off x="6855738" y="4427876"/>
            <a:ext cx="567353" cy="443783"/>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11" name="Straight Connector 110"/>
          <p:cNvCxnSpPr/>
          <p:nvPr/>
        </p:nvCxnSpPr>
        <p:spPr bwMode="auto">
          <a:xfrm>
            <a:off x="7423091" y="5640976"/>
            <a:ext cx="3960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12" name="Straight Connector 111"/>
          <p:cNvCxnSpPr/>
          <p:nvPr/>
        </p:nvCxnSpPr>
        <p:spPr bwMode="auto">
          <a:xfrm>
            <a:off x="6980489" y="5182279"/>
            <a:ext cx="398567" cy="445746"/>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graphicFrame>
        <p:nvGraphicFramePr>
          <p:cNvPr id="123" name="Table 122"/>
          <p:cNvGraphicFramePr>
            <a:graphicFrameLocks noGrp="1"/>
          </p:cNvGraphicFramePr>
          <p:nvPr>
            <p:extLst>
              <p:ext uri="{D42A27DB-BD31-4B8C-83A1-F6EECF244321}">
                <p14:modId xmlns:p14="http://schemas.microsoft.com/office/powerpoint/2010/main" val="1447718749"/>
              </p:ext>
            </p:extLst>
          </p:nvPr>
        </p:nvGraphicFramePr>
        <p:xfrm>
          <a:off x="1180107" y="3150988"/>
          <a:ext cx="2121580" cy="2400123"/>
        </p:xfrm>
        <a:graphic>
          <a:graphicData uri="http://schemas.openxmlformats.org/drawingml/2006/table">
            <a:tbl>
              <a:tblPr firstRow="1" bandRow="1">
                <a:tableStyleId>{2D5ABB26-0587-4C30-8999-92F81FD0307C}</a:tableStyleId>
              </a:tblPr>
              <a:tblGrid>
                <a:gridCol w="988266">
                  <a:extLst>
                    <a:ext uri="{9D8B030D-6E8A-4147-A177-3AD203B41FA5}">
                      <a16:colId xmlns:a16="http://schemas.microsoft.com/office/drawing/2014/main" val="20000"/>
                    </a:ext>
                  </a:extLst>
                </a:gridCol>
                <a:gridCol w="1133314">
                  <a:extLst>
                    <a:ext uri="{9D8B030D-6E8A-4147-A177-3AD203B41FA5}">
                      <a16:colId xmlns:a16="http://schemas.microsoft.com/office/drawing/2014/main" val="20001"/>
                    </a:ext>
                  </a:extLst>
                </a:gridCol>
              </a:tblGrid>
              <a:tr h="586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Segoe UI" panose="020B0502040204020203" pitchFamily="34" charset="0"/>
                          <a:cs typeface="Segoe UI" panose="020B0502040204020203" pitchFamily="34" charset="0"/>
                        </a:rPr>
                        <a:t>£1,520,000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3"/>
                          </a:solidFill>
                          <a:latin typeface="Segoe UI" panose="020B0502040204020203" pitchFamily="34" charset="0"/>
                          <a:cs typeface="Segoe UI" panose="020B0502040204020203" pitchFamily="34" charset="0"/>
                        </a:rPr>
                        <a:t>£71,000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75000"/>
                              <a:lumOff val="25000"/>
                            </a:schemeClr>
                          </a:solidFill>
                          <a:latin typeface="Segoe UI" pitchFamily="34" charset="0"/>
                          <a:ea typeface="Segoe UI" pitchFamily="34" charset="0"/>
                          <a:cs typeface="Segoe UI" pitchFamily="34" charset="0"/>
                        </a:rPr>
                        <a:t>North</a:t>
                      </a:r>
                      <a:r>
                        <a:rPr lang="en-GB" sz="1200" b="0" baseline="0" dirty="0">
                          <a:solidFill>
                            <a:schemeClr val="tx1">
                              <a:lumMod val="75000"/>
                              <a:lumOff val="25000"/>
                            </a:schemeClr>
                          </a:solidFill>
                          <a:latin typeface="Segoe UI" pitchFamily="34" charset="0"/>
                          <a:ea typeface="Segoe UI" pitchFamily="34" charset="0"/>
                          <a:cs typeface="Segoe UI" pitchFamily="34" charset="0"/>
                        </a:rPr>
                        <a:t> West</a:t>
                      </a:r>
                      <a:endParaRPr lang="en-GB" sz="1200" b="0" dirty="0">
                        <a:solidFill>
                          <a:schemeClr val="tx1">
                            <a:lumMod val="75000"/>
                            <a:lumOff val="25000"/>
                          </a:schemeClr>
                        </a:solidFill>
                        <a:latin typeface="Segoe UI" pitchFamily="34" charset="0"/>
                        <a:ea typeface="Segoe UI" pitchFamily="34" charset="0"/>
                        <a:cs typeface="Segoe UI"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86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Segoe UI" panose="020B0502040204020203" pitchFamily="34" charset="0"/>
                          <a:cs typeface="Segoe UI" panose="020B0502040204020203" pitchFamily="34" charset="0"/>
                        </a:rPr>
                        <a:t>£1,501,000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3"/>
                          </a:solidFill>
                          <a:latin typeface="Segoe UI" panose="020B0502040204020203" pitchFamily="34" charset="0"/>
                          <a:cs typeface="Segoe UI" panose="020B0502040204020203" pitchFamily="34" charset="0"/>
                        </a:rPr>
                        <a:t>£69,000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dirty="0">
                          <a:solidFill>
                            <a:schemeClr val="tx1">
                              <a:lumMod val="75000"/>
                              <a:lumOff val="25000"/>
                            </a:schemeClr>
                          </a:solidFill>
                          <a:latin typeface="Segoe UI" pitchFamily="34" charset="0"/>
                          <a:ea typeface="Segoe UI" pitchFamily="34" charset="0"/>
                          <a:cs typeface="Segoe UI" pitchFamily="34" charset="0"/>
                        </a:rPr>
                        <a:t>West Midlands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6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Segoe UI" panose="020B0502040204020203" pitchFamily="34" charset="0"/>
                          <a:cs typeface="Segoe UI" panose="020B0502040204020203" pitchFamily="34" charset="0"/>
                        </a:rPr>
                        <a:t>£1,408,000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3"/>
                          </a:solidFill>
                          <a:latin typeface="Segoe UI" panose="020B0502040204020203" pitchFamily="34" charset="0"/>
                          <a:cs typeface="Segoe UI" panose="020B0502040204020203" pitchFamily="34" charset="0"/>
                        </a:rPr>
                        <a:t>£62,000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accent3"/>
                        </a:solidFill>
                        <a:latin typeface="Segoe UI" panose="020B0502040204020203" pitchFamily="34" charset="0"/>
                        <a:cs typeface="Segoe UI" panose="020B05020402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75000"/>
                              <a:lumOff val="25000"/>
                            </a:schemeClr>
                          </a:solidFill>
                          <a:latin typeface="Segoe UI" pitchFamily="34" charset="0"/>
                          <a:ea typeface="Segoe UI" pitchFamily="34" charset="0"/>
                          <a:cs typeface="Segoe UI" pitchFamily="34" charset="0"/>
                        </a:rPr>
                        <a:t>Wales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86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Segoe UI" panose="020B0502040204020203" pitchFamily="34" charset="0"/>
                          <a:cs typeface="Segoe UI" panose="020B0502040204020203" pitchFamily="34" charset="0"/>
                        </a:rPr>
                        <a:t>£1,568,000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3"/>
                          </a:solidFill>
                          <a:latin typeface="Segoe UI" panose="020B0502040204020203" pitchFamily="34" charset="0"/>
                          <a:cs typeface="Segoe UI" panose="020B0502040204020203" pitchFamily="34" charset="0"/>
                        </a:rPr>
                        <a:t>£68,000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75000"/>
                              <a:lumOff val="25000"/>
                            </a:schemeClr>
                          </a:solidFill>
                          <a:latin typeface="Segoe UI" pitchFamily="34" charset="0"/>
                          <a:ea typeface="Segoe UI" pitchFamily="34" charset="0"/>
                          <a:cs typeface="Segoe UI" pitchFamily="34" charset="0"/>
                        </a:rPr>
                        <a:t>South West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124" name="Picture 3" descr="C:\Users\juanmeib\Downloads\map-location-pointer.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4497" y="3249771"/>
            <a:ext cx="325438" cy="325438"/>
          </a:xfrm>
          <a:prstGeom prst="rect">
            <a:avLst/>
          </a:prstGeom>
          <a:noFill/>
          <a:extLst>
            <a:ext uri="{909E8E84-426E-40DD-AFC4-6F175D3DCCD1}">
              <a14:hiddenFill xmlns:a14="http://schemas.microsoft.com/office/drawing/2010/main">
                <a:solidFill>
                  <a:srgbClr val="FFFFFF"/>
                </a:solidFill>
              </a14:hiddenFill>
            </a:ext>
          </a:extLst>
        </p:spPr>
      </p:pic>
      <p:cxnSp>
        <p:nvCxnSpPr>
          <p:cNvPr id="125" name="Straight Connector 124"/>
          <p:cNvCxnSpPr/>
          <p:nvPr/>
        </p:nvCxnSpPr>
        <p:spPr bwMode="auto">
          <a:xfrm flipV="1">
            <a:off x="3431861" y="3563082"/>
            <a:ext cx="2429883" cy="13305"/>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26" name="Straight Connector 125"/>
          <p:cNvCxnSpPr/>
          <p:nvPr/>
        </p:nvCxnSpPr>
        <p:spPr bwMode="auto">
          <a:xfrm>
            <a:off x="3469268" y="5283200"/>
            <a:ext cx="1584000"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pic>
        <p:nvPicPr>
          <p:cNvPr id="127" name="Picture 3" descr="C:\Users\juanmeib\Downloads\map-location-pointer.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4497" y="4952599"/>
            <a:ext cx="325438" cy="32543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3" descr="C:\Users\juanmeib\Downloads\map-location-pointer.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4497" y="4351723"/>
            <a:ext cx="325438" cy="325438"/>
          </a:xfrm>
          <a:prstGeom prst="rect">
            <a:avLst/>
          </a:prstGeom>
          <a:noFill/>
          <a:extLst>
            <a:ext uri="{909E8E84-426E-40DD-AFC4-6F175D3DCCD1}">
              <a14:hiddenFill xmlns:a14="http://schemas.microsoft.com/office/drawing/2010/main">
                <a:solidFill>
                  <a:srgbClr val="FFFFFF"/>
                </a:solidFill>
              </a14:hiddenFill>
            </a:ext>
          </a:extLst>
        </p:spPr>
      </p:pic>
      <p:cxnSp>
        <p:nvCxnSpPr>
          <p:cNvPr id="129" name="Straight Connector 128"/>
          <p:cNvCxnSpPr/>
          <p:nvPr/>
        </p:nvCxnSpPr>
        <p:spPr bwMode="auto">
          <a:xfrm>
            <a:off x="3433011" y="4673645"/>
            <a:ext cx="1739296" cy="7219"/>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pic>
        <p:nvPicPr>
          <p:cNvPr id="130" name="Picture 3" descr="C:\Users\juanmeib\Downloads\map-location-pointer.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4497" y="3819526"/>
            <a:ext cx="325438" cy="325438"/>
          </a:xfrm>
          <a:prstGeom prst="rect">
            <a:avLst/>
          </a:prstGeom>
          <a:noFill/>
          <a:extLst>
            <a:ext uri="{909E8E84-426E-40DD-AFC4-6F175D3DCCD1}">
              <a14:hiddenFill xmlns:a14="http://schemas.microsoft.com/office/drawing/2010/main">
                <a:solidFill>
                  <a:srgbClr val="FFFFFF"/>
                </a:solidFill>
              </a14:hiddenFill>
            </a:ext>
          </a:extLst>
        </p:spPr>
      </p:pic>
      <p:cxnSp>
        <p:nvCxnSpPr>
          <p:cNvPr id="131" name="Straight Connector 130"/>
          <p:cNvCxnSpPr/>
          <p:nvPr/>
        </p:nvCxnSpPr>
        <p:spPr bwMode="auto">
          <a:xfrm flipV="1">
            <a:off x="3440683" y="4140993"/>
            <a:ext cx="1800000" cy="1"/>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32" name="Straight Connector 131"/>
          <p:cNvCxnSpPr/>
          <p:nvPr/>
        </p:nvCxnSpPr>
        <p:spPr bwMode="auto">
          <a:xfrm flipH="1" flipV="1">
            <a:off x="5053269" y="5278038"/>
            <a:ext cx="238076" cy="17358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34" name="Straight Connector 133"/>
          <p:cNvCxnSpPr/>
          <p:nvPr/>
        </p:nvCxnSpPr>
        <p:spPr bwMode="auto">
          <a:xfrm flipH="1" flipV="1">
            <a:off x="5207577" y="4144964"/>
            <a:ext cx="654051" cy="49183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133" name="TextBox 132"/>
          <p:cNvSpPr txBox="1"/>
          <p:nvPr/>
        </p:nvSpPr>
        <p:spPr>
          <a:xfrm>
            <a:off x="9172707" y="6343927"/>
            <a:ext cx="1873636" cy="230832"/>
          </a:xfrm>
          <a:prstGeom prst="rect">
            <a:avLst/>
          </a:prstGeom>
          <a:noFill/>
        </p:spPr>
        <p:txBody>
          <a:bodyPr wrap="square" rtlCol="0">
            <a:spAutoFit/>
          </a:bodyPr>
          <a:lstStyle/>
          <a:p>
            <a:pPr algn="r"/>
            <a:r>
              <a:rPr lang="en-GB" sz="900" dirty="0">
                <a:solidFill>
                  <a:schemeClr val="bg1">
                    <a:lumMod val="50000"/>
                  </a:schemeClr>
                </a:solidFill>
                <a:latin typeface="Segoe UI" panose="020B0502040204020203" pitchFamily="34" charset="0"/>
                <a:cs typeface="Segoe UI" panose="020B0502040204020203" pitchFamily="34" charset="0"/>
              </a:rPr>
              <a:t>*Caution: Small Base</a:t>
            </a:r>
          </a:p>
        </p:txBody>
      </p:sp>
      <p:sp>
        <p:nvSpPr>
          <p:cNvPr id="101" name="Text Placeholder 100">
            <a:extLst>
              <a:ext uri="{FF2B5EF4-FFF2-40B4-BE49-F238E27FC236}">
                <a16:creationId xmlns:a16="http://schemas.microsoft.com/office/drawing/2014/main" id="{B6B6C660-D7CB-414B-AD3B-40277BB5C484}"/>
              </a:ext>
            </a:extLst>
          </p:cNvPr>
          <p:cNvSpPr>
            <a:spLocks noGrp="1"/>
          </p:cNvSpPr>
          <p:nvPr>
            <p:ph type="body" sz="quarter" idx="18"/>
          </p:nvPr>
        </p:nvSpPr>
        <p:spPr/>
        <p:txBody>
          <a:bodyPr/>
          <a:lstStyle/>
          <a:p>
            <a:r>
              <a:rPr lang="en-GB" dirty="0"/>
              <a:t>Q3a. Please estimate the total market value of your residential letting property portfolio? Q3aa. Over the last 12 months, in which band is the gross rental income you receive from your residential letting portfolio? Base: All (983)</a:t>
            </a:r>
          </a:p>
        </p:txBody>
      </p:sp>
    </p:spTree>
    <p:extLst>
      <p:ext uri="{BB962C8B-B14F-4D97-AF65-F5344CB8AC3E}">
        <p14:creationId xmlns:p14="http://schemas.microsoft.com/office/powerpoint/2010/main" val="47905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2888" y="244702"/>
            <a:ext cx="10363200" cy="671807"/>
          </a:xfrm>
        </p:spPr>
        <p:txBody>
          <a:bodyPr/>
          <a:lstStyle/>
          <a:p>
            <a:r>
              <a:rPr lang="en-GB" sz="2800" dirty="0">
                <a:solidFill>
                  <a:schemeClr val="accent3"/>
                </a:solidFill>
              </a:rPr>
              <a:t>Report Contents</a:t>
            </a:r>
          </a:p>
        </p:txBody>
      </p:sp>
      <p:sp>
        <p:nvSpPr>
          <p:cNvPr id="22" name="Rectangle 21"/>
          <p:cNvSpPr/>
          <p:nvPr/>
        </p:nvSpPr>
        <p:spPr>
          <a:xfrm>
            <a:off x="5334133" y="1392465"/>
            <a:ext cx="5809095" cy="4182070"/>
          </a:xfrm>
          <a:prstGeom prst="rect">
            <a:avLst/>
          </a:prstGeom>
          <a:solidFill>
            <a:schemeClr val="bg2"/>
          </a:solidFill>
          <a:ln w="19050">
            <a:gradFill flip="none" rotWithShape="1">
              <a:gsLst>
                <a:gs pos="100000">
                  <a:srgbClr val="FB6B00"/>
                </a:gs>
                <a:gs pos="82000">
                  <a:srgbClr val="FB6B00"/>
                </a:gs>
                <a:gs pos="62000">
                  <a:srgbClr val="FB6500"/>
                </a:gs>
                <a:gs pos="40000">
                  <a:srgbClr val="F84A04"/>
                </a:gs>
                <a:gs pos="19000">
                  <a:schemeClr val="accent3"/>
                </a:gs>
                <a:gs pos="0">
                  <a:srgbClr val="EF2E0A"/>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Verdana" charset="0"/>
              <a:cs typeface="Calibri" panose="020F0502020204030204" pitchFamily="34" charset="0"/>
            </a:endParaRPr>
          </a:p>
        </p:txBody>
      </p:sp>
      <p:sp>
        <p:nvSpPr>
          <p:cNvPr id="23" name="TextBox 22"/>
          <p:cNvSpPr txBox="1"/>
          <p:nvPr/>
        </p:nvSpPr>
        <p:spPr>
          <a:xfrm>
            <a:off x="6347660" y="1471688"/>
            <a:ext cx="3782040" cy="314253"/>
          </a:xfrm>
          <a:prstGeom prst="rect">
            <a:avLst/>
          </a:prstGeom>
          <a:noFill/>
        </p:spPr>
        <p:txBody>
          <a:bodyPr wrap="square" rtlCol="0">
            <a:spAutoFit/>
          </a:bodyPr>
          <a:lstStyle/>
          <a:p>
            <a:pPr algn="ctr">
              <a:lnSpc>
                <a:spcPct val="108000"/>
              </a:lnSpc>
              <a:spcAft>
                <a:spcPts val="3000"/>
              </a:spcAft>
            </a:pPr>
            <a:r>
              <a:rPr lang="en-GB" sz="1400" b="1" dirty="0">
                <a:solidFill>
                  <a:srgbClr val="707070"/>
                </a:solidFill>
                <a:latin typeface="Calibri" panose="020F0502020204030204" pitchFamily="34" charset="0"/>
                <a:cs typeface="Calibri" panose="020F0502020204030204" pitchFamily="34" charset="0"/>
              </a:rPr>
              <a:t>New questions for Q2 2023</a:t>
            </a:r>
          </a:p>
        </p:txBody>
      </p:sp>
      <p:sp>
        <p:nvSpPr>
          <p:cNvPr id="24" name="TextBox 23"/>
          <p:cNvSpPr txBox="1"/>
          <p:nvPr/>
        </p:nvSpPr>
        <p:spPr>
          <a:xfrm>
            <a:off x="5523465" y="1870296"/>
            <a:ext cx="5558522" cy="3792374"/>
          </a:xfrm>
          <a:prstGeom prst="rect">
            <a:avLst/>
          </a:prstGeom>
        </p:spPr>
        <p:txBody>
          <a:bodyPr vert="horz" wrap="square" lIns="0" tIns="0" rIns="0" bIns="0" rtlCol="0" anchor="t">
            <a:noAutofit/>
          </a:bodyPr>
          <a:lstStyle/>
          <a:p>
            <a:pPr marL="285750" indent="-285750">
              <a:spcBef>
                <a:spcPts val="600"/>
              </a:spcBef>
              <a:buFont typeface="Arial" panose="020B0604020202020204" pitchFamily="34" charset="0"/>
              <a:buChar char="•"/>
            </a:pPr>
            <a:r>
              <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rPr>
              <a:t>Awareness of EPC ‘C’ legislation</a:t>
            </a:r>
          </a:p>
          <a:p>
            <a:pPr marL="285750" indent="-285750">
              <a:spcBef>
                <a:spcPts val="600"/>
              </a:spcBef>
              <a:buFont typeface="Arial" panose="020B0604020202020204" pitchFamily="34" charset="0"/>
              <a:buChar char="•"/>
            </a:pPr>
            <a:r>
              <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rPr>
              <a:t>Impact of EPC ‘C’ legislation</a:t>
            </a:r>
          </a:p>
          <a:p>
            <a:pPr marL="742950" lvl="1" indent="-285750">
              <a:spcBef>
                <a:spcPts val="600"/>
              </a:spcBef>
              <a:buFont typeface="Segoe UI" panose="020B0502040204020203" pitchFamily="34" charset="0"/>
              <a:buChar char="‐"/>
            </a:pPr>
            <a:r>
              <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rPr>
              <a:t>Actions taken in response to EPC legislation</a:t>
            </a:r>
          </a:p>
          <a:p>
            <a:pPr marL="742950" lvl="1" indent="-285750">
              <a:spcBef>
                <a:spcPts val="600"/>
              </a:spcBef>
              <a:buFont typeface="Segoe UI" panose="020B0502040204020203" pitchFamily="34" charset="0"/>
              <a:buChar char="‐"/>
            </a:pPr>
            <a:r>
              <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rPr>
              <a:t>Funding strategies </a:t>
            </a:r>
          </a:p>
          <a:p>
            <a:pPr marL="742950" lvl="1" indent="-285750">
              <a:spcBef>
                <a:spcPts val="600"/>
              </a:spcBef>
              <a:buFont typeface="Segoe UI" panose="020B0502040204020203" pitchFamily="34" charset="0"/>
              <a:buChar char="‐"/>
            </a:pPr>
            <a:r>
              <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rPr>
              <a:t>Costs associated with legislation </a:t>
            </a:r>
          </a:p>
          <a:p>
            <a:pPr marL="742950" lvl="1" indent="-285750">
              <a:spcBef>
                <a:spcPts val="600"/>
              </a:spcBef>
              <a:buFont typeface="Segoe UI" panose="020B0502040204020203" pitchFamily="34" charset="0"/>
              <a:buChar char="‐"/>
            </a:pPr>
            <a:r>
              <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rPr>
              <a:t>Effect on purchasing properties </a:t>
            </a:r>
          </a:p>
          <a:p>
            <a:pPr marL="285750" indent="-285750">
              <a:spcBef>
                <a:spcPts val="600"/>
              </a:spcBef>
              <a:buFont typeface="Arial" panose="020B0604020202020204" pitchFamily="34" charset="0"/>
              <a:buChar char="•"/>
            </a:pPr>
            <a:r>
              <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rPr>
              <a:t>Rental Reform Bill </a:t>
            </a:r>
          </a:p>
          <a:p>
            <a:pPr marL="742950" lvl="1" indent="-285750">
              <a:spcBef>
                <a:spcPts val="600"/>
              </a:spcBef>
              <a:buFontTx/>
              <a:buChar char="-"/>
            </a:pPr>
            <a:r>
              <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rPr>
              <a:t>General feedback for parliamentarians </a:t>
            </a:r>
          </a:p>
          <a:p>
            <a:pPr marL="742950" lvl="1" indent="-285750">
              <a:spcBef>
                <a:spcPts val="600"/>
              </a:spcBef>
              <a:buFontTx/>
              <a:buChar char="-"/>
            </a:pPr>
            <a:r>
              <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rPr>
              <a:t>Extent of concern with regards to impact on activity as a landlord </a:t>
            </a:r>
          </a:p>
          <a:p>
            <a:pPr marL="285750" indent="-285750">
              <a:spcBef>
                <a:spcPts val="600"/>
              </a:spcBef>
              <a:buFont typeface="Arial" panose="020B0604020202020204" pitchFamily="34" charset="0"/>
              <a:buChar char="•"/>
            </a:pPr>
            <a:r>
              <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rPr>
              <a:t>Who landlords are planning to sell their properties to</a:t>
            </a:r>
          </a:p>
          <a:p>
            <a:pPr marL="271463" lvl="1" indent="-271463">
              <a:spcBef>
                <a:spcPts val="600"/>
              </a:spcBef>
              <a:buFont typeface="Arial" panose="020B0604020202020204" pitchFamily="34" charset="0"/>
              <a:buChar char="•"/>
            </a:pPr>
            <a:r>
              <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rPr>
              <a:t>Sales intention by region </a:t>
            </a:r>
          </a:p>
          <a:p>
            <a:pPr marL="271463" lvl="1" indent="-271463">
              <a:spcBef>
                <a:spcPts val="600"/>
              </a:spcBef>
              <a:buFont typeface="Arial" panose="020B0604020202020204" pitchFamily="34" charset="0"/>
              <a:buChar char="•"/>
            </a:pPr>
            <a:r>
              <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rPr>
              <a:t>Sales intention by property type</a:t>
            </a:r>
          </a:p>
          <a:p>
            <a:pPr marL="271463" lvl="1" indent="-271463">
              <a:spcBef>
                <a:spcPts val="600"/>
              </a:spcBef>
              <a:buFont typeface="Arial" panose="020B0604020202020204" pitchFamily="34" charset="0"/>
              <a:buChar char="•"/>
            </a:pPr>
            <a:r>
              <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rPr>
              <a:t>Main reasons for divestment  </a:t>
            </a:r>
          </a:p>
          <a:p>
            <a:pPr>
              <a:spcBef>
                <a:spcPts val="600"/>
              </a:spcBef>
            </a:pPr>
            <a:endPar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endParaRPr>
          </a:p>
          <a:p>
            <a:pPr marL="285750" indent="-285750">
              <a:spcBef>
                <a:spcPts val="600"/>
              </a:spcBef>
              <a:buFont typeface="Arial" panose="020B0604020202020204" pitchFamily="34" charset="0"/>
              <a:buChar char="•"/>
            </a:pPr>
            <a:endPar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endParaRPr>
          </a:p>
          <a:p>
            <a:pPr>
              <a:spcBef>
                <a:spcPts val="600"/>
              </a:spcBef>
            </a:pPr>
            <a:endPar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endParaRPr>
          </a:p>
          <a:p>
            <a:pPr marL="285750" indent="-285750">
              <a:spcBef>
                <a:spcPts val="600"/>
              </a:spcBef>
              <a:buFont typeface="Segoe UI" panose="020B0502040204020203" pitchFamily="34" charset="0"/>
              <a:buChar char="‐"/>
            </a:pPr>
            <a:endParaRPr lang="en-GB" sz="1300" dirty="0">
              <a:solidFill>
                <a:schemeClr val="tx2">
                  <a:lumMod val="65000"/>
                  <a:lumOff val="35000"/>
                </a:schemeClr>
              </a:solidFill>
              <a:latin typeface="Calibri" panose="020F0502020204030204" pitchFamily="34" charset="0"/>
              <a:ea typeface="Segoe UI" panose="020B0502040204020203"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8711D87F-6C33-47CA-B25A-739A51118C37}"/>
              </a:ext>
            </a:extLst>
          </p:cNvPr>
          <p:cNvCxnSpPr>
            <a:cxnSpLocks/>
          </p:cNvCxnSpPr>
          <p:nvPr/>
        </p:nvCxnSpPr>
        <p:spPr bwMode="auto">
          <a:xfrm>
            <a:off x="623754" y="1537590"/>
            <a:ext cx="0" cy="3708000"/>
          </a:xfrm>
          <a:prstGeom prst="line">
            <a:avLst/>
          </a:prstGeom>
          <a:blipFill dpi="0" rotWithShape="0">
            <a:blip r:embed="rId2">
              <a:extLst>
                <a:ext uri="{28A0092B-C50C-407E-A947-70E740481C1C}">
                  <a14:useLocalDpi xmlns:a14="http://schemas.microsoft.com/office/drawing/2010/main" val="0"/>
                </a:ext>
              </a:extLst>
            </a:blip>
            <a:srcRect/>
            <a:tile tx="0" ty="0" sx="100000" sy="100000" flip="none" algn="tl"/>
          </a:blipFill>
          <a:ln w="7620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Oval 24">
            <a:extLst>
              <a:ext uri="{FF2B5EF4-FFF2-40B4-BE49-F238E27FC236}">
                <a16:creationId xmlns:a16="http://schemas.microsoft.com/office/drawing/2014/main" id="{7229F32A-F3E8-4772-912C-8F4DFD565DF1}"/>
              </a:ext>
            </a:extLst>
          </p:cNvPr>
          <p:cNvSpPr/>
          <p:nvPr/>
        </p:nvSpPr>
        <p:spPr bwMode="auto">
          <a:xfrm>
            <a:off x="479754" y="1925052"/>
            <a:ext cx="288000" cy="288000"/>
          </a:xfrm>
          <a:prstGeom prst="ellipse">
            <a:avLst/>
          </a:prstGeom>
          <a:solidFill>
            <a:schemeClr val="accent3"/>
          </a:solidFill>
          <a:ln w="254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788CB5C6-A6D2-4368-BAD2-B7EB66A3EDF1}"/>
              </a:ext>
            </a:extLst>
          </p:cNvPr>
          <p:cNvSpPr/>
          <p:nvPr/>
        </p:nvSpPr>
        <p:spPr bwMode="auto">
          <a:xfrm>
            <a:off x="479754" y="2990226"/>
            <a:ext cx="288000" cy="288000"/>
          </a:xfrm>
          <a:prstGeom prst="ellipse">
            <a:avLst/>
          </a:prstGeom>
          <a:solidFill>
            <a:schemeClr val="accent3"/>
          </a:solidFill>
          <a:ln w="254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latin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id="{175A51E1-162E-47DF-9EC8-3642C5994C10}"/>
              </a:ext>
            </a:extLst>
          </p:cNvPr>
          <p:cNvSpPr/>
          <p:nvPr/>
        </p:nvSpPr>
        <p:spPr bwMode="auto">
          <a:xfrm>
            <a:off x="479754" y="5120574"/>
            <a:ext cx="288000" cy="288000"/>
          </a:xfrm>
          <a:prstGeom prst="ellipse">
            <a:avLst/>
          </a:prstGeom>
          <a:solidFill>
            <a:schemeClr val="accent3"/>
          </a:solidFill>
          <a:ln w="254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latin typeface="Calibri" panose="020F0502020204030204" pitchFamily="34" charset="0"/>
              <a:cs typeface="Calibri" panose="020F0502020204030204" pitchFamily="34" charset="0"/>
            </a:endParaRPr>
          </a:p>
        </p:txBody>
      </p:sp>
      <p:sp>
        <p:nvSpPr>
          <p:cNvPr id="28" name="Oval 27">
            <a:extLst>
              <a:ext uri="{FF2B5EF4-FFF2-40B4-BE49-F238E27FC236}">
                <a16:creationId xmlns:a16="http://schemas.microsoft.com/office/drawing/2014/main" id="{667C5F81-5D24-42CD-8800-761903AD81F1}"/>
              </a:ext>
            </a:extLst>
          </p:cNvPr>
          <p:cNvSpPr/>
          <p:nvPr/>
        </p:nvSpPr>
        <p:spPr bwMode="auto">
          <a:xfrm>
            <a:off x="479754" y="4055400"/>
            <a:ext cx="288000" cy="288000"/>
          </a:xfrm>
          <a:prstGeom prst="ellipse">
            <a:avLst/>
          </a:prstGeom>
          <a:solidFill>
            <a:schemeClr val="accent3"/>
          </a:solidFill>
          <a:ln w="254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53786420-70D7-455A-AF19-BEDD36100887}"/>
              </a:ext>
            </a:extLst>
          </p:cNvPr>
          <p:cNvSpPr/>
          <p:nvPr/>
        </p:nvSpPr>
        <p:spPr bwMode="auto">
          <a:xfrm>
            <a:off x="479754" y="4587987"/>
            <a:ext cx="288000" cy="288000"/>
          </a:xfrm>
          <a:prstGeom prst="ellipse">
            <a:avLst/>
          </a:prstGeom>
          <a:solidFill>
            <a:schemeClr val="accent3"/>
          </a:solidFill>
          <a:ln w="254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36AECC6C-D517-4AEB-A34D-BC91A7AD8E4E}"/>
              </a:ext>
            </a:extLst>
          </p:cNvPr>
          <p:cNvSpPr/>
          <p:nvPr/>
        </p:nvSpPr>
        <p:spPr bwMode="auto">
          <a:xfrm>
            <a:off x="479754" y="3522813"/>
            <a:ext cx="288000" cy="288000"/>
          </a:xfrm>
          <a:prstGeom prst="ellipse">
            <a:avLst/>
          </a:prstGeom>
          <a:solidFill>
            <a:schemeClr val="accent3"/>
          </a:solidFill>
          <a:ln w="254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AAAD7641-1887-495D-9A14-BFB39F510B24}"/>
              </a:ext>
            </a:extLst>
          </p:cNvPr>
          <p:cNvSpPr txBox="1"/>
          <p:nvPr/>
        </p:nvSpPr>
        <p:spPr>
          <a:xfrm>
            <a:off x="967749" y="1353151"/>
            <a:ext cx="4073378" cy="4097468"/>
          </a:xfrm>
          <a:prstGeom prst="rect">
            <a:avLst/>
          </a:prstGeom>
          <a:noFill/>
        </p:spPr>
        <p:txBody>
          <a:bodyPr wrap="square" rtlCol="0">
            <a:spAutoFit/>
          </a:bodyPr>
          <a:lstStyle/>
          <a:p>
            <a:pPr>
              <a:lnSpc>
                <a:spcPct val="108000"/>
              </a:lnSpc>
              <a:spcAft>
                <a:spcPts val="2400"/>
              </a:spcAft>
            </a:pPr>
            <a:r>
              <a:rPr lang="en-GB" sz="1400" b="1" dirty="0">
                <a:solidFill>
                  <a:srgbClr val="707070"/>
                </a:solidFill>
                <a:latin typeface="Calibri" panose="020F0502020204030204" pitchFamily="34" charset="0"/>
                <a:cs typeface="Calibri" panose="020F0502020204030204" pitchFamily="34" charset="0"/>
              </a:rPr>
              <a:t>Methodology</a:t>
            </a:r>
          </a:p>
          <a:p>
            <a:pPr>
              <a:lnSpc>
                <a:spcPct val="108000"/>
              </a:lnSpc>
              <a:spcAft>
                <a:spcPts val="2400"/>
              </a:spcAft>
            </a:pPr>
            <a:r>
              <a:rPr lang="en-GB" sz="1400" b="1" dirty="0">
                <a:solidFill>
                  <a:srgbClr val="707070"/>
                </a:solidFill>
                <a:latin typeface="Calibri" panose="020F0502020204030204" pitchFamily="34" charset="0"/>
                <a:cs typeface="Calibri" panose="020F0502020204030204" pitchFamily="34" charset="0"/>
              </a:rPr>
              <a:t>Management Summary</a:t>
            </a:r>
          </a:p>
          <a:p>
            <a:pPr>
              <a:lnSpc>
                <a:spcPct val="108000"/>
              </a:lnSpc>
              <a:spcAft>
                <a:spcPts val="2400"/>
              </a:spcAft>
            </a:pPr>
            <a:r>
              <a:rPr lang="en-GB" sz="1400" b="1" dirty="0">
                <a:solidFill>
                  <a:srgbClr val="707070"/>
                </a:solidFill>
                <a:latin typeface="Calibri" panose="020F0502020204030204" pitchFamily="34" charset="0"/>
                <a:cs typeface="Calibri" panose="020F0502020204030204" pitchFamily="34" charset="0"/>
              </a:rPr>
              <a:t>Landlords’ motivations &amp; outlook</a:t>
            </a:r>
          </a:p>
          <a:p>
            <a:pPr>
              <a:lnSpc>
                <a:spcPct val="108000"/>
              </a:lnSpc>
              <a:spcAft>
                <a:spcPts val="2400"/>
              </a:spcAft>
            </a:pPr>
            <a:r>
              <a:rPr lang="en-GB" sz="1400" b="1" dirty="0">
                <a:solidFill>
                  <a:srgbClr val="707070"/>
                </a:solidFill>
                <a:latin typeface="Calibri" panose="020F0502020204030204" pitchFamily="34" charset="0"/>
                <a:cs typeface="Calibri" panose="020F0502020204030204" pitchFamily="34" charset="0"/>
              </a:rPr>
              <a:t>Landlords’ ‘balance sheet’</a:t>
            </a:r>
          </a:p>
          <a:p>
            <a:pPr>
              <a:lnSpc>
                <a:spcPct val="108000"/>
              </a:lnSpc>
              <a:spcAft>
                <a:spcPts val="2400"/>
              </a:spcAft>
            </a:pPr>
            <a:r>
              <a:rPr lang="en-GB" sz="1400" b="1" dirty="0">
                <a:solidFill>
                  <a:srgbClr val="707070"/>
                </a:solidFill>
                <a:latin typeface="Calibri" panose="020F0502020204030204" pitchFamily="34" charset="0"/>
                <a:cs typeface="Calibri" panose="020F0502020204030204" pitchFamily="34" charset="0"/>
              </a:rPr>
              <a:t>Portfolio intentions</a:t>
            </a:r>
          </a:p>
          <a:p>
            <a:pPr>
              <a:lnSpc>
                <a:spcPct val="108000"/>
              </a:lnSpc>
              <a:spcAft>
                <a:spcPts val="2400"/>
              </a:spcAft>
            </a:pPr>
            <a:r>
              <a:rPr lang="en-GB" sz="1400" b="1" dirty="0">
                <a:solidFill>
                  <a:srgbClr val="707070"/>
                </a:solidFill>
                <a:latin typeface="Calibri" panose="020F0502020204030204" pitchFamily="34" charset="0"/>
                <a:cs typeface="Calibri" panose="020F0502020204030204" pitchFamily="34" charset="0"/>
              </a:rPr>
              <a:t>Tenant &amp; portfolio issues (including EPC regulation)</a:t>
            </a:r>
          </a:p>
          <a:p>
            <a:pPr>
              <a:lnSpc>
                <a:spcPct val="108000"/>
              </a:lnSpc>
              <a:spcAft>
                <a:spcPts val="2400"/>
              </a:spcAft>
            </a:pPr>
            <a:r>
              <a:rPr lang="en-GB" sz="1400" b="1" dirty="0">
                <a:solidFill>
                  <a:srgbClr val="707070"/>
                </a:solidFill>
                <a:latin typeface="Calibri" panose="020F0502020204030204" pitchFamily="34" charset="0"/>
                <a:cs typeface="Calibri" panose="020F0502020204030204" pitchFamily="34" charset="0"/>
              </a:rPr>
              <a:t>Buy To Let borrowing</a:t>
            </a:r>
          </a:p>
          <a:p>
            <a:pPr>
              <a:lnSpc>
                <a:spcPct val="108000"/>
              </a:lnSpc>
              <a:spcAft>
                <a:spcPts val="2400"/>
              </a:spcAft>
            </a:pPr>
            <a:r>
              <a:rPr lang="en-GB" sz="1400" b="1" dirty="0">
                <a:solidFill>
                  <a:srgbClr val="707070"/>
                </a:solidFill>
                <a:latin typeface="Calibri" panose="020F0502020204030204" pitchFamily="34" charset="0"/>
                <a:cs typeface="Calibri" panose="020F0502020204030204" pitchFamily="34" charset="0"/>
              </a:rPr>
              <a:t>Parting shots</a:t>
            </a:r>
          </a:p>
        </p:txBody>
      </p:sp>
      <p:sp>
        <p:nvSpPr>
          <p:cNvPr id="32" name="Oval 31">
            <a:extLst>
              <a:ext uri="{FF2B5EF4-FFF2-40B4-BE49-F238E27FC236}">
                <a16:creationId xmlns:a16="http://schemas.microsoft.com/office/drawing/2014/main" id="{DDDCB9BD-970D-4DE1-952F-2BCBFA17EA97}"/>
              </a:ext>
            </a:extLst>
          </p:cNvPr>
          <p:cNvSpPr/>
          <p:nvPr/>
        </p:nvSpPr>
        <p:spPr bwMode="auto">
          <a:xfrm>
            <a:off x="479754" y="1392465"/>
            <a:ext cx="288000" cy="288000"/>
          </a:xfrm>
          <a:prstGeom prst="ellipse">
            <a:avLst/>
          </a:prstGeom>
          <a:solidFill>
            <a:schemeClr val="accent3"/>
          </a:solidFill>
          <a:ln w="254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01F22B14-9C8D-46EB-AA91-0BD364870829}"/>
              </a:ext>
            </a:extLst>
          </p:cNvPr>
          <p:cNvSpPr/>
          <p:nvPr/>
        </p:nvSpPr>
        <p:spPr bwMode="auto">
          <a:xfrm>
            <a:off x="479754" y="2457639"/>
            <a:ext cx="288000" cy="288000"/>
          </a:xfrm>
          <a:prstGeom prst="ellipse">
            <a:avLst/>
          </a:prstGeom>
          <a:solidFill>
            <a:schemeClr val="accent3"/>
          </a:solidFill>
          <a:ln w="254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9088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246103" cy="671807"/>
          </a:xfrm>
        </p:spPr>
        <p:txBody>
          <a:bodyPr/>
          <a:lstStyle/>
          <a:p>
            <a:r>
              <a:rPr lang="en-US" altLang="en-US" dirty="0"/>
              <a:t>The landlord profitability index continues to trend downwards, reaching a new historic low of +68</a:t>
            </a:r>
            <a:endParaRPr lang="en-GB" dirty="0"/>
          </a:p>
        </p:txBody>
      </p:sp>
      <p:sp>
        <p:nvSpPr>
          <p:cNvPr id="3" name="Text Placeholder 2"/>
          <p:cNvSpPr>
            <a:spLocks noGrp="1"/>
          </p:cNvSpPr>
          <p:nvPr>
            <p:ph type="body" sz="quarter" idx="18"/>
          </p:nvPr>
        </p:nvSpPr>
        <p:spPr>
          <a:xfrm>
            <a:off x="668337" y="6189797"/>
            <a:ext cx="9417050" cy="273050"/>
          </a:xfrm>
        </p:spPr>
        <p:txBody>
          <a:bodyPr/>
          <a:lstStyle/>
          <a:p>
            <a:r>
              <a:rPr lang="en-GB" altLang="en-US" dirty="0"/>
              <a:t>Q11. Which of the following statements best describes the extent to which your letting activity is profitable or not? </a:t>
            </a:r>
            <a:r>
              <a:rPr lang="en-US" altLang="en-US" dirty="0"/>
              <a:t>Base: All (983)</a:t>
            </a:r>
          </a:p>
        </p:txBody>
      </p:sp>
      <p:sp>
        <p:nvSpPr>
          <p:cNvPr id="4" name="Text Placeholder 3"/>
          <p:cNvSpPr>
            <a:spLocks noGrp="1"/>
          </p:cNvSpPr>
          <p:nvPr>
            <p:ph type="body" sz="quarter" idx="19"/>
          </p:nvPr>
        </p:nvSpPr>
        <p:spPr>
          <a:xfrm>
            <a:off x="439738" y="1007919"/>
            <a:ext cx="11078794" cy="581025"/>
          </a:xfrm>
        </p:spPr>
        <p:txBody>
          <a:bodyPr/>
          <a:lstStyle/>
          <a:p>
            <a:r>
              <a:rPr lang="en-GB" dirty="0"/>
              <a:t>Almost 1 in 10 landlords now claims to be making a loss  - as a result more and more are looking to divest in the coming months.  </a:t>
            </a:r>
          </a:p>
        </p:txBody>
      </p:sp>
      <p:sp>
        <p:nvSpPr>
          <p:cNvPr id="5" name="Text Placeholder 4"/>
          <p:cNvSpPr>
            <a:spLocks noGrp="1"/>
          </p:cNvSpPr>
          <p:nvPr>
            <p:ph type="body" sz="quarter" idx="20"/>
          </p:nvPr>
        </p:nvSpPr>
        <p:spPr>
          <a:xfrm>
            <a:off x="439738" y="1674669"/>
            <a:ext cx="10952162" cy="390525"/>
          </a:xfrm>
        </p:spPr>
        <p:txBody>
          <a:bodyPr/>
          <a:lstStyle/>
          <a:p>
            <a:r>
              <a:rPr lang="en-GB" dirty="0"/>
              <a:t>Profitability (%)</a:t>
            </a:r>
          </a:p>
        </p:txBody>
      </p:sp>
      <p:graphicFrame>
        <p:nvGraphicFramePr>
          <p:cNvPr id="6" name="Object 3"/>
          <p:cNvGraphicFramePr>
            <a:graphicFrameLocks noChangeAspect="1"/>
          </p:cNvGraphicFramePr>
          <p:nvPr>
            <p:extLst>
              <p:ext uri="{D42A27DB-BD31-4B8C-83A1-F6EECF244321}">
                <p14:modId xmlns:p14="http://schemas.microsoft.com/office/powerpoint/2010/main" val="943796919"/>
              </p:ext>
            </p:extLst>
          </p:nvPr>
        </p:nvGraphicFramePr>
        <p:xfrm>
          <a:off x="2049415" y="2433118"/>
          <a:ext cx="9825081" cy="3353796"/>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48"/>
          <p:cNvSpPr>
            <a:spLocks noChangeArrowheads="1"/>
          </p:cNvSpPr>
          <p:nvPr/>
        </p:nvSpPr>
        <p:spPr bwMode="auto">
          <a:xfrm>
            <a:off x="29720" y="2137736"/>
            <a:ext cx="20420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r" eaLnBrk="0" hangingPunct="0"/>
            <a:r>
              <a:rPr lang="en-US" altLang="en-US" sz="1200" b="1" dirty="0">
                <a:solidFill>
                  <a:schemeClr val="bg1">
                    <a:lumMod val="50000"/>
                  </a:schemeClr>
                </a:solidFill>
                <a:latin typeface="Segoe UI" pitchFamily="34" charset="0"/>
                <a:ea typeface="Segoe UI" pitchFamily="34" charset="0"/>
                <a:cs typeface="Segoe UI" pitchFamily="34" charset="0"/>
              </a:rPr>
              <a:t>Key metric: Profitability</a:t>
            </a:r>
          </a:p>
        </p:txBody>
      </p:sp>
      <p:graphicFrame>
        <p:nvGraphicFramePr>
          <p:cNvPr id="19" name="Table 18"/>
          <p:cNvGraphicFramePr>
            <a:graphicFrameLocks noGrp="1"/>
          </p:cNvGraphicFramePr>
          <p:nvPr>
            <p:extLst>
              <p:ext uri="{D42A27DB-BD31-4B8C-83A1-F6EECF244321}">
                <p14:modId xmlns:p14="http://schemas.microsoft.com/office/powerpoint/2010/main" val="545109014"/>
              </p:ext>
            </p:extLst>
          </p:nvPr>
        </p:nvGraphicFramePr>
        <p:xfrm>
          <a:off x="2184400" y="2046310"/>
          <a:ext cx="9567854" cy="367519"/>
        </p:xfrm>
        <a:graphic>
          <a:graphicData uri="http://schemas.openxmlformats.org/drawingml/2006/table">
            <a:tbl>
              <a:tblPr firstRow="1" bandRow="1">
                <a:tableStyleId>{5940675A-B579-460E-94D1-54222C63F5DA}</a:tableStyleId>
              </a:tblPr>
              <a:tblGrid>
                <a:gridCol w="329926">
                  <a:extLst>
                    <a:ext uri="{9D8B030D-6E8A-4147-A177-3AD203B41FA5}">
                      <a16:colId xmlns:a16="http://schemas.microsoft.com/office/drawing/2014/main" val="20006"/>
                    </a:ext>
                  </a:extLst>
                </a:gridCol>
                <a:gridCol w="329926">
                  <a:extLst>
                    <a:ext uri="{9D8B030D-6E8A-4147-A177-3AD203B41FA5}">
                      <a16:colId xmlns:a16="http://schemas.microsoft.com/office/drawing/2014/main" val="20007"/>
                    </a:ext>
                  </a:extLst>
                </a:gridCol>
                <a:gridCol w="329926">
                  <a:extLst>
                    <a:ext uri="{9D8B030D-6E8A-4147-A177-3AD203B41FA5}">
                      <a16:colId xmlns:a16="http://schemas.microsoft.com/office/drawing/2014/main" val="20008"/>
                    </a:ext>
                  </a:extLst>
                </a:gridCol>
                <a:gridCol w="329926">
                  <a:extLst>
                    <a:ext uri="{9D8B030D-6E8A-4147-A177-3AD203B41FA5}">
                      <a16:colId xmlns:a16="http://schemas.microsoft.com/office/drawing/2014/main" val="20009"/>
                    </a:ext>
                  </a:extLst>
                </a:gridCol>
                <a:gridCol w="329926">
                  <a:extLst>
                    <a:ext uri="{9D8B030D-6E8A-4147-A177-3AD203B41FA5}">
                      <a16:colId xmlns:a16="http://schemas.microsoft.com/office/drawing/2014/main" val="20010"/>
                    </a:ext>
                  </a:extLst>
                </a:gridCol>
                <a:gridCol w="329926">
                  <a:extLst>
                    <a:ext uri="{9D8B030D-6E8A-4147-A177-3AD203B41FA5}">
                      <a16:colId xmlns:a16="http://schemas.microsoft.com/office/drawing/2014/main" val="20011"/>
                    </a:ext>
                  </a:extLst>
                </a:gridCol>
                <a:gridCol w="329926">
                  <a:extLst>
                    <a:ext uri="{9D8B030D-6E8A-4147-A177-3AD203B41FA5}">
                      <a16:colId xmlns:a16="http://schemas.microsoft.com/office/drawing/2014/main" val="20012"/>
                    </a:ext>
                  </a:extLst>
                </a:gridCol>
                <a:gridCol w="329926">
                  <a:extLst>
                    <a:ext uri="{9D8B030D-6E8A-4147-A177-3AD203B41FA5}">
                      <a16:colId xmlns:a16="http://schemas.microsoft.com/office/drawing/2014/main" val="20013"/>
                    </a:ext>
                  </a:extLst>
                </a:gridCol>
                <a:gridCol w="329926">
                  <a:extLst>
                    <a:ext uri="{9D8B030D-6E8A-4147-A177-3AD203B41FA5}">
                      <a16:colId xmlns:a16="http://schemas.microsoft.com/office/drawing/2014/main" val="20014"/>
                    </a:ext>
                  </a:extLst>
                </a:gridCol>
                <a:gridCol w="329926">
                  <a:extLst>
                    <a:ext uri="{9D8B030D-6E8A-4147-A177-3AD203B41FA5}">
                      <a16:colId xmlns:a16="http://schemas.microsoft.com/office/drawing/2014/main" val="20015"/>
                    </a:ext>
                  </a:extLst>
                </a:gridCol>
                <a:gridCol w="329926">
                  <a:extLst>
                    <a:ext uri="{9D8B030D-6E8A-4147-A177-3AD203B41FA5}">
                      <a16:colId xmlns:a16="http://schemas.microsoft.com/office/drawing/2014/main" val="20016"/>
                    </a:ext>
                  </a:extLst>
                </a:gridCol>
                <a:gridCol w="329926">
                  <a:extLst>
                    <a:ext uri="{9D8B030D-6E8A-4147-A177-3AD203B41FA5}">
                      <a16:colId xmlns:a16="http://schemas.microsoft.com/office/drawing/2014/main" val="20017"/>
                    </a:ext>
                  </a:extLst>
                </a:gridCol>
                <a:gridCol w="329926">
                  <a:extLst>
                    <a:ext uri="{9D8B030D-6E8A-4147-A177-3AD203B41FA5}">
                      <a16:colId xmlns:a16="http://schemas.microsoft.com/office/drawing/2014/main" val="20018"/>
                    </a:ext>
                  </a:extLst>
                </a:gridCol>
                <a:gridCol w="329926">
                  <a:extLst>
                    <a:ext uri="{9D8B030D-6E8A-4147-A177-3AD203B41FA5}">
                      <a16:colId xmlns:a16="http://schemas.microsoft.com/office/drawing/2014/main" val="20019"/>
                    </a:ext>
                  </a:extLst>
                </a:gridCol>
                <a:gridCol w="329926">
                  <a:extLst>
                    <a:ext uri="{9D8B030D-6E8A-4147-A177-3AD203B41FA5}">
                      <a16:colId xmlns:a16="http://schemas.microsoft.com/office/drawing/2014/main" val="20020"/>
                    </a:ext>
                  </a:extLst>
                </a:gridCol>
                <a:gridCol w="329926">
                  <a:extLst>
                    <a:ext uri="{9D8B030D-6E8A-4147-A177-3AD203B41FA5}">
                      <a16:colId xmlns:a16="http://schemas.microsoft.com/office/drawing/2014/main" val="20021"/>
                    </a:ext>
                  </a:extLst>
                </a:gridCol>
                <a:gridCol w="329926">
                  <a:extLst>
                    <a:ext uri="{9D8B030D-6E8A-4147-A177-3AD203B41FA5}">
                      <a16:colId xmlns:a16="http://schemas.microsoft.com/office/drawing/2014/main" val="20022"/>
                    </a:ext>
                  </a:extLst>
                </a:gridCol>
                <a:gridCol w="329926">
                  <a:extLst>
                    <a:ext uri="{9D8B030D-6E8A-4147-A177-3AD203B41FA5}">
                      <a16:colId xmlns:a16="http://schemas.microsoft.com/office/drawing/2014/main" val="20023"/>
                    </a:ext>
                  </a:extLst>
                </a:gridCol>
                <a:gridCol w="329926">
                  <a:extLst>
                    <a:ext uri="{9D8B030D-6E8A-4147-A177-3AD203B41FA5}">
                      <a16:colId xmlns:a16="http://schemas.microsoft.com/office/drawing/2014/main" val="20024"/>
                    </a:ext>
                  </a:extLst>
                </a:gridCol>
                <a:gridCol w="329926">
                  <a:extLst>
                    <a:ext uri="{9D8B030D-6E8A-4147-A177-3AD203B41FA5}">
                      <a16:colId xmlns:a16="http://schemas.microsoft.com/office/drawing/2014/main" val="20025"/>
                    </a:ext>
                  </a:extLst>
                </a:gridCol>
                <a:gridCol w="329926">
                  <a:extLst>
                    <a:ext uri="{9D8B030D-6E8A-4147-A177-3AD203B41FA5}">
                      <a16:colId xmlns:a16="http://schemas.microsoft.com/office/drawing/2014/main" val="20026"/>
                    </a:ext>
                  </a:extLst>
                </a:gridCol>
                <a:gridCol w="329926">
                  <a:extLst>
                    <a:ext uri="{9D8B030D-6E8A-4147-A177-3AD203B41FA5}">
                      <a16:colId xmlns:a16="http://schemas.microsoft.com/office/drawing/2014/main" val="4027346457"/>
                    </a:ext>
                  </a:extLst>
                </a:gridCol>
                <a:gridCol w="329926">
                  <a:extLst>
                    <a:ext uri="{9D8B030D-6E8A-4147-A177-3AD203B41FA5}">
                      <a16:colId xmlns:a16="http://schemas.microsoft.com/office/drawing/2014/main" val="3837631847"/>
                    </a:ext>
                  </a:extLst>
                </a:gridCol>
                <a:gridCol w="329926">
                  <a:extLst>
                    <a:ext uri="{9D8B030D-6E8A-4147-A177-3AD203B41FA5}">
                      <a16:colId xmlns:a16="http://schemas.microsoft.com/office/drawing/2014/main" val="1200273056"/>
                    </a:ext>
                  </a:extLst>
                </a:gridCol>
                <a:gridCol w="329926">
                  <a:extLst>
                    <a:ext uri="{9D8B030D-6E8A-4147-A177-3AD203B41FA5}">
                      <a16:colId xmlns:a16="http://schemas.microsoft.com/office/drawing/2014/main" val="963909937"/>
                    </a:ext>
                  </a:extLst>
                </a:gridCol>
                <a:gridCol w="329926">
                  <a:extLst>
                    <a:ext uri="{9D8B030D-6E8A-4147-A177-3AD203B41FA5}">
                      <a16:colId xmlns:a16="http://schemas.microsoft.com/office/drawing/2014/main" val="1407967981"/>
                    </a:ext>
                  </a:extLst>
                </a:gridCol>
                <a:gridCol w="329926">
                  <a:extLst>
                    <a:ext uri="{9D8B030D-6E8A-4147-A177-3AD203B41FA5}">
                      <a16:colId xmlns:a16="http://schemas.microsoft.com/office/drawing/2014/main" val="1732469044"/>
                    </a:ext>
                  </a:extLst>
                </a:gridCol>
                <a:gridCol w="329926">
                  <a:extLst>
                    <a:ext uri="{9D8B030D-6E8A-4147-A177-3AD203B41FA5}">
                      <a16:colId xmlns:a16="http://schemas.microsoft.com/office/drawing/2014/main" val="1570226792"/>
                    </a:ext>
                  </a:extLst>
                </a:gridCol>
                <a:gridCol w="329926">
                  <a:extLst>
                    <a:ext uri="{9D8B030D-6E8A-4147-A177-3AD203B41FA5}">
                      <a16:colId xmlns:a16="http://schemas.microsoft.com/office/drawing/2014/main" val="1945519391"/>
                    </a:ext>
                  </a:extLst>
                </a:gridCol>
              </a:tblGrid>
              <a:tr h="367519">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lumMod val="50000"/>
                            </a:schemeClr>
                          </a:solidFill>
                          <a:effectLst/>
                          <a:latin typeface="Segoe UI" panose="020B0502040204020203" pitchFamily="34" charset="0"/>
                          <a:cs typeface="Segoe UI" panose="020B0502040204020203" pitchFamily="34" charset="0"/>
                        </a:rPr>
                        <a:t>+84</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lumMod val="50000"/>
                            </a:schemeClr>
                          </a:solidFill>
                          <a:effectLst/>
                          <a:latin typeface="Segoe UI" panose="020B0502040204020203" pitchFamily="34" charset="0"/>
                          <a:cs typeface="Segoe UI" panose="020B0502040204020203" pitchFamily="34" charset="0"/>
                        </a:rPr>
                        <a:t>+80</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lumMod val="50000"/>
                            </a:schemeClr>
                          </a:solidFill>
                          <a:effectLst/>
                          <a:latin typeface="Segoe UI" panose="020B0502040204020203" pitchFamily="34" charset="0"/>
                          <a:cs typeface="Segoe UI" panose="020B0502040204020203" pitchFamily="34" charset="0"/>
                        </a:rPr>
                        <a:t>+76</a:t>
                      </a:r>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cxnSp>
        <p:nvCxnSpPr>
          <p:cNvPr id="22" name="Straight Connector 21"/>
          <p:cNvCxnSpPr>
            <a:cxnSpLocks/>
          </p:cNvCxnSpPr>
          <p:nvPr/>
        </p:nvCxnSpPr>
        <p:spPr bwMode="auto">
          <a:xfrm flipH="1" flipV="1">
            <a:off x="3178894" y="2147180"/>
            <a:ext cx="0" cy="3888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3" name="Straight Connector 22"/>
          <p:cNvCxnSpPr>
            <a:cxnSpLocks/>
          </p:cNvCxnSpPr>
          <p:nvPr/>
        </p:nvCxnSpPr>
        <p:spPr bwMode="auto">
          <a:xfrm flipH="1" flipV="1">
            <a:off x="4496512" y="2147180"/>
            <a:ext cx="0" cy="3888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5" name="Straight Connector 24"/>
          <p:cNvCxnSpPr>
            <a:cxnSpLocks/>
          </p:cNvCxnSpPr>
          <p:nvPr/>
        </p:nvCxnSpPr>
        <p:spPr bwMode="auto">
          <a:xfrm flipH="1" flipV="1">
            <a:off x="5823364" y="2147180"/>
            <a:ext cx="0" cy="3888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6" name="Straight Connector 25"/>
          <p:cNvCxnSpPr>
            <a:cxnSpLocks/>
          </p:cNvCxnSpPr>
          <p:nvPr/>
        </p:nvCxnSpPr>
        <p:spPr bwMode="auto">
          <a:xfrm flipH="1" flipV="1">
            <a:off x="7140983" y="2173233"/>
            <a:ext cx="0" cy="3888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graphicFrame>
        <p:nvGraphicFramePr>
          <p:cNvPr id="24" name="Table 23"/>
          <p:cNvGraphicFramePr>
            <a:graphicFrameLocks noGrp="1"/>
          </p:cNvGraphicFramePr>
          <p:nvPr>
            <p:extLst>
              <p:ext uri="{D42A27DB-BD31-4B8C-83A1-F6EECF244321}">
                <p14:modId xmlns:p14="http://schemas.microsoft.com/office/powerpoint/2010/main" val="760040945"/>
              </p:ext>
            </p:extLst>
          </p:nvPr>
        </p:nvGraphicFramePr>
        <p:xfrm>
          <a:off x="1959416" y="5744753"/>
          <a:ext cx="10412800" cy="504264"/>
        </p:xfrm>
        <a:graphic>
          <a:graphicData uri="http://schemas.openxmlformats.org/drawingml/2006/table">
            <a:tbl>
              <a:tblPr firstRow="1" bandRow="1">
                <a:tableStyleId>{2D5ABB26-0587-4C30-8999-92F81FD0307C}</a:tableStyleId>
              </a:tblPr>
              <a:tblGrid>
                <a:gridCol w="1301600">
                  <a:extLst>
                    <a:ext uri="{9D8B030D-6E8A-4147-A177-3AD203B41FA5}">
                      <a16:colId xmlns:a16="http://schemas.microsoft.com/office/drawing/2014/main" val="20001"/>
                    </a:ext>
                  </a:extLst>
                </a:gridCol>
                <a:gridCol w="1301600">
                  <a:extLst>
                    <a:ext uri="{9D8B030D-6E8A-4147-A177-3AD203B41FA5}">
                      <a16:colId xmlns:a16="http://schemas.microsoft.com/office/drawing/2014/main" val="20002"/>
                    </a:ext>
                  </a:extLst>
                </a:gridCol>
                <a:gridCol w="1301600">
                  <a:extLst>
                    <a:ext uri="{9D8B030D-6E8A-4147-A177-3AD203B41FA5}">
                      <a16:colId xmlns:a16="http://schemas.microsoft.com/office/drawing/2014/main" val="20003"/>
                    </a:ext>
                  </a:extLst>
                </a:gridCol>
                <a:gridCol w="1301600">
                  <a:extLst>
                    <a:ext uri="{9D8B030D-6E8A-4147-A177-3AD203B41FA5}">
                      <a16:colId xmlns:a16="http://schemas.microsoft.com/office/drawing/2014/main" val="20004"/>
                    </a:ext>
                  </a:extLst>
                </a:gridCol>
                <a:gridCol w="1301600">
                  <a:extLst>
                    <a:ext uri="{9D8B030D-6E8A-4147-A177-3AD203B41FA5}">
                      <a16:colId xmlns:a16="http://schemas.microsoft.com/office/drawing/2014/main" val="20005"/>
                    </a:ext>
                  </a:extLst>
                </a:gridCol>
                <a:gridCol w="1301600">
                  <a:extLst>
                    <a:ext uri="{9D8B030D-6E8A-4147-A177-3AD203B41FA5}">
                      <a16:colId xmlns:a16="http://schemas.microsoft.com/office/drawing/2014/main" val="2434191135"/>
                    </a:ext>
                  </a:extLst>
                </a:gridCol>
                <a:gridCol w="1301600">
                  <a:extLst>
                    <a:ext uri="{9D8B030D-6E8A-4147-A177-3AD203B41FA5}">
                      <a16:colId xmlns:a16="http://schemas.microsoft.com/office/drawing/2014/main" val="3922178078"/>
                    </a:ext>
                  </a:extLst>
                </a:gridCol>
                <a:gridCol w="1301600">
                  <a:extLst>
                    <a:ext uri="{9D8B030D-6E8A-4147-A177-3AD203B41FA5}">
                      <a16:colId xmlns:a16="http://schemas.microsoft.com/office/drawing/2014/main" val="3471383078"/>
                    </a:ext>
                  </a:extLst>
                </a:gridCol>
              </a:tblGrid>
              <a:tr h="504264">
                <a:tc>
                  <a:txBody>
                    <a:bodyPr/>
                    <a:lstStyle/>
                    <a:p>
                      <a:pPr algn="ctr"/>
                      <a:r>
                        <a:rPr lang="en-GB" sz="1200" b="1" dirty="0">
                          <a:solidFill>
                            <a:schemeClr val="bg1">
                              <a:lumMod val="50000"/>
                            </a:schemeClr>
                          </a:solidFill>
                          <a:latin typeface="Segoe UI" panose="020B0502040204020203" pitchFamily="34" charset="0"/>
                          <a:cs typeface="Segoe UI" panose="020B0502040204020203"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200" b="1" dirty="0">
                          <a:solidFill>
                            <a:schemeClr val="bg1">
                              <a:lumMod val="50000"/>
                            </a:schemeClr>
                          </a:solidFill>
                          <a:latin typeface="Segoe UI" panose="020B0502040204020203" pitchFamily="34" charset="0"/>
                          <a:cs typeface="Segoe UI" panose="020B0502040204020203" pitchFamily="34" charset="0"/>
                        </a:rPr>
                        <a:t>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200" b="1" dirty="0">
                          <a:solidFill>
                            <a:schemeClr val="bg1">
                              <a:lumMod val="50000"/>
                            </a:schemeClr>
                          </a:solidFill>
                          <a:latin typeface="Segoe UI" panose="020B0502040204020203" pitchFamily="34" charset="0"/>
                          <a:cs typeface="Segoe UI" panose="020B0502040204020203" pitchFamily="34" charset="0"/>
                        </a:rPr>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200" b="1" dirty="0">
                          <a:solidFill>
                            <a:schemeClr val="bg1">
                              <a:lumMod val="50000"/>
                            </a:schemeClr>
                          </a:solidFill>
                          <a:latin typeface="Segoe UI" panose="020B0502040204020203" pitchFamily="34" charset="0"/>
                          <a:cs typeface="Segoe UI" panose="020B0502040204020203" pitchFamily="34" charset="0"/>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200" b="1" dirty="0">
                          <a:solidFill>
                            <a:schemeClr val="bg1">
                              <a:lumMod val="50000"/>
                            </a:schemeClr>
                          </a:solidFill>
                          <a:latin typeface="Segoe UI" panose="020B0502040204020203" pitchFamily="34" charset="0"/>
                          <a:cs typeface="Segoe UI" panose="020B0502040204020203" pitchFamily="34" charset="0"/>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200" b="1" dirty="0">
                          <a:solidFill>
                            <a:schemeClr val="bg1">
                              <a:lumMod val="50000"/>
                            </a:schemeClr>
                          </a:solidFill>
                          <a:latin typeface="Segoe UI" panose="020B0502040204020203" pitchFamily="34" charset="0"/>
                          <a:cs typeface="Segoe UI" panose="020B0502040204020203" pitchFamily="34" charset="0"/>
                        </a:rPr>
                        <a:t>2021</a:t>
                      </a:r>
                      <a:endParaRPr lang="en-GB" sz="1200" b="1" dirty="0">
                        <a:solidFill>
                          <a:schemeClr val="bg1">
                            <a:lumMod val="50000"/>
                          </a:schemeClr>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b="1" dirty="0">
                          <a:solidFill>
                            <a:schemeClr val="bg1">
                              <a:lumMod val="50000"/>
                            </a:schemeClr>
                          </a:solidFill>
                          <a:latin typeface="Segoe UI" panose="020B0502040204020203" pitchFamily="34" charset="0"/>
                          <a:cs typeface="Segoe UI" panose="020B0502040204020203" pitchFamily="34" charset="0"/>
                        </a:rPr>
                        <a:t>2022</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b="1" dirty="0">
                          <a:solidFill>
                            <a:schemeClr val="bg1">
                              <a:lumMod val="50000"/>
                            </a:schemeClr>
                          </a:solidFill>
                          <a:latin typeface="Segoe UI" panose="020B0502040204020203" pitchFamily="34" charset="0"/>
                          <a:cs typeface="Segoe UI" panose="020B0502040204020203" pitchFamily="34" charset="0"/>
                        </a:rPr>
                        <a:t>2023</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cxnSp>
        <p:nvCxnSpPr>
          <p:cNvPr id="27" name="Straight Connector 26">
            <a:extLst>
              <a:ext uri="{FF2B5EF4-FFF2-40B4-BE49-F238E27FC236}">
                <a16:creationId xmlns:a16="http://schemas.microsoft.com/office/drawing/2014/main" id="{8A531319-8CB3-41F5-94AB-AB4F542EB342}"/>
              </a:ext>
            </a:extLst>
          </p:cNvPr>
          <p:cNvCxnSpPr>
            <a:cxnSpLocks/>
          </p:cNvCxnSpPr>
          <p:nvPr/>
        </p:nvCxnSpPr>
        <p:spPr bwMode="auto">
          <a:xfrm flipH="1" flipV="1">
            <a:off x="8464372" y="2173233"/>
            <a:ext cx="0" cy="3888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grpSp>
        <p:nvGrpSpPr>
          <p:cNvPr id="31" name="Group 30">
            <a:extLst>
              <a:ext uri="{FF2B5EF4-FFF2-40B4-BE49-F238E27FC236}">
                <a16:creationId xmlns:a16="http://schemas.microsoft.com/office/drawing/2014/main" id="{EB1264C2-C5F5-48B9-A561-47F46643B3ED}"/>
              </a:ext>
            </a:extLst>
          </p:cNvPr>
          <p:cNvGrpSpPr/>
          <p:nvPr/>
        </p:nvGrpSpPr>
        <p:grpSpPr>
          <a:xfrm>
            <a:off x="-72493" y="2704605"/>
            <a:ext cx="2121909" cy="2108835"/>
            <a:chOff x="73676" y="3923581"/>
            <a:chExt cx="2121909" cy="2108835"/>
          </a:xfrm>
        </p:grpSpPr>
        <p:sp>
          <p:nvSpPr>
            <p:cNvPr id="32" name="Rectangle 48">
              <a:extLst>
                <a:ext uri="{FF2B5EF4-FFF2-40B4-BE49-F238E27FC236}">
                  <a16:creationId xmlns:a16="http://schemas.microsoft.com/office/drawing/2014/main" id="{441380D8-E352-4BBE-AB6B-0B7C3099CD52}"/>
                </a:ext>
              </a:extLst>
            </p:cNvPr>
            <p:cNvSpPr>
              <a:spLocks noChangeArrowheads="1"/>
            </p:cNvSpPr>
            <p:nvPr/>
          </p:nvSpPr>
          <p:spPr bwMode="auto">
            <a:xfrm>
              <a:off x="268802" y="3923581"/>
              <a:ext cx="1657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r" eaLnBrk="0" hangingPunct="0"/>
              <a:r>
                <a:rPr lang="en-US" altLang="en-US" sz="1200" dirty="0">
                  <a:solidFill>
                    <a:schemeClr val="bg1">
                      <a:lumMod val="50000"/>
                    </a:schemeClr>
                  </a:solidFill>
                  <a:latin typeface="Segoe UI" pitchFamily="34" charset="0"/>
                  <a:ea typeface="Segoe UI" pitchFamily="34" charset="0"/>
                  <a:cs typeface="Segoe UI" pitchFamily="34" charset="0"/>
                </a:rPr>
                <a:t>I make a profitable full time living from letting</a:t>
              </a:r>
            </a:p>
          </p:txBody>
        </p:sp>
        <p:sp>
          <p:nvSpPr>
            <p:cNvPr id="33" name="Rectangle 14">
              <a:extLst>
                <a:ext uri="{FF2B5EF4-FFF2-40B4-BE49-F238E27FC236}">
                  <a16:creationId xmlns:a16="http://schemas.microsoft.com/office/drawing/2014/main" id="{1B531E0D-E28C-4A7D-A002-4A576C63022F}"/>
                </a:ext>
              </a:extLst>
            </p:cNvPr>
            <p:cNvSpPr>
              <a:spLocks noChangeArrowheads="1"/>
            </p:cNvSpPr>
            <p:nvPr/>
          </p:nvSpPr>
          <p:spPr bwMode="auto">
            <a:xfrm>
              <a:off x="2015585" y="4109313"/>
              <a:ext cx="180000" cy="180000"/>
            </a:xfrm>
            <a:prstGeom prst="flowChartConnector">
              <a:avLst/>
            </a:prstGeom>
            <a:solidFill>
              <a:schemeClr val="accent6"/>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endParaRPr>
            </a:p>
          </p:txBody>
        </p:sp>
        <p:sp>
          <p:nvSpPr>
            <p:cNvPr id="34" name="Rectangle 51">
              <a:extLst>
                <a:ext uri="{FF2B5EF4-FFF2-40B4-BE49-F238E27FC236}">
                  <a16:creationId xmlns:a16="http://schemas.microsoft.com/office/drawing/2014/main" id="{443B2874-1D0A-477F-B86D-1D81A2401589}"/>
                </a:ext>
              </a:extLst>
            </p:cNvPr>
            <p:cNvSpPr>
              <a:spLocks noChangeArrowheads="1"/>
            </p:cNvSpPr>
            <p:nvPr/>
          </p:nvSpPr>
          <p:spPr bwMode="auto">
            <a:xfrm>
              <a:off x="73676" y="4483676"/>
              <a:ext cx="18522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eaLnBrk="0" hangingPunct="0"/>
              <a:r>
                <a:rPr lang="en-US" altLang="en-US" sz="1200" dirty="0">
                  <a:solidFill>
                    <a:schemeClr val="bg1">
                      <a:lumMod val="50000"/>
                    </a:schemeClr>
                  </a:solidFill>
                  <a:latin typeface="Segoe UI" pitchFamily="34" charset="0"/>
                  <a:ea typeface="Segoe UI" pitchFamily="34" charset="0"/>
                  <a:cs typeface="Segoe UI" pitchFamily="34" charset="0"/>
                </a:rPr>
                <a:t>Letting income supplements my </a:t>
              </a:r>
              <a:r>
                <a:rPr lang="en-GB" altLang="en-US" sz="1200" dirty="0">
                  <a:solidFill>
                    <a:schemeClr val="bg1">
                      <a:lumMod val="50000"/>
                    </a:schemeClr>
                  </a:solidFill>
                  <a:latin typeface="Segoe UI" pitchFamily="34" charset="0"/>
                  <a:cs typeface="Segoe UI" pitchFamily="34" charset="0"/>
                </a:rPr>
                <a:t>‘</a:t>
              </a:r>
              <a:r>
                <a:rPr lang="en-US" altLang="ja-JP" sz="1200" dirty="0">
                  <a:solidFill>
                    <a:schemeClr val="bg1">
                      <a:lumMod val="50000"/>
                    </a:schemeClr>
                  </a:solidFill>
                  <a:latin typeface="Segoe UI" pitchFamily="34" charset="0"/>
                  <a:ea typeface="Segoe UI" pitchFamily="34" charset="0"/>
                  <a:cs typeface="Segoe UI" pitchFamily="34" charset="0"/>
                </a:rPr>
                <a:t>day job</a:t>
              </a:r>
              <a:r>
                <a:rPr lang="en-GB" altLang="ja-JP" sz="1200" dirty="0">
                  <a:solidFill>
                    <a:schemeClr val="bg1">
                      <a:lumMod val="50000"/>
                    </a:schemeClr>
                  </a:solidFill>
                  <a:latin typeface="Segoe UI" pitchFamily="34" charset="0"/>
                  <a:cs typeface="Segoe UI" pitchFamily="34" charset="0"/>
                </a:rPr>
                <a:t>’</a:t>
              </a:r>
              <a:endParaRPr lang="en-US" altLang="en-US" sz="1200" dirty="0">
                <a:solidFill>
                  <a:schemeClr val="bg1">
                    <a:lumMod val="50000"/>
                  </a:schemeClr>
                </a:solidFill>
                <a:latin typeface="Segoe UI" pitchFamily="34" charset="0"/>
                <a:ea typeface="Segoe UI" pitchFamily="34" charset="0"/>
                <a:cs typeface="Segoe UI" pitchFamily="34" charset="0"/>
              </a:endParaRPr>
            </a:p>
          </p:txBody>
        </p:sp>
        <p:sp>
          <p:nvSpPr>
            <p:cNvPr id="35" name="Rectangle 16">
              <a:extLst>
                <a:ext uri="{FF2B5EF4-FFF2-40B4-BE49-F238E27FC236}">
                  <a16:creationId xmlns:a16="http://schemas.microsoft.com/office/drawing/2014/main" id="{D70F5EB6-7DD3-4E40-A7C2-582DDBFE1C77}"/>
                </a:ext>
              </a:extLst>
            </p:cNvPr>
            <p:cNvSpPr>
              <a:spLocks noChangeArrowheads="1"/>
            </p:cNvSpPr>
            <p:nvPr/>
          </p:nvSpPr>
          <p:spPr bwMode="auto">
            <a:xfrm>
              <a:off x="2015585" y="4571060"/>
              <a:ext cx="180000" cy="180000"/>
            </a:xfrm>
            <a:prstGeom prst="flowChartConnector">
              <a:avLst/>
            </a:prstGeom>
            <a:solidFill>
              <a:schemeClr val="accent6">
                <a:lumMod val="60000"/>
                <a:lumOff val="40000"/>
              </a:schemeClr>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endParaRPr>
            </a:p>
          </p:txBody>
        </p:sp>
        <p:sp>
          <p:nvSpPr>
            <p:cNvPr id="36" name="Rectangle 57">
              <a:extLst>
                <a:ext uri="{FF2B5EF4-FFF2-40B4-BE49-F238E27FC236}">
                  <a16:creationId xmlns:a16="http://schemas.microsoft.com/office/drawing/2014/main" id="{4F4DD44C-4BB4-41BF-8DC0-C518E54B8495}"/>
                </a:ext>
              </a:extLst>
            </p:cNvPr>
            <p:cNvSpPr>
              <a:spLocks noChangeArrowheads="1"/>
            </p:cNvSpPr>
            <p:nvPr/>
          </p:nvSpPr>
          <p:spPr bwMode="auto">
            <a:xfrm>
              <a:off x="268802" y="5011438"/>
              <a:ext cx="16571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eaLnBrk="0" hangingPunct="0"/>
              <a:r>
                <a:rPr lang="en-US" altLang="en-US" sz="1200" dirty="0">
                  <a:solidFill>
                    <a:schemeClr val="bg1">
                      <a:lumMod val="50000"/>
                    </a:schemeClr>
                  </a:solidFill>
                  <a:latin typeface="Segoe UI" pitchFamily="34" charset="0"/>
                  <a:ea typeface="Segoe UI" pitchFamily="34" charset="0"/>
                  <a:cs typeface="Segoe UI" pitchFamily="34" charset="0"/>
                </a:rPr>
                <a:t>I break even</a:t>
              </a:r>
            </a:p>
          </p:txBody>
        </p:sp>
        <p:sp>
          <p:nvSpPr>
            <p:cNvPr id="37" name="Rectangle 18">
              <a:extLst>
                <a:ext uri="{FF2B5EF4-FFF2-40B4-BE49-F238E27FC236}">
                  <a16:creationId xmlns:a16="http://schemas.microsoft.com/office/drawing/2014/main" id="{7BF1A9BC-7806-429A-B05F-33B869823694}"/>
                </a:ext>
              </a:extLst>
            </p:cNvPr>
            <p:cNvSpPr>
              <a:spLocks noChangeArrowheads="1"/>
            </p:cNvSpPr>
            <p:nvPr/>
          </p:nvSpPr>
          <p:spPr bwMode="auto">
            <a:xfrm>
              <a:off x="2015585" y="5032807"/>
              <a:ext cx="180000" cy="180000"/>
            </a:xfrm>
            <a:prstGeom prst="flowChartConnector">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endParaRPr>
            </a:p>
          </p:txBody>
        </p:sp>
        <p:sp>
          <p:nvSpPr>
            <p:cNvPr id="38" name="Rectangle 60">
              <a:extLst>
                <a:ext uri="{FF2B5EF4-FFF2-40B4-BE49-F238E27FC236}">
                  <a16:creationId xmlns:a16="http://schemas.microsoft.com/office/drawing/2014/main" id="{FA97F9BE-FF05-4D14-BFB0-7B6ECAB7E437}"/>
                </a:ext>
              </a:extLst>
            </p:cNvPr>
            <p:cNvSpPr>
              <a:spLocks noChangeArrowheads="1"/>
            </p:cNvSpPr>
            <p:nvPr/>
          </p:nvSpPr>
          <p:spPr bwMode="auto">
            <a:xfrm>
              <a:off x="647032" y="5384743"/>
              <a:ext cx="12788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eaLnBrk="0" hangingPunct="0"/>
              <a:r>
                <a:rPr lang="en-US" altLang="en-US" sz="1200" dirty="0">
                  <a:solidFill>
                    <a:schemeClr val="bg1">
                      <a:lumMod val="50000"/>
                    </a:schemeClr>
                  </a:solidFill>
                  <a:latin typeface="Segoe UI" pitchFamily="34" charset="0"/>
                  <a:ea typeface="Segoe UI" pitchFamily="34" charset="0"/>
                  <a:cs typeface="Segoe UI" pitchFamily="34" charset="0"/>
                </a:rPr>
                <a:t>I make a small loss</a:t>
              </a:r>
            </a:p>
          </p:txBody>
        </p:sp>
        <p:sp>
          <p:nvSpPr>
            <p:cNvPr id="39" name="Rectangle 20">
              <a:extLst>
                <a:ext uri="{FF2B5EF4-FFF2-40B4-BE49-F238E27FC236}">
                  <a16:creationId xmlns:a16="http://schemas.microsoft.com/office/drawing/2014/main" id="{56DA6959-1346-4495-AA7B-7C36E1A36DC2}"/>
                </a:ext>
              </a:extLst>
            </p:cNvPr>
            <p:cNvSpPr>
              <a:spLocks noChangeArrowheads="1"/>
            </p:cNvSpPr>
            <p:nvPr/>
          </p:nvSpPr>
          <p:spPr bwMode="auto">
            <a:xfrm>
              <a:off x="2015585" y="5468804"/>
              <a:ext cx="180000" cy="180000"/>
            </a:xfrm>
            <a:prstGeom prst="flowChartConnector">
              <a:avLst/>
            </a:prstGeom>
            <a:solidFill>
              <a:schemeClr val="accent3"/>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endParaRPr>
            </a:p>
          </p:txBody>
        </p:sp>
        <p:sp>
          <p:nvSpPr>
            <p:cNvPr id="40" name="Rectangle 63">
              <a:extLst>
                <a:ext uri="{FF2B5EF4-FFF2-40B4-BE49-F238E27FC236}">
                  <a16:creationId xmlns:a16="http://schemas.microsoft.com/office/drawing/2014/main" id="{4577D9DC-EEDD-4C01-AFFD-25944804BC4D}"/>
                </a:ext>
              </a:extLst>
            </p:cNvPr>
            <p:cNvSpPr>
              <a:spLocks noChangeArrowheads="1"/>
            </p:cNvSpPr>
            <p:nvPr/>
          </p:nvSpPr>
          <p:spPr bwMode="auto">
            <a:xfrm>
              <a:off x="551549" y="5829243"/>
              <a:ext cx="13743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eaLnBrk="0" hangingPunct="0"/>
              <a:r>
                <a:rPr lang="en-US" altLang="en-US" sz="1200" dirty="0">
                  <a:solidFill>
                    <a:schemeClr val="bg1">
                      <a:lumMod val="50000"/>
                    </a:schemeClr>
                  </a:solidFill>
                  <a:latin typeface="Segoe UI" pitchFamily="34" charset="0"/>
                  <a:ea typeface="Segoe UI" pitchFamily="34" charset="0"/>
                  <a:cs typeface="Segoe UI" pitchFamily="34" charset="0"/>
                </a:rPr>
                <a:t>I make a large loss </a:t>
              </a:r>
            </a:p>
          </p:txBody>
        </p:sp>
        <p:sp>
          <p:nvSpPr>
            <p:cNvPr id="41" name="Rectangle 22">
              <a:extLst>
                <a:ext uri="{FF2B5EF4-FFF2-40B4-BE49-F238E27FC236}">
                  <a16:creationId xmlns:a16="http://schemas.microsoft.com/office/drawing/2014/main" id="{08191394-4137-4B37-BCED-5633F1593E86}"/>
                </a:ext>
              </a:extLst>
            </p:cNvPr>
            <p:cNvSpPr>
              <a:spLocks noChangeArrowheads="1"/>
            </p:cNvSpPr>
            <p:nvPr/>
          </p:nvSpPr>
          <p:spPr bwMode="auto">
            <a:xfrm>
              <a:off x="2015585" y="5852416"/>
              <a:ext cx="180000" cy="180000"/>
            </a:xfrm>
            <a:prstGeom prst="flowChartConnector">
              <a:avLst/>
            </a:prstGeom>
            <a:solidFill>
              <a:srgbClr val="EF2E0A"/>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endParaRPr>
            </a:p>
          </p:txBody>
        </p:sp>
      </p:grpSp>
      <p:cxnSp>
        <p:nvCxnSpPr>
          <p:cNvPr id="28" name="Straight Connector 27">
            <a:extLst>
              <a:ext uri="{FF2B5EF4-FFF2-40B4-BE49-F238E27FC236}">
                <a16:creationId xmlns:a16="http://schemas.microsoft.com/office/drawing/2014/main" id="{EFD4CB50-C2E4-48B7-9E65-79B15CC317EB}"/>
              </a:ext>
            </a:extLst>
          </p:cNvPr>
          <p:cNvCxnSpPr>
            <a:cxnSpLocks/>
          </p:cNvCxnSpPr>
          <p:nvPr/>
        </p:nvCxnSpPr>
        <p:spPr bwMode="auto">
          <a:xfrm flipH="1" flipV="1">
            <a:off x="9781994" y="2137736"/>
            <a:ext cx="0" cy="3888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7" name="Straight Connector 6">
            <a:extLst>
              <a:ext uri="{FF2B5EF4-FFF2-40B4-BE49-F238E27FC236}">
                <a16:creationId xmlns:a16="http://schemas.microsoft.com/office/drawing/2014/main" id="{4572603F-2042-83C7-B24B-0D4D7E265D5C}"/>
              </a:ext>
            </a:extLst>
          </p:cNvPr>
          <p:cNvCxnSpPr>
            <a:cxnSpLocks/>
          </p:cNvCxnSpPr>
          <p:nvPr/>
        </p:nvCxnSpPr>
        <p:spPr bwMode="auto">
          <a:xfrm flipH="1" flipV="1">
            <a:off x="11103269" y="2135133"/>
            <a:ext cx="0" cy="388800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Tree>
    <p:extLst>
      <p:ext uri="{BB962C8B-B14F-4D97-AF65-F5344CB8AC3E}">
        <p14:creationId xmlns:p14="http://schemas.microsoft.com/office/powerpoint/2010/main" val="24447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2"/>
          <p:cNvSpPr>
            <a:spLocks noChangeArrowheads="1"/>
          </p:cNvSpPr>
          <p:nvPr/>
        </p:nvSpPr>
        <p:spPr bwMode="auto">
          <a:xfrm>
            <a:off x="8866387" y="2497574"/>
            <a:ext cx="1069676" cy="3487301"/>
          </a:xfrm>
          <a:prstGeom prst="roundRect">
            <a:avLst>
              <a:gd name="adj" fmla="val 16667"/>
            </a:avLst>
          </a:prstGeom>
          <a:solidFill>
            <a:schemeClr val="bg1">
              <a:lumMod val="75000"/>
            </a:schemeClr>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endParaRPr>
          </a:p>
        </p:txBody>
      </p:sp>
      <p:sp>
        <p:nvSpPr>
          <p:cNvPr id="4" name="Title 3"/>
          <p:cNvSpPr>
            <a:spLocks noGrp="1"/>
          </p:cNvSpPr>
          <p:nvPr>
            <p:ph type="title"/>
          </p:nvPr>
        </p:nvSpPr>
        <p:spPr>
          <a:xfrm>
            <a:off x="422887" y="244702"/>
            <a:ext cx="10092713" cy="671807"/>
          </a:xfrm>
        </p:spPr>
        <p:txBody>
          <a:bodyPr>
            <a:normAutofit/>
          </a:bodyPr>
          <a:lstStyle/>
          <a:p>
            <a:r>
              <a:rPr lang="en-GB" dirty="0"/>
              <a:t>The proportion of landlords making a profit from their letting activity remains stable, whilst there is a slight uptick in those reporting loss making </a:t>
            </a:r>
          </a:p>
        </p:txBody>
      </p:sp>
      <p:sp>
        <p:nvSpPr>
          <p:cNvPr id="5" name="Text Placeholder 4"/>
          <p:cNvSpPr>
            <a:spLocks noGrp="1"/>
          </p:cNvSpPr>
          <p:nvPr>
            <p:ph type="body" sz="quarter" idx="18"/>
          </p:nvPr>
        </p:nvSpPr>
        <p:spPr>
          <a:xfrm>
            <a:off x="668337" y="6189797"/>
            <a:ext cx="9417050" cy="273050"/>
          </a:xfrm>
        </p:spPr>
        <p:txBody>
          <a:bodyPr/>
          <a:lstStyle/>
          <a:p>
            <a:r>
              <a:rPr lang="en-GB" altLang="en-US" dirty="0"/>
              <a:t>Q11. Which of the following statements best describes the extent to which your letting activity is profitable or not? </a:t>
            </a:r>
            <a:r>
              <a:rPr lang="en-US" altLang="en-US" dirty="0"/>
              <a:t>Base: All (983</a:t>
            </a:r>
            <a:r>
              <a:rPr lang="en-GB" altLang="en-US" dirty="0"/>
              <a:t>)</a:t>
            </a:r>
          </a:p>
        </p:txBody>
      </p:sp>
      <p:sp>
        <p:nvSpPr>
          <p:cNvPr id="6" name="Text Placeholder 5"/>
          <p:cNvSpPr>
            <a:spLocks noGrp="1"/>
          </p:cNvSpPr>
          <p:nvPr>
            <p:ph type="body" sz="quarter" idx="19"/>
          </p:nvPr>
        </p:nvSpPr>
        <p:spPr>
          <a:xfrm>
            <a:off x="439738" y="1007919"/>
            <a:ext cx="11518582" cy="581025"/>
          </a:xfrm>
        </p:spPr>
        <p:txBody>
          <a:bodyPr>
            <a:normAutofit/>
          </a:bodyPr>
          <a:lstStyle/>
          <a:p>
            <a:r>
              <a:rPr lang="en-GB" dirty="0"/>
              <a:t>Landlords with 4-5 properties remain the most profitable at 81%. The proportion of those making a ‘full-time living’ from their lettings continues to increase in line with portfolio size, with 11+ properties being the threshold for professionalism.</a:t>
            </a:r>
          </a:p>
        </p:txBody>
      </p:sp>
      <p:sp>
        <p:nvSpPr>
          <p:cNvPr id="7" name="Text Placeholder 6"/>
          <p:cNvSpPr>
            <a:spLocks noGrp="1"/>
          </p:cNvSpPr>
          <p:nvPr>
            <p:ph type="body" sz="quarter" idx="20"/>
          </p:nvPr>
        </p:nvSpPr>
        <p:spPr>
          <a:xfrm>
            <a:off x="439738" y="1674669"/>
            <a:ext cx="10952162" cy="390525"/>
          </a:xfrm>
        </p:spPr>
        <p:txBody>
          <a:bodyPr/>
          <a:lstStyle/>
          <a:p>
            <a:r>
              <a:rPr lang="en-GB" dirty="0"/>
              <a:t>Profitability (%)</a:t>
            </a:r>
          </a:p>
        </p:txBody>
      </p:sp>
      <p:graphicFrame>
        <p:nvGraphicFramePr>
          <p:cNvPr id="8" name="Object 3"/>
          <p:cNvGraphicFramePr>
            <a:graphicFrameLocks noChangeAspect="1"/>
          </p:cNvGraphicFramePr>
          <p:nvPr>
            <p:extLst>
              <p:ext uri="{D42A27DB-BD31-4B8C-83A1-F6EECF244321}">
                <p14:modId xmlns:p14="http://schemas.microsoft.com/office/powerpoint/2010/main" val="3563110606"/>
              </p:ext>
            </p:extLst>
          </p:nvPr>
        </p:nvGraphicFramePr>
        <p:xfrm>
          <a:off x="2570772" y="2671126"/>
          <a:ext cx="7453122" cy="3313749"/>
        </p:xfrm>
        <a:graphic>
          <a:graphicData uri="http://schemas.openxmlformats.org/drawingml/2006/chart">
            <c:chart xmlns:c="http://schemas.openxmlformats.org/drawingml/2006/chart" xmlns:r="http://schemas.openxmlformats.org/officeDocument/2006/relationships" r:id="rId2"/>
          </a:graphicData>
        </a:graphic>
      </p:graphicFrame>
      <p:grpSp>
        <p:nvGrpSpPr>
          <p:cNvPr id="34" name="Group 33"/>
          <p:cNvGrpSpPr/>
          <p:nvPr/>
        </p:nvGrpSpPr>
        <p:grpSpPr>
          <a:xfrm>
            <a:off x="2948151" y="2027034"/>
            <a:ext cx="6615137" cy="782592"/>
            <a:chOff x="2679210" y="2391654"/>
            <a:chExt cx="6615137" cy="782592"/>
          </a:xfrm>
        </p:grpSpPr>
        <p:sp>
          <p:nvSpPr>
            <p:cNvPr id="20" name="Text Box 34"/>
            <p:cNvSpPr txBox="1">
              <a:spLocks noChangeArrowheads="1"/>
            </p:cNvSpPr>
            <p:nvPr/>
          </p:nvSpPr>
          <p:spPr bwMode="auto">
            <a:xfrm>
              <a:off x="8914115" y="2862197"/>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algn="ctr"/>
              <a:r>
                <a:rPr lang="en-GB" altLang="en-US" sz="1200" b="1" dirty="0">
                  <a:solidFill>
                    <a:schemeClr val="bg1"/>
                  </a:solidFill>
                  <a:latin typeface="Segoe UI" pitchFamily="34" charset="0"/>
                  <a:ea typeface="Segoe UI" pitchFamily="34" charset="0"/>
                  <a:cs typeface="Segoe UI" pitchFamily="34" charset="0"/>
                </a:rPr>
                <a:t>All</a:t>
              </a:r>
            </a:p>
          </p:txBody>
        </p:sp>
        <p:sp>
          <p:nvSpPr>
            <p:cNvPr id="21" name="TextBox 20"/>
            <p:cNvSpPr txBox="1"/>
            <p:nvPr/>
          </p:nvSpPr>
          <p:spPr>
            <a:xfrm>
              <a:off x="2679210" y="2897247"/>
              <a:ext cx="601200"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a:t>
              </a:r>
            </a:p>
          </p:txBody>
        </p:sp>
        <p:sp>
          <p:nvSpPr>
            <p:cNvPr id="22" name="TextBox 21"/>
            <p:cNvSpPr txBox="1"/>
            <p:nvPr/>
          </p:nvSpPr>
          <p:spPr>
            <a:xfrm>
              <a:off x="3702106" y="2862195"/>
              <a:ext cx="601200"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2-3</a:t>
              </a:r>
            </a:p>
          </p:txBody>
        </p:sp>
        <p:sp>
          <p:nvSpPr>
            <p:cNvPr id="23" name="TextBox 22"/>
            <p:cNvSpPr txBox="1"/>
            <p:nvPr/>
          </p:nvSpPr>
          <p:spPr>
            <a:xfrm>
              <a:off x="5747898" y="2862197"/>
              <a:ext cx="601200"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6-10</a:t>
              </a:r>
            </a:p>
          </p:txBody>
        </p:sp>
        <p:sp>
          <p:nvSpPr>
            <p:cNvPr id="24" name="TextBox 23"/>
            <p:cNvSpPr txBox="1"/>
            <p:nvPr/>
          </p:nvSpPr>
          <p:spPr>
            <a:xfrm>
              <a:off x="6770794" y="2862196"/>
              <a:ext cx="601200"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11-19</a:t>
              </a:r>
            </a:p>
          </p:txBody>
        </p:sp>
        <p:sp>
          <p:nvSpPr>
            <p:cNvPr id="25" name="TextBox 24"/>
            <p:cNvSpPr txBox="1"/>
            <p:nvPr/>
          </p:nvSpPr>
          <p:spPr>
            <a:xfrm>
              <a:off x="7793692" y="2867224"/>
              <a:ext cx="601200"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20+</a:t>
              </a:r>
            </a:p>
          </p:txBody>
        </p:sp>
        <p:sp>
          <p:nvSpPr>
            <p:cNvPr id="26" name="TextBox 25"/>
            <p:cNvSpPr txBox="1"/>
            <p:nvPr/>
          </p:nvSpPr>
          <p:spPr>
            <a:xfrm>
              <a:off x="4725002" y="2867224"/>
              <a:ext cx="601200"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4-5</a:t>
              </a:r>
            </a:p>
          </p:txBody>
        </p:sp>
        <p:sp>
          <p:nvSpPr>
            <p:cNvPr id="27" name="Text Box 33"/>
            <p:cNvSpPr txBox="1">
              <a:spLocks noChangeArrowheads="1"/>
            </p:cNvSpPr>
            <p:nvPr/>
          </p:nvSpPr>
          <p:spPr bwMode="auto">
            <a:xfrm>
              <a:off x="4595153" y="2391654"/>
              <a:ext cx="246938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algn="ctr" eaLnBrk="1" hangingPunct="1"/>
              <a:r>
                <a:rPr lang="en-GB" altLang="en-US" sz="1200" b="1" dirty="0">
                  <a:solidFill>
                    <a:schemeClr val="bg1">
                      <a:lumMod val="50000"/>
                    </a:schemeClr>
                  </a:solidFill>
                  <a:latin typeface="Segoe UI" panose="020B0502040204020203" pitchFamily="34" charset="0"/>
                  <a:cs typeface="Segoe UI" panose="020B0502040204020203" pitchFamily="34" charset="0"/>
                </a:rPr>
                <a:t>Portfolio Size</a:t>
              </a:r>
            </a:p>
          </p:txBody>
        </p:sp>
        <p:pic>
          <p:nvPicPr>
            <p:cNvPr id="28" name="Picture 27"/>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69923" y="2703705"/>
              <a:ext cx="219775" cy="219775"/>
            </a:xfrm>
            <a:prstGeom prst="rect">
              <a:avLst/>
            </a:prstGeom>
          </p:spPr>
        </p:pic>
        <p:pic>
          <p:nvPicPr>
            <p:cNvPr id="29" name="Picture 28"/>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92819" y="2668653"/>
              <a:ext cx="219775" cy="219775"/>
            </a:xfrm>
            <a:prstGeom prst="rect">
              <a:avLst/>
            </a:prstGeom>
          </p:spPr>
        </p:pic>
        <p:pic>
          <p:nvPicPr>
            <p:cNvPr id="30" name="Picture 29"/>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61507" y="2668654"/>
              <a:ext cx="219775" cy="219775"/>
            </a:xfrm>
            <a:prstGeom prst="rect">
              <a:avLst/>
            </a:prstGeom>
          </p:spPr>
        </p:pic>
        <p:pic>
          <p:nvPicPr>
            <p:cNvPr id="31" name="Picture 30"/>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984405" y="2673682"/>
              <a:ext cx="219775" cy="219775"/>
            </a:xfrm>
            <a:prstGeom prst="rect">
              <a:avLst/>
            </a:prstGeom>
          </p:spPr>
        </p:pic>
        <p:pic>
          <p:nvPicPr>
            <p:cNvPr id="32" name="Picture 31"/>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15715" y="2673682"/>
              <a:ext cx="219775" cy="219775"/>
            </a:xfrm>
            <a:prstGeom prst="rect">
              <a:avLst/>
            </a:prstGeom>
          </p:spPr>
        </p:pic>
        <p:pic>
          <p:nvPicPr>
            <p:cNvPr id="33" name="Picture 32"/>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38611" y="2668655"/>
              <a:ext cx="219775" cy="219775"/>
            </a:xfrm>
            <a:prstGeom prst="rect">
              <a:avLst/>
            </a:prstGeom>
          </p:spPr>
        </p:pic>
      </p:grpSp>
      <p:cxnSp>
        <p:nvCxnSpPr>
          <p:cNvPr id="36" name="Straight Connector 35"/>
          <p:cNvCxnSpPr/>
          <p:nvPr/>
        </p:nvCxnSpPr>
        <p:spPr>
          <a:xfrm flipV="1">
            <a:off x="10717610" y="3099014"/>
            <a:ext cx="0" cy="339113"/>
          </a:xfrm>
          <a:prstGeom prst="line">
            <a:avLst/>
          </a:prstGeom>
          <a:ln w="38100" cmpd="sng">
            <a:solidFill>
              <a:schemeClr val="bg1">
                <a:lumMod val="75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AutoShape 18"/>
          <p:cNvSpPr>
            <a:spLocks noChangeArrowheads="1"/>
          </p:cNvSpPr>
          <p:nvPr/>
        </p:nvSpPr>
        <p:spPr bwMode="auto">
          <a:xfrm>
            <a:off x="10046896" y="3415688"/>
            <a:ext cx="1366838" cy="1620000"/>
          </a:xfrm>
          <a:prstGeom prst="roundRect">
            <a:avLst>
              <a:gd name="adj" fmla="val 16667"/>
            </a:avLst>
          </a:prstGeom>
          <a:solidFill>
            <a:schemeClr val="bg1">
              <a:lumMod val="85000"/>
            </a:schemeClr>
          </a:solidFill>
          <a:ln w="38100">
            <a:solidFill>
              <a:schemeClr val="bg1">
                <a:lumMod val="75000"/>
              </a:schemeClr>
            </a:solid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latin typeface="Segoe UI" panose="020B0502040204020203" pitchFamily="34" charset="0"/>
              <a:cs typeface="Segoe UI" panose="020B0502040204020203" pitchFamily="34" charset="0"/>
            </a:endParaRPr>
          </a:p>
        </p:txBody>
      </p:sp>
      <p:sp>
        <p:nvSpPr>
          <p:cNvPr id="38" name="Oval 37"/>
          <p:cNvSpPr/>
          <p:nvPr/>
        </p:nvSpPr>
        <p:spPr bwMode="auto">
          <a:xfrm>
            <a:off x="10411610" y="3999262"/>
            <a:ext cx="612000" cy="612000"/>
          </a:xfrm>
          <a:prstGeom prst="ellipse">
            <a:avLst/>
          </a:prstGeom>
          <a:solidFill>
            <a:srgbClr val="002060"/>
          </a:solidFill>
          <a:ln w="28575" cap="rnd"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en-GB" sz="2000" b="1" dirty="0">
                <a:solidFill>
                  <a:srgbClr val="FFFFFF"/>
                </a:solidFill>
                <a:latin typeface="Segoe UI" panose="020B0502040204020203" pitchFamily="34" charset="0"/>
                <a:ea typeface="Segoe UI" panose="020B0502040204020203" pitchFamily="34" charset="0"/>
                <a:cs typeface="Segoe UI" panose="020B0502040204020203" pitchFamily="34" charset="0"/>
              </a:rPr>
              <a:t>+68</a:t>
            </a:r>
          </a:p>
        </p:txBody>
      </p:sp>
      <p:cxnSp>
        <p:nvCxnSpPr>
          <p:cNvPr id="39" name="Straight Connector 38"/>
          <p:cNvCxnSpPr/>
          <p:nvPr/>
        </p:nvCxnSpPr>
        <p:spPr>
          <a:xfrm>
            <a:off x="9858203" y="3118064"/>
            <a:ext cx="859407" cy="0"/>
          </a:xfrm>
          <a:prstGeom prst="line">
            <a:avLst/>
          </a:prstGeom>
          <a:ln w="38100" cmpd="sng">
            <a:solidFill>
              <a:schemeClr val="bg1">
                <a:lumMod val="75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Text Box 6"/>
          <p:cNvSpPr txBox="1">
            <a:spLocks noChangeArrowheads="1"/>
          </p:cNvSpPr>
          <p:nvPr/>
        </p:nvSpPr>
        <p:spPr bwMode="auto">
          <a:xfrm>
            <a:off x="10214808" y="4650056"/>
            <a:ext cx="1123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Net score*</a:t>
            </a:r>
          </a:p>
        </p:txBody>
      </p:sp>
      <p:sp>
        <p:nvSpPr>
          <p:cNvPr id="41" name="Text Box 6"/>
          <p:cNvSpPr txBox="1">
            <a:spLocks noChangeArrowheads="1"/>
          </p:cNvSpPr>
          <p:nvPr/>
        </p:nvSpPr>
        <p:spPr bwMode="auto">
          <a:xfrm>
            <a:off x="10168340" y="3501462"/>
            <a:ext cx="1123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KEY METRIC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Profitability: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200" b="1"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42" name="Text Box 27"/>
          <p:cNvSpPr txBox="1">
            <a:spLocks noChangeArrowheads="1"/>
          </p:cNvSpPr>
          <p:nvPr/>
        </p:nvSpPr>
        <p:spPr bwMode="auto">
          <a:xfrm>
            <a:off x="10111591" y="5035688"/>
            <a:ext cx="1302143"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algn="ctr">
              <a:lnSpc>
                <a:spcPts val="1420"/>
              </a:lnSpc>
            </a:pPr>
            <a:r>
              <a:rPr lang="en-GB" altLang="en-US" sz="1050" i="1" dirty="0">
                <a:solidFill>
                  <a:schemeClr val="bg1">
                    <a:lumMod val="50000"/>
                  </a:schemeClr>
                </a:solidFill>
                <a:latin typeface="Segoe UI" pitchFamily="34" charset="0"/>
                <a:ea typeface="Segoe UI" pitchFamily="34" charset="0"/>
                <a:cs typeface="Segoe UI" pitchFamily="34" charset="0"/>
              </a:rPr>
              <a:t>*</a:t>
            </a:r>
            <a:r>
              <a:rPr lang="en-GB" altLang="en-US" sz="900" i="1" dirty="0">
                <a:solidFill>
                  <a:schemeClr val="bg1">
                    <a:lumMod val="50000"/>
                  </a:schemeClr>
                </a:solidFill>
                <a:latin typeface="Segoe UI" pitchFamily="34" charset="0"/>
                <a:ea typeface="Segoe UI" pitchFamily="34" charset="0"/>
                <a:cs typeface="Segoe UI" pitchFamily="34" charset="0"/>
              </a:rPr>
              <a:t> (Make profit) –      (Make loss)</a:t>
            </a:r>
            <a:endParaRPr lang="en-US" altLang="en-US" sz="900" i="1" dirty="0">
              <a:solidFill>
                <a:schemeClr val="bg1">
                  <a:lumMod val="50000"/>
                </a:schemeClr>
              </a:solidFill>
              <a:latin typeface="Segoe UI" pitchFamily="34" charset="0"/>
              <a:ea typeface="Segoe UI" pitchFamily="34" charset="0"/>
              <a:cs typeface="Segoe UI" pitchFamily="34" charset="0"/>
            </a:endParaRPr>
          </a:p>
        </p:txBody>
      </p:sp>
      <p:grpSp>
        <p:nvGrpSpPr>
          <p:cNvPr id="44" name="Group 43"/>
          <p:cNvGrpSpPr/>
          <p:nvPr/>
        </p:nvGrpSpPr>
        <p:grpSpPr>
          <a:xfrm>
            <a:off x="270164" y="3297962"/>
            <a:ext cx="2300608" cy="2171950"/>
            <a:chOff x="22517" y="3973144"/>
            <a:chExt cx="2300608" cy="2171950"/>
          </a:xfrm>
        </p:grpSpPr>
        <p:sp>
          <p:nvSpPr>
            <p:cNvPr id="45" name="Rectangle 48"/>
            <p:cNvSpPr>
              <a:spLocks noChangeArrowheads="1"/>
            </p:cNvSpPr>
            <p:nvPr/>
          </p:nvSpPr>
          <p:spPr bwMode="auto">
            <a:xfrm>
              <a:off x="355695" y="3973144"/>
              <a:ext cx="1684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r" eaLnBrk="0" hangingPunct="0"/>
              <a:r>
                <a:rPr lang="en-US" altLang="en-US" sz="1200" dirty="0">
                  <a:solidFill>
                    <a:schemeClr val="bg1">
                      <a:lumMod val="50000"/>
                    </a:schemeClr>
                  </a:solidFill>
                  <a:latin typeface="Segoe UI" pitchFamily="34" charset="0"/>
                  <a:ea typeface="Segoe UI" pitchFamily="34" charset="0"/>
                  <a:cs typeface="Segoe UI" pitchFamily="34" charset="0"/>
                </a:rPr>
                <a:t>I make a profitable full time living from letting</a:t>
              </a:r>
            </a:p>
          </p:txBody>
        </p:sp>
        <p:sp>
          <p:nvSpPr>
            <p:cNvPr id="46" name="Rectangle 14"/>
            <p:cNvSpPr>
              <a:spLocks noChangeArrowheads="1"/>
            </p:cNvSpPr>
            <p:nvPr/>
          </p:nvSpPr>
          <p:spPr bwMode="auto">
            <a:xfrm>
              <a:off x="2143125" y="4109313"/>
              <a:ext cx="180000" cy="180000"/>
            </a:xfrm>
            <a:prstGeom prst="flowChartConnector">
              <a:avLst/>
            </a:prstGeom>
            <a:solidFill>
              <a:schemeClr val="accent6"/>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endParaRPr>
            </a:p>
          </p:txBody>
        </p:sp>
        <p:sp>
          <p:nvSpPr>
            <p:cNvPr id="47" name="Rectangle 51"/>
            <p:cNvSpPr>
              <a:spLocks noChangeArrowheads="1"/>
            </p:cNvSpPr>
            <p:nvPr/>
          </p:nvSpPr>
          <p:spPr bwMode="auto">
            <a:xfrm>
              <a:off x="22517" y="4473516"/>
              <a:ext cx="2017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eaLnBrk="0" hangingPunct="0"/>
              <a:r>
                <a:rPr lang="en-US" altLang="en-US" sz="1200" dirty="0">
                  <a:solidFill>
                    <a:schemeClr val="bg1">
                      <a:lumMod val="50000"/>
                    </a:schemeClr>
                  </a:solidFill>
                  <a:latin typeface="Segoe UI" pitchFamily="34" charset="0"/>
                  <a:ea typeface="Segoe UI" pitchFamily="34" charset="0"/>
                  <a:cs typeface="Segoe UI" pitchFamily="34" charset="0"/>
                </a:rPr>
                <a:t>Letting income supplements my </a:t>
              </a:r>
              <a:r>
                <a:rPr lang="en-GB" altLang="en-US" sz="1200" dirty="0">
                  <a:solidFill>
                    <a:schemeClr val="bg1">
                      <a:lumMod val="50000"/>
                    </a:schemeClr>
                  </a:solidFill>
                  <a:latin typeface="Segoe UI" pitchFamily="34" charset="0"/>
                  <a:cs typeface="Segoe UI" pitchFamily="34" charset="0"/>
                </a:rPr>
                <a:t>‘</a:t>
              </a:r>
              <a:r>
                <a:rPr lang="en-US" altLang="ja-JP" sz="1200" dirty="0">
                  <a:solidFill>
                    <a:schemeClr val="bg1">
                      <a:lumMod val="50000"/>
                    </a:schemeClr>
                  </a:solidFill>
                  <a:latin typeface="Segoe UI" pitchFamily="34" charset="0"/>
                  <a:ea typeface="Segoe UI" pitchFamily="34" charset="0"/>
                  <a:cs typeface="Segoe UI" pitchFamily="34" charset="0"/>
                </a:rPr>
                <a:t>day job</a:t>
              </a:r>
              <a:r>
                <a:rPr lang="en-GB" altLang="ja-JP" sz="1200" dirty="0">
                  <a:solidFill>
                    <a:schemeClr val="bg1">
                      <a:lumMod val="50000"/>
                    </a:schemeClr>
                  </a:solidFill>
                  <a:latin typeface="Segoe UI" pitchFamily="34" charset="0"/>
                  <a:cs typeface="Segoe UI" pitchFamily="34" charset="0"/>
                </a:rPr>
                <a:t>’</a:t>
              </a:r>
              <a:endParaRPr lang="en-US" altLang="en-US" sz="1200" dirty="0">
                <a:solidFill>
                  <a:schemeClr val="bg1">
                    <a:lumMod val="50000"/>
                  </a:schemeClr>
                </a:solidFill>
                <a:latin typeface="Segoe UI" pitchFamily="34" charset="0"/>
                <a:ea typeface="Segoe UI" pitchFamily="34" charset="0"/>
                <a:cs typeface="Segoe UI" pitchFamily="34" charset="0"/>
              </a:endParaRPr>
            </a:p>
          </p:txBody>
        </p:sp>
        <p:sp>
          <p:nvSpPr>
            <p:cNvPr id="48" name="Rectangle 16"/>
            <p:cNvSpPr>
              <a:spLocks noChangeArrowheads="1"/>
            </p:cNvSpPr>
            <p:nvPr/>
          </p:nvSpPr>
          <p:spPr bwMode="auto">
            <a:xfrm>
              <a:off x="2143125" y="4571060"/>
              <a:ext cx="180000" cy="180000"/>
            </a:xfrm>
            <a:prstGeom prst="flowChartConnector">
              <a:avLst/>
            </a:prstGeom>
            <a:solidFill>
              <a:schemeClr val="accent6">
                <a:lumMod val="60000"/>
                <a:lumOff val="40000"/>
              </a:schemeClr>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endParaRPr>
            </a:p>
          </p:txBody>
        </p:sp>
        <p:sp>
          <p:nvSpPr>
            <p:cNvPr id="49" name="Rectangle 57"/>
            <p:cNvSpPr>
              <a:spLocks noChangeArrowheads="1"/>
            </p:cNvSpPr>
            <p:nvPr/>
          </p:nvSpPr>
          <p:spPr bwMode="auto">
            <a:xfrm>
              <a:off x="235054" y="5011438"/>
              <a:ext cx="1804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eaLnBrk="0" hangingPunct="0"/>
              <a:r>
                <a:rPr lang="en-US" altLang="en-US" sz="1200" dirty="0">
                  <a:solidFill>
                    <a:schemeClr val="bg1">
                      <a:lumMod val="50000"/>
                    </a:schemeClr>
                  </a:solidFill>
                  <a:latin typeface="Segoe UI" pitchFamily="34" charset="0"/>
                  <a:ea typeface="Segoe UI" pitchFamily="34" charset="0"/>
                  <a:cs typeface="Segoe UI" pitchFamily="34" charset="0"/>
                </a:rPr>
                <a:t>I break even</a:t>
              </a:r>
            </a:p>
          </p:txBody>
        </p:sp>
        <p:sp>
          <p:nvSpPr>
            <p:cNvPr id="50" name="Rectangle 18"/>
            <p:cNvSpPr>
              <a:spLocks noChangeArrowheads="1"/>
            </p:cNvSpPr>
            <p:nvPr/>
          </p:nvSpPr>
          <p:spPr bwMode="auto">
            <a:xfrm>
              <a:off x="2143125" y="5032807"/>
              <a:ext cx="180000" cy="180000"/>
            </a:xfrm>
            <a:prstGeom prst="flowChartConnector">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endParaRPr>
            </a:p>
          </p:txBody>
        </p:sp>
        <p:sp>
          <p:nvSpPr>
            <p:cNvPr id="51" name="Rectangle 60"/>
            <p:cNvSpPr>
              <a:spLocks noChangeArrowheads="1"/>
            </p:cNvSpPr>
            <p:nvPr/>
          </p:nvSpPr>
          <p:spPr bwMode="auto">
            <a:xfrm>
              <a:off x="778349" y="5485448"/>
              <a:ext cx="12616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altLang="en-US" sz="1200" dirty="0">
                  <a:solidFill>
                    <a:schemeClr val="bg1">
                      <a:lumMod val="50000"/>
                    </a:schemeClr>
                  </a:solidFill>
                  <a:latin typeface="Segoe UI" pitchFamily="34" charset="0"/>
                  <a:ea typeface="Segoe UI" pitchFamily="34" charset="0"/>
                  <a:cs typeface="Segoe UI" pitchFamily="34" charset="0"/>
                </a:rPr>
                <a:t>I make a small loss</a:t>
              </a:r>
            </a:p>
          </p:txBody>
        </p:sp>
        <p:sp>
          <p:nvSpPr>
            <p:cNvPr id="52" name="Rectangle 20"/>
            <p:cNvSpPr>
              <a:spLocks noChangeArrowheads="1"/>
            </p:cNvSpPr>
            <p:nvPr/>
          </p:nvSpPr>
          <p:spPr bwMode="auto">
            <a:xfrm>
              <a:off x="2143125" y="5494554"/>
              <a:ext cx="180000" cy="180000"/>
            </a:xfrm>
            <a:prstGeom prst="flowChartConnector">
              <a:avLst/>
            </a:prstGeom>
            <a:solidFill>
              <a:schemeClr val="accent3"/>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endParaRPr>
            </a:p>
          </p:txBody>
        </p:sp>
        <p:sp>
          <p:nvSpPr>
            <p:cNvPr id="53" name="Rectangle 63"/>
            <p:cNvSpPr>
              <a:spLocks noChangeArrowheads="1"/>
            </p:cNvSpPr>
            <p:nvPr/>
          </p:nvSpPr>
          <p:spPr bwMode="auto">
            <a:xfrm>
              <a:off x="543029" y="5960428"/>
              <a:ext cx="14970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eaLnBrk="0" hangingPunct="0"/>
              <a:r>
                <a:rPr lang="en-US" altLang="en-US" sz="1200" dirty="0">
                  <a:solidFill>
                    <a:schemeClr val="bg1">
                      <a:lumMod val="50000"/>
                    </a:schemeClr>
                  </a:solidFill>
                  <a:latin typeface="Segoe UI" pitchFamily="34" charset="0"/>
                  <a:ea typeface="Segoe UI" pitchFamily="34" charset="0"/>
                  <a:cs typeface="Segoe UI" pitchFamily="34" charset="0"/>
                </a:rPr>
                <a:t>I make a large loss </a:t>
              </a:r>
            </a:p>
          </p:txBody>
        </p:sp>
        <p:sp>
          <p:nvSpPr>
            <p:cNvPr id="54" name="Rectangle 22"/>
            <p:cNvSpPr>
              <a:spLocks noChangeArrowheads="1"/>
            </p:cNvSpPr>
            <p:nvPr/>
          </p:nvSpPr>
          <p:spPr bwMode="auto">
            <a:xfrm>
              <a:off x="2143125" y="5956300"/>
              <a:ext cx="180000" cy="180000"/>
            </a:xfrm>
            <a:prstGeom prst="flowChartConnector">
              <a:avLst/>
            </a:prstGeom>
            <a:solidFill>
              <a:srgbClr val="EF2E0A"/>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endParaRPr>
            </a:p>
          </p:txBody>
        </p:sp>
      </p:grpSp>
    </p:spTree>
    <p:extLst>
      <p:ext uri="{BB962C8B-B14F-4D97-AF65-F5344CB8AC3E}">
        <p14:creationId xmlns:p14="http://schemas.microsoft.com/office/powerpoint/2010/main" val="3008451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246103" cy="671807"/>
          </a:xfrm>
        </p:spPr>
        <p:txBody>
          <a:bodyPr/>
          <a:lstStyle/>
          <a:p>
            <a:r>
              <a:rPr lang="en-GB" altLang="en-US" dirty="0"/>
              <a:t>Landlords’ net profitability trend 2007-2023</a:t>
            </a:r>
            <a:endParaRPr lang="en-GB" dirty="0"/>
          </a:p>
        </p:txBody>
      </p:sp>
      <p:sp>
        <p:nvSpPr>
          <p:cNvPr id="18" name="Text Placeholder 17"/>
          <p:cNvSpPr>
            <a:spLocks noGrp="1"/>
          </p:cNvSpPr>
          <p:nvPr>
            <p:ph type="body" sz="quarter" idx="19"/>
          </p:nvPr>
        </p:nvSpPr>
        <p:spPr>
          <a:xfrm>
            <a:off x="438149" y="1190625"/>
            <a:ext cx="9661525" cy="390525"/>
          </a:xfrm>
        </p:spPr>
        <p:txBody>
          <a:bodyPr/>
          <a:lstStyle/>
          <a:p>
            <a:r>
              <a:rPr lang="en-GB" dirty="0"/>
              <a:t>Key metric: Profitability (%)</a:t>
            </a:r>
          </a:p>
        </p:txBody>
      </p:sp>
      <p:sp>
        <p:nvSpPr>
          <p:cNvPr id="3" name="Text Placeholder 2"/>
          <p:cNvSpPr>
            <a:spLocks noGrp="1"/>
          </p:cNvSpPr>
          <p:nvPr>
            <p:ph type="body" sz="quarter" idx="18"/>
          </p:nvPr>
        </p:nvSpPr>
        <p:spPr>
          <a:xfrm>
            <a:off x="668338" y="6189663"/>
            <a:ext cx="9417050" cy="273050"/>
          </a:xfrm>
        </p:spPr>
        <p:txBody>
          <a:bodyPr/>
          <a:lstStyle/>
          <a:p>
            <a:r>
              <a:rPr lang="en-GB" altLang="en-US" dirty="0"/>
              <a:t>Q11. Which of the following statements best describes the extent to which your letting activity is profitable or not? </a:t>
            </a:r>
            <a:r>
              <a:rPr lang="en-US" altLang="en-US" dirty="0"/>
              <a:t>Base: All (983)</a:t>
            </a:r>
          </a:p>
        </p:txBody>
      </p:sp>
      <p:graphicFrame>
        <p:nvGraphicFramePr>
          <p:cNvPr id="6" name="Content Placeholder 3"/>
          <p:cNvGraphicFramePr>
            <a:graphicFrameLocks/>
          </p:cNvGraphicFramePr>
          <p:nvPr>
            <p:extLst>
              <p:ext uri="{D42A27DB-BD31-4B8C-83A1-F6EECF244321}">
                <p14:modId xmlns:p14="http://schemas.microsoft.com/office/powerpoint/2010/main" val="3219521227"/>
              </p:ext>
            </p:extLst>
          </p:nvPr>
        </p:nvGraphicFramePr>
        <p:xfrm>
          <a:off x="407987" y="2006220"/>
          <a:ext cx="11376025" cy="402364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flipH="1" flipV="1">
            <a:off x="1849362"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20" name="Rectangle 19"/>
          <p:cNvSpPr/>
          <p:nvPr/>
        </p:nvSpPr>
        <p:spPr>
          <a:xfrm>
            <a:off x="356576" y="1432607"/>
            <a:ext cx="6848876" cy="261610"/>
          </a:xfrm>
          <a:prstGeom prst="rect">
            <a:avLst/>
          </a:prstGeom>
        </p:spPr>
        <p:txBody>
          <a:bodyPr wrap="square">
            <a:spAutoFit/>
          </a:bodyPr>
          <a:lstStyle/>
          <a:p>
            <a:r>
              <a:rPr lang="en-GB" sz="1100" dirty="0">
                <a:solidFill>
                  <a:schemeClr val="bg1">
                    <a:lumMod val="50000"/>
                  </a:schemeClr>
                </a:solidFill>
                <a:latin typeface="Segoe UI" pitchFamily="34" charset="0"/>
                <a:ea typeface="Segoe UI" pitchFamily="34" charset="0"/>
                <a:cs typeface="Segoe UI" pitchFamily="34" charset="0"/>
              </a:rPr>
              <a:t>Net profitability = make financial profit minus make financial loss</a:t>
            </a:r>
          </a:p>
        </p:txBody>
      </p:sp>
      <p:cxnSp>
        <p:nvCxnSpPr>
          <p:cNvPr id="25" name="Straight Connector 24"/>
          <p:cNvCxnSpPr>
            <a:cxnSpLocks/>
          </p:cNvCxnSpPr>
          <p:nvPr/>
        </p:nvCxnSpPr>
        <p:spPr bwMode="auto">
          <a:xfrm flipH="1" flipV="1">
            <a:off x="3207838"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6" name="Straight Connector 25"/>
          <p:cNvCxnSpPr>
            <a:cxnSpLocks/>
          </p:cNvCxnSpPr>
          <p:nvPr/>
        </p:nvCxnSpPr>
        <p:spPr bwMode="auto">
          <a:xfrm flipH="1" flipV="1">
            <a:off x="3888379"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7" name="Straight Connector 26"/>
          <p:cNvCxnSpPr>
            <a:cxnSpLocks/>
          </p:cNvCxnSpPr>
          <p:nvPr/>
        </p:nvCxnSpPr>
        <p:spPr bwMode="auto">
          <a:xfrm flipH="1" flipV="1">
            <a:off x="4566462"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8" name="Straight Connector 27"/>
          <p:cNvCxnSpPr>
            <a:cxnSpLocks/>
          </p:cNvCxnSpPr>
          <p:nvPr/>
        </p:nvCxnSpPr>
        <p:spPr bwMode="auto">
          <a:xfrm flipH="1" flipV="1">
            <a:off x="5247250"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9" name="Straight Connector 28"/>
          <p:cNvCxnSpPr>
            <a:cxnSpLocks/>
          </p:cNvCxnSpPr>
          <p:nvPr/>
        </p:nvCxnSpPr>
        <p:spPr bwMode="auto">
          <a:xfrm flipH="1" flipV="1">
            <a:off x="5922267"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30" name="Straight Connector 29"/>
          <p:cNvCxnSpPr>
            <a:cxnSpLocks/>
          </p:cNvCxnSpPr>
          <p:nvPr/>
        </p:nvCxnSpPr>
        <p:spPr bwMode="auto">
          <a:xfrm flipH="1" flipV="1">
            <a:off x="6606826"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31" name="Straight Connector 30"/>
          <p:cNvCxnSpPr>
            <a:cxnSpLocks/>
          </p:cNvCxnSpPr>
          <p:nvPr/>
        </p:nvCxnSpPr>
        <p:spPr bwMode="auto">
          <a:xfrm flipH="1" flipV="1">
            <a:off x="7287060"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32" name="Straight Connector 31"/>
          <p:cNvCxnSpPr>
            <a:cxnSpLocks/>
          </p:cNvCxnSpPr>
          <p:nvPr/>
        </p:nvCxnSpPr>
        <p:spPr bwMode="auto">
          <a:xfrm flipH="1" flipV="1">
            <a:off x="7966649"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33" name="Straight Connector 32"/>
          <p:cNvCxnSpPr>
            <a:cxnSpLocks/>
          </p:cNvCxnSpPr>
          <p:nvPr/>
        </p:nvCxnSpPr>
        <p:spPr bwMode="auto">
          <a:xfrm flipH="1" flipV="1">
            <a:off x="8646240"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34" name="Straight Connector 33"/>
          <p:cNvCxnSpPr>
            <a:cxnSpLocks/>
          </p:cNvCxnSpPr>
          <p:nvPr/>
        </p:nvCxnSpPr>
        <p:spPr bwMode="auto">
          <a:xfrm flipH="1" flipV="1">
            <a:off x="11362696"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35" name="Straight Connector 34"/>
          <p:cNvCxnSpPr/>
          <p:nvPr/>
        </p:nvCxnSpPr>
        <p:spPr bwMode="auto">
          <a:xfrm flipH="1" flipV="1">
            <a:off x="2523982"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9" name="Straight Connector 18"/>
          <p:cNvCxnSpPr>
            <a:cxnSpLocks/>
          </p:cNvCxnSpPr>
          <p:nvPr/>
        </p:nvCxnSpPr>
        <p:spPr bwMode="auto">
          <a:xfrm flipH="1" flipV="1">
            <a:off x="9323884"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1" name="Straight Connector 20"/>
          <p:cNvCxnSpPr>
            <a:cxnSpLocks/>
          </p:cNvCxnSpPr>
          <p:nvPr/>
        </p:nvCxnSpPr>
        <p:spPr bwMode="auto">
          <a:xfrm flipH="1" flipV="1">
            <a:off x="10003341"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2" name="Straight Connector 21">
            <a:extLst>
              <a:ext uri="{FF2B5EF4-FFF2-40B4-BE49-F238E27FC236}">
                <a16:creationId xmlns:a16="http://schemas.microsoft.com/office/drawing/2014/main" id="{3FB98D29-5E35-4A1F-B647-944625234F71}"/>
              </a:ext>
            </a:extLst>
          </p:cNvPr>
          <p:cNvCxnSpPr>
            <a:cxnSpLocks/>
          </p:cNvCxnSpPr>
          <p:nvPr/>
        </p:nvCxnSpPr>
        <p:spPr bwMode="auto">
          <a:xfrm flipH="1" flipV="1">
            <a:off x="10683549"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4" name="Straight Connector 3">
            <a:extLst>
              <a:ext uri="{FF2B5EF4-FFF2-40B4-BE49-F238E27FC236}">
                <a16:creationId xmlns:a16="http://schemas.microsoft.com/office/drawing/2014/main" id="{0E46413E-D26D-B547-B2E3-5008A26F6368}"/>
              </a:ext>
            </a:extLst>
          </p:cNvPr>
          <p:cNvCxnSpPr/>
          <p:nvPr/>
        </p:nvCxnSpPr>
        <p:spPr bwMode="auto">
          <a:xfrm flipH="1" flipV="1">
            <a:off x="1168384" y="2433976"/>
            <a:ext cx="0" cy="302468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5" name="Text Placeholder 5">
            <a:extLst>
              <a:ext uri="{FF2B5EF4-FFF2-40B4-BE49-F238E27FC236}">
                <a16:creationId xmlns:a16="http://schemas.microsoft.com/office/drawing/2014/main" id="{304F7B92-4D68-01C2-1537-7659ACC57E0D}"/>
              </a:ext>
            </a:extLst>
          </p:cNvPr>
          <p:cNvSpPr txBox="1">
            <a:spLocks/>
          </p:cNvSpPr>
          <p:nvPr/>
        </p:nvSpPr>
        <p:spPr>
          <a:xfrm>
            <a:off x="438149" y="1739265"/>
            <a:ext cx="9661525" cy="390525"/>
          </a:xfrm>
          <a:prstGeom prst="rect">
            <a:avLst/>
          </a:prstGeom>
        </p:spPr>
        <p:txBody>
          <a:bodyPr vert="horz" lIns="0" tIns="0" rIns="0" bIns="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500" b="1" kern="12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Net profitability has fallen for the 3</a:t>
            </a:r>
            <a:r>
              <a:rPr lang="en-GB" baseline="30000" dirty="0"/>
              <a:t>rd</a:t>
            </a:r>
            <a:r>
              <a:rPr lang="en-GB" dirty="0"/>
              <a:t> successive quarter</a:t>
            </a:r>
          </a:p>
        </p:txBody>
      </p:sp>
    </p:spTree>
    <p:extLst>
      <p:ext uri="{BB962C8B-B14F-4D97-AF65-F5344CB8AC3E}">
        <p14:creationId xmlns:p14="http://schemas.microsoft.com/office/powerpoint/2010/main" val="1955040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887" y="244702"/>
            <a:ext cx="11246103" cy="671807"/>
          </a:xfrm>
        </p:spPr>
        <p:txBody>
          <a:bodyPr>
            <a:normAutofit/>
          </a:bodyPr>
          <a:lstStyle/>
          <a:p>
            <a:r>
              <a:rPr lang="en-GB" dirty="0"/>
              <a:t>Average rental yield has remained stable at 5.2%, following the 0.5% drop recorded in Q1</a:t>
            </a:r>
          </a:p>
        </p:txBody>
      </p:sp>
      <p:sp>
        <p:nvSpPr>
          <p:cNvPr id="5" name="Text Placeholder 4"/>
          <p:cNvSpPr>
            <a:spLocks noGrp="1"/>
          </p:cNvSpPr>
          <p:nvPr>
            <p:ph type="body" sz="quarter" idx="18"/>
          </p:nvPr>
        </p:nvSpPr>
        <p:spPr>
          <a:xfrm>
            <a:off x="668337" y="6189797"/>
            <a:ext cx="9417050" cy="273050"/>
          </a:xfrm>
        </p:spPr>
        <p:txBody>
          <a:bodyPr/>
          <a:lstStyle/>
          <a:p>
            <a:r>
              <a:rPr lang="en-GB" dirty="0"/>
              <a:t>Q26. Taking into account current rental income, current portfolio value any mortgage, maintenance and other costs of running your letting portfolio, what is the overall RENTAL YIELD you currently receive from your letting portfolio? Base: All answering (983)</a:t>
            </a:r>
          </a:p>
        </p:txBody>
      </p:sp>
      <p:sp>
        <p:nvSpPr>
          <p:cNvPr id="6" name="Text Placeholder 5"/>
          <p:cNvSpPr>
            <a:spLocks noGrp="1"/>
          </p:cNvSpPr>
          <p:nvPr>
            <p:ph type="body" sz="quarter" idx="19"/>
          </p:nvPr>
        </p:nvSpPr>
        <p:spPr>
          <a:xfrm>
            <a:off x="485774" y="1007919"/>
            <a:ext cx="11032757" cy="582756"/>
          </a:xfrm>
        </p:spPr>
        <p:txBody>
          <a:bodyPr>
            <a:normAutofit/>
          </a:bodyPr>
          <a:lstStyle/>
          <a:p>
            <a:r>
              <a:rPr lang="en-GB" dirty="0"/>
              <a:t>Those in Wales report the highest rental yields this quarter at 5.8%, whilst those in London and West Midlands </a:t>
            </a:r>
            <a:r>
              <a:rPr lang="en-GB" dirty="0" err="1"/>
              <a:t>acheive</a:t>
            </a:r>
            <a:r>
              <a:rPr lang="en-GB" dirty="0"/>
              <a:t> the lowest yields (the only regions with yields currently below 5%).  Larger portfolio landlord achieve a higher yield on average.</a:t>
            </a:r>
          </a:p>
        </p:txBody>
      </p:sp>
      <p:sp>
        <p:nvSpPr>
          <p:cNvPr id="7" name="Text Placeholder 6"/>
          <p:cNvSpPr>
            <a:spLocks noGrp="1"/>
          </p:cNvSpPr>
          <p:nvPr>
            <p:ph type="body" sz="quarter" idx="20"/>
          </p:nvPr>
        </p:nvSpPr>
        <p:spPr>
          <a:xfrm>
            <a:off x="439738" y="1674669"/>
            <a:ext cx="10952162" cy="390525"/>
          </a:xfrm>
        </p:spPr>
        <p:txBody>
          <a:bodyPr/>
          <a:lstStyle/>
          <a:p>
            <a:r>
              <a:rPr lang="en-GB" dirty="0"/>
              <a:t>Overall rental yield (%)</a:t>
            </a:r>
          </a:p>
        </p:txBody>
      </p:sp>
      <p:sp>
        <p:nvSpPr>
          <p:cNvPr id="31" name="TextBox 30"/>
          <p:cNvSpPr txBox="1"/>
          <p:nvPr/>
        </p:nvSpPr>
        <p:spPr>
          <a:xfrm>
            <a:off x="9172707" y="6343927"/>
            <a:ext cx="1873636" cy="230832"/>
          </a:xfrm>
          <a:prstGeom prst="rect">
            <a:avLst/>
          </a:prstGeom>
          <a:noFill/>
        </p:spPr>
        <p:txBody>
          <a:bodyPr wrap="square" rtlCol="0">
            <a:spAutoFit/>
          </a:bodyPr>
          <a:lstStyle/>
          <a:p>
            <a:pPr algn="r"/>
            <a:r>
              <a:rPr lang="en-GB" sz="900" dirty="0">
                <a:solidFill>
                  <a:schemeClr val="bg1">
                    <a:lumMod val="50000"/>
                  </a:schemeClr>
                </a:solidFill>
                <a:latin typeface="Segoe UI" panose="020B0502040204020203" pitchFamily="34" charset="0"/>
                <a:cs typeface="Segoe UI" panose="020B0502040204020203" pitchFamily="34" charset="0"/>
              </a:rPr>
              <a:t>*Caution: Small Base</a:t>
            </a:r>
          </a:p>
        </p:txBody>
      </p:sp>
      <p:grpSp>
        <p:nvGrpSpPr>
          <p:cNvPr id="39" name="Group 38"/>
          <p:cNvGrpSpPr/>
          <p:nvPr/>
        </p:nvGrpSpPr>
        <p:grpSpPr>
          <a:xfrm>
            <a:off x="580937" y="2088995"/>
            <a:ext cx="2899243" cy="463358"/>
            <a:chOff x="580937" y="2088995"/>
            <a:chExt cx="2899243" cy="463358"/>
          </a:xfrm>
        </p:grpSpPr>
        <p:sp>
          <p:nvSpPr>
            <p:cNvPr id="2" name="Rounded Rectangle 1"/>
            <p:cNvSpPr/>
            <p:nvPr/>
          </p:nvSpPr>
          <p:spPr>
            <a:xfrm>
              <a:off x="580937" y="2088995"/>
              <a:ext cx="2447645" cy="463358"/>
            </a:xfrm>
            <a:prstGeom prst="round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ltLang="en-US" sz="1400" dirty="0">
                  <a:solidFill>
                    <a:schemeClr val="bg1"/>
                  </a:solidFill>
                  <a:latin typeface="Segoe UI" pitchFamily="34" charset="0"/>
                  <a:ea typeface="Segoe UI" pitchFamily="34" charset="0"/>
                  <a:cs typeface="Segoe UI" pitchFamily="34" charset="0"/>
                </a:rPr>
                <a:t>Overall rental yield</a:t>
              </a:r>
              <a:endParaRPr lang="en-GB" sz="1400" dirty="0">
                <a:ln w="0"/>
                <a:solidFill>
                  <a:schemeClr val="bg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9" name="Rounded Rectangle 18"/>
            <p:cNvSpPr/>
            <p:nvPr/>
          </p:nvSpPr>
          <p:spPr>
            <a:xfrm>
              <a:off x="2828132" y="2160701"/>
              <a:ext cx="652048" cy="319946"/>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ltLang="en-US" sz="1400" b="1" dirty="0">
                  <a:solidFill>
                    <a:srgbClr val="002060"/>
                  </a:solidFill>
                  <a:latin typeface="Segoe UI" pitchFamily="34" charset="0"/>
                  <a:ea typeface="Segoe UI" pitchFamily="34" charset="0"/>
                  <a:cs typeface="Segoe UI" pitchFamily="34" charset="0"/>
                </a:rPr>
                <a:t>5.2%</a:t>
              </a:r>
              <a:endParaRPr lang="en-GB" sz="1400" dirty="0">
                <a:ln w="0"/>
                <a:solidFill>
                  <a:srgbClr val="002060"/>
                </a:solidFill>
                <a:effectLst>
                  <a:outerShdw blurRad="38100" dist="19050" dir="2700000" algn="tl" rotWithShape="0">
                    <a:schemeClr val="dk1">
                      <a:alpha val="40000"/>
                    </a:schemeClr>
                  </a:outerShdw>
                </a:effectLst>
                <a:latin typeface="Verdana" charset="0"/>
                <a:ea typeface="Verdana" charset="0"/>
                <a:cs typeface="Verdana" charset="0"/>
              </a:endParaRPr>
            </a:p>
          </p:txBody>
        </p:sp>
      </p:grpSp>
      <p:cxnSp>
        <p:nvCxnSpPr>
          <p:cNvPr id="11" name="Straight Connector 10"/>
          <p:cNvCxnSpPr>
            <a:stCxn id="19" idx="3"/>
          </p:cNvCxnSpPr>
          <p:nvPr/>
        </p:nvCxnSpPr>
        <p:spPr>
          <a:xfrm>
            <a:off x="3480180" y="2320674"/>
            <a:ext cx="5678107" cy="0"/>
          </a:xfrm>
          <a:prstGeom prst="line">
            <a:avLst/>
          </a:prstGeom>
          <a:ln w="3810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158287" y="2307026"/>
            <a:ext cx="0" cy="215910"/>
          </a:xfrm>
          <a:prstGeom prst="line">
            <a:avLst/>
          </a:prstGeom>
          <a:ln w="3810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8" name="Group 22"/>
          <p:cNvGraphicFramePr>
            <a:graphicFrameLocks noGrp="1"/>
          </p:cNvGraphicFramePr>
          <p:nvPr>
            <p:extLst>
              <p:ext uri="{D42A27DB-BD31-4B8C-83A1-F6EECF244321}">
                <p14:modId xmlns:p14="http://schemas.microsoft.com/office/powerpoint/2010/main" val="2893793011"/>
              </p:ext>
            </p:extLst>
          </p:nvPr>
        </p:nvGraphicFramePr>
        <p:xfrm>
          <a:off x="7451016" y="2589882"/>
          <a:ext cx="4028365" cy="3318649"/>
        </p:xfrm>
        <a:graphic>
          <a:graphicData uri="http://schemas.openxmlformats.org/drawingml/2006/table">
            <a:tbl>
              <a:tblPr>
                <a:tableStyleId>{5FD0F851-EC5A-4D38-B0AD-8093EC10F338}</a:tableStyleId>
              </a:tblPr>
              <a:tblGrid>
                <a:gridCol w="220463">
                  <a:extLst>
                    <a:ext uri="{9D8B030D-6E8A-4147-A177-3AD203B41FA5}">
                      <a16:colId xmlns:a16="http://schemas.microsoft.com/office/drawing/2014/main" val="20002"/>
                    </a:ext>
                  </a:extLst>
                </a:gridCol>
                <a:gridCol w="2473588">
                  <a:extLst>
                    <a:ext uri="{9D8B030D-6E8A-4147-A177-3AD203B41FA5}">
                      <a16:colId xmlns:a16="http://schemas.microsoft.com/office/drawing/2014/main" val="20000"/>
                    </a:ext>
                  </a:extLst>
                </a:gridCol>
                <a:gridCol w="1113851">
                  <a:extLst>
                    <a:ext uri="{9D8B030D-6E8A-4147-A177-3AD203B41FA5}">
                      <a16:colId xmlns:a16="http://schemas.microsoft.com/office/drawing/2014/main" val="20001"/>
                    </a:ext>
                  </a:extLst>
                </a:gridCol>
                <a:gridCol w="220463">
                  <a:extLst>
                    <a:ext uri="{9D8B030D-6E8A-4147-A177-3AD203B41FA5}">
                      <a16:colId xmlns:a16="http://schemas.microsoft.com/office/drawing/2014/main" val="20003"/>
                    </a:ext>
                  </a:extLst>
                </a:gridCol>
              </a:tblGrid>
              <a:tr h="254918">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Segoe UI" pitchFamily="34" charset="0"/>
                        <a:ea typeface="Segoe UI" pitchFamily="34" charset="0"/>
                        <a:cs typeface="Segoe UI" pitchFamily="34" charset="0"/>
                      </a:endParaRPr>
                    </a:p>
                  </a:txBody>
                  <a:tcPr marL="91433" marR="91433" marT="45734" marB="45734" anchor="ctr" horzOverflow="overflow">
                    <a:lnL>
                      <a:noFill/>
                    </a:lnL>
                    <a:lnR>
                      <a:noFill/>
                    </a:lnR>
                    <a:lnT w="12700" cmpd="sng">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Segoe UI" panose="020B0502040204020203" pitchFamily="34" charset="0"/>
                          <a:ea typeface="Segoe UI" pitchFamily="34" charset="0"/>
                          <a:cs typeface="Segoe UI" panose="020B0502040204020203" pitchFamily="34" charset="0"/>
                        </a:rPr>
                        <a:t>By location</a:t>
                      </a:r>
                    </a:p>
                  </a:txBody>
                  <a:tcPr marL="91433" marR="91433" marT="45734" marB="45734" anchor="ctr" horzOverflow="overflow">
                    <a:lnL>
                      <a:noFill/>
                    </a:lnL>
                    <a:lnR>
                      <a:noFill/>
                    </a:lnR>
                    <a:lnT w="12700" cmpd="sng">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r>
                        <a:rPr kumimoji="0" lang="en-GB" sz="110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Mean (%)</a:t>
                      </a:r>
                      <a:endParaRPr kumimoji="0" lang="en-GB" sz="1100" b="1" i="0" u="none" strike="noStrike" cap="none" normalizeH="0" baseline="0" dirty="0">
                        <a:ln>
                          <a:noFill/>
                        </a:ln>
                        <a:solidFill>
                          <a:schemeClr val="bg1"/>
                        </a:solidFill>
                        <a:effectLst/>
                        <a:latin typeface="Segoe UI" panose="020B0502040204020203" pitchFamily="34" charset="0"/>
                        <a:ea typeface="Segoe UI" pitchFamily="34" charset="0"/>
                        <a:cs typeface="Segoe UI" panose="020B0502040204020203" pitchFamily="34" charset="0"/>
                      </a:endParaRPr>
                    </a:p>
                  </a:txBody>
                  <a:tcPr marL="91433" marR="91433" marT="45734" marB="45734" anchor="ctr" horzOverflow="overflow">
                    <a:lnL>
                      <a:noFill/>
                    </a:lnL>
                    <a:lnR>
                      <a:noFill/>
                    </a:lnR>
                    <a:lnT w="12700" cmpd="sng">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100" b="1" i="0" u="none" strike="noStrike" cap="none" normalizeH="0" baseline="0" dirty="0">
                        <a:ln>
                          <a:noFill/>
                        </a:ln>
                        <a:solidFill>
                          <a:schemeClr val="bg1"/>
                        </a:solidFill>
                        <a:effectLst/>
                        <a:latin typeface="Segoe UI" pitchFamily="34" charset="0"/>
                        <a:ea typeface="Segoe UI" pitchFamily="34" charset="0"/>
                        <a:cs typeface="Segoe UI" pitchFamily="34" charset="0"/>
                      </a:endParaRPr>
                    </a:p>
                  </a:txBody>
                  <a:tcPr marL="91433" marR="91433" marT="45734" marB="45734" anchor="ctr" horzOverflow="overflow">
                    <a:lnL>
                      <a:noFill/>
                    </a:lnL>
                    <a:lnR>
                      <a:noFill/>
                    </a:lnR>
                    <a:lnT w="12700" cmpd="sng">
                      <a:noFill/>
                    </a:lnT>
                    <a:lnB>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164731">
                <a:tc>
                  <a:txBody>
                    <a:bodyPr/>
                    <a:lstStyle/>
                    <a:p>
                      <a:pPr algn="l" rtl="0" fontAlgn="b"/>
                      <a:endPar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
                      <a:r>
                        <a:rPr lang="en-GB" sz="1000" b="1" i="0" u="none" strike="noStrike" dirty="0">
                          <a:solidFill>
                            <a:srgbClr val="707070"/>
                          </a:solidFill>
                          <a:effectLst/>
                          <a:latin typeface="Segoe UI" panose="020B0502040204020203" pitchFamily="34" charset="0"/>
                        </a:rPr>
                        <a:t> Wales </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000" b="1" i="0" u="none" strike="noStrike">
                          <a:solidFill>
                            <a:srgbClr val="707070"/>
                          </a:solidFill>
                          <a:effectLst/>
                          <a:latin typeface="Segoe UI" panose="020B0502040204020203" pitchFamily="34" charset="0"/>
                        </a:rPr>
                        <a:t>5.8</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64731">
                <a:tc>
                  <a:txBody>
                    <a:bodyPr/>
                    <a:lstStyle/>
                    <a:p>
                      <a:pPr algn="l" rtl="0" fontAlgn="b"/>
                      <a:endPar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r>
                        <a:rPr lang="en-GB" sz="1000" b="1" i="0" u="none" strike="noStrike">
                          <a:solidFill>
                            <a:srgbClr val="707070"/>
                          </a:solidFill>
                          <a:effectLst/>
                          <a:latin typeface="Segoe UI" panose="020B0502040204020203" pitchFamily="34" charset="0"/>
                        </a:rPr>
                        <a:t> North West</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GB" sz="1000" b="1" i="0" u="none" strike="noStrike">
                          <a:solidFill>
                            <a:srgbClr val="707070"/>
                          </a:solidFill>
                          <a:effectLst/>
                          <a:latin typeface="Segoe UI" panose="020B0502040204020203" pitchFamily="34" charset="0"/>
                        </a:rPr>
                        <a:t>5.7</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64731">
                <a:tc>
                  <a:txBody>
                    <a:bodyPr/>
                    <a:lstStyle/>
                    <a:p>
                      <a:pPr algn="l" rtl="0" fontAlgn="b"/>
                      <a:endPar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
                      <a:r>
                        <a:rPr lang="en-GB" sz="1000" b="1" i="0" u="none" strike="noStrike">
                          <a:solidFill>
                            <a:srgbClr val="707070"/>
                          </a:solidFill>
                          <a:effectLst/>
                          <a:latin typeface="Segoe UI" panose="020B0502040204020203" pitchFamily="34" charset="0"/>
                        </a:rPr>
                        <a:t> Yorkshire and The Humber </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000" b="1" i="0" u="none" strike="noStrike">
                          <a:solidFill>
                            <a:srgbClr val="707070"/>
                          </a:solidFill>
                          <a:effectLst/>
                          <a:latin typeface="Segoe UI" panose="020B0502040204020203" pitchFamily="34" charset="0"/>
                        </a:rPr>
                        <a:t>5.6</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64731">
                <a:tc>
                  <a:txBody>
                    <a:bodyPr/>
                    <a:lstStyle/>
                    <a:p>
                      <a:pPr algn="l" rtl="0" fontAlgn="b"/>
                      <a:endPar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r>
                        <a:rPr lang="en-GB" sz="1000" b="1" i="0" u="none" strike="noStrike">
                          <a:solidFill>
                            <a:srgbClr val="707070"/>
                          </a:solidFill>
                          <a:effectLst/>
                          <a:latin typeface="Segoe UI" panose="020B0502040204020203" pitchFamily="34" charset="0"/>
                        </a:rPr>
                        <a:t> South West</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GB" sz="1000" b="1" i="0" u="none" strike="noStrike">
                          <a:solidFill>
                            <a:srgbClr val="707070"/>
                          </a:solidFill>
                          <a:effectLst/>
                          <a:latin typeface="Segoe UI" panose="020B0502040204020203" pitchFamily="34" charset="0"/>
                        </a:rPr>
                        <a:t>5.5</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64731">
                <a:tc>
                  <a:txBody>
                    <a:bodyPr/>
                    <a:lstStyle/>
                    <a:p>
                      <a:pPr algn="l" rtl="0" fontAlgn="b"/>
                      <a:endPar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
                      <a:r>
                        <a:rPr lang="en-GB" sz="1000" b="1" i="0" u="none" strike="noStrike">
                          <a:solidFill>
                            <a:srgbClr val="707070"/>
                          </a:solidFill>
                          <a:effectLst/>
                          <a:latin typeface="Segoe UI" panose="020B0502040204020203" pitchFamily="34" charset="0"/>
                        </a:rPr>
                        <a:t> East Midlands</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000" b="1" i="0" u="none" strike="noStrike">
                          <a:solidFill>
                            <a:srgbClr val="707070"/>
                          </a:solidFill>
                          <a:effectLst/>
                          <a:latin typeface="Segoe UI" panose="020B0502040204020203" pitchFamily="34" charset="0"/>
                        </a:rPr>
                        <a:t>5.5</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64731">
                <a:tc>
                  <a:txBody>
                    <a:bodyPr/>
                    <a:lstStyle/>
                    <a:p>
                      <a:pPr algn="l" rtl="0" fontAlgn="b"/>
                      <a:endPar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r>
                        <a:rPr lang="en-GB" sz="1000" b="1" i="0" u="none" strike="noStrike">
                          <a:solidFill>
                            <a:srgbClr val="707070"/>
                          </a:solidFill>
                          <a:effectLst/>
                          <a:latin typeface="Segoe UI" panose="020B0502040204020203" pitchFamily="34" charset="0"/>
                        </a:rPr>
                        <a:t> East of England </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GB" sz="1000" b="1" i="0" u="none" strike="noStrike">
                          <a:solidFill>
                            <a:srgbClr val="707070"/>
                          </a:solidFill>
                          <a:effectLst/>
                          <a:latin typeface="Segoe UI" panose="020B0502040204020203" pitchFamily="34" charset="0"/>
                        </a:rPr>
                        <a:t>5.5</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64731">
                <a:tc>
                  <a:txBody>
                    <a:bodyPr/>
                    <a:lstStyle/>
                    <a:p>
                      <a:pPr algn="l" rtl="0" fontAlgn="b"/>
                      <a:endPar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
                      <a:r>
                        <a:rPr lang="en-GB" sz="1000" b="1" i="0" u="none" strike="noStrike">
                          <a:solidFill>
                            <a:srgbClr val="707070"/>
                          </a:solidFill>
                          <a:effectLst/>
                          <a:latin typeface="Segoe UI" panose="020B0502040204020203" pitchFamily="34" charset="0"/>
                        </a:rPr>
                        <a:t> North East*</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000" b="1" i="0" u="none" strike="noStrike">
                          <a:solidFill>
                            <a:srgbClr val="707070"/>
                          </a:solidFill>
                          <a:effectLst/>
                          <a:latin typeface="Segoe UI" panose="020B0502040204020203" pitchFamily="34" charset="0"/>
                        </a:rPr>
                        <a:t>5.3</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64731">
                <a:tc>
                  <a:txBody>
                    <a:bodyPr/>
                    <a:lstStyle/>
                    <a:p>
                      <a:pPr algn="l" rtl="0" fontAlgn="b"/>
                      <a:endPar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r>
                        <a:rPr lang="en-GB" sz="1000" b="1" i="0" u="none" strike="noStrike">
                          <a:solidFill>
                            <a:srgbClr val="707070"/>
                          </a:solidFill>
                          <a:effectLst/>
                          <a:latin typeface="Segoe UI" panose="020B0502040204020203" pitchFamily="34" charset="0"/>
                        </a:rPr>
                        <a:t> South East (excl London)</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GB" sz="1000" b="1" i="0" u="none" strike="noStrike">
                          <a:solidFill>
                            <a:srgbClr val="707070"/>
                          </a:solidFill>
                          <a:effectLst/>
                          <a:latin typeface="Segoe UI" panose="020B0502040204020203" pitchFamily="34" charset="0"/>
                        </a:rPr>
                        <a:t>5</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64731">
                <a:tc>
                  <a:txBody>
                    <a:bodyPr/>
                    <a:lstStyle/>
                    <a:p>
                      <a:pPr algn="l" rtl="0" fontAlgn="b"/>
                      <a:endPar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
                      <a:r>
                        <a:rPr lang="en-GB" sz="1000" b="1" i="0" u="none" strike="noStrike">
                          <a:solidFill>
                            <a:srgbClr val="707070"/>
                          </a:solidFill>
                          <a:effectLst/>
                          <a:latin typeface="Segoe UI" panose="020B0502040204020203" pitchFamily="34" charset="0"/>
                        </a:rPr>
                        <a:t> London (Outer) </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000" b="1" i="0" u="none" strike="noStrike">
                          <a:solidFill>
                            <a:srgbClr val="707070"/>
                          </a:solidFill>
                          <a:effectLst/>
                          <a:latin typeface="Segoe UI" panose="020B0502040204020203" pitchFamily="34" charset="0"/>
                        </a:rPr>
                        <a:t>4.7</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164731">
                <a:tc>
                  <a:txBody>
                    <a:bodyPr/>
                    <a:lstStyle/>
                    <a:p>
                      <a:pPr algn="l" rtl="0" fontAlgn="b"/>
                      <a:endPar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r>
                        <a:rPr lang="en-GB" sz="1000" b="1" i="0" u="none" strike="noStrike">
                          <a:solidFill>
                            <a:srgbClr val="707070"/>
                          </a:solidFill>
                          <a:effectLst/>
                          <a:latin typeface="Segoe UI" panose="020B0502040204020203" pitchFamily="34" charset="0"/>
                        </a:rPr>
                        <a:t> West Midlands</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GB" sz="1000" b="1" i="0" u="none" strike="noStrike">
                          <a:solidFill>
                            <a:srgbClr val="707070"/>
                          </a:solidFill>
                          <a:effectLst/>
                          <a:latin typeface="Segoe UI" panose="020B0502040204020203" pitchFamily="34" charset="0"/>
                        </a:rPr>
                        <a:t>4.6</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64731">
                <a:tc>
                  <a:txBody>
                    <a:bodyPr/>
                    <a:lstStyle/>
                    <a:p>
                      <a:pPr algn="l" rtl="0" fontAlgn="b"/>
                      <a:endPar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
                      <a:r>
                        <a:rPr lang="en-GB" sz="1000" b="1" i="0" u="none" strike="noStrike">
                          <a:solidFill>
                            <a:srgbClr val="707070"/>
                          </a:solidFill>
                          <a:effectLst/>
                          <a:latin typeface="Segoe UI" panose="020B0502040204020203" pitchFamily="34" charset="0"/>
                        </a:rPr>
                        <a:t> London (Central) </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000" b="1" i="0" u="none" strike="noStrike" dirty="0">
                          <a:solidFill>
                            <a:srgbClr val="707070"/>
                          </a:solidFill>
                          <a:effectLst/>
                          <a:latin typeface="Segoe UI" panose="020B0502040204020203" pitchFamily="34" charset="0"/>
                        </a:rPr>
                        <a:t>4.4</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252000">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Segoe UI" pitchFamily="34" charset="0"/>
                        <a:ea typeface="Segoe UI" pitchFamily="34" charset="0"/>
                        <a:cs typeface="Segoe UI" pitchFamily="34" charset="0"/>
                      </a:endParaRPr>
                    </a:p>
                  </a:txBody>
                  <a:tcPr marL="91433" marR="91433" marT="45734" marB="45734" anchor="b" horzOverflow="overflow">
                    <a:lnL>
                      <a:noFill/>
                    </a:lnL>
                    <a:lnR>
                      <a:noFill/>
                    </a:lnR>
                    <a:lnT>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Segoe UI" pitchFamily="34" charset="0"/>
                          <a:ea typeface="Segoe UI" pitchFamily="34" charset="0"/>
                          <a:cs typeface="Segoe UI" pitchFamily="34" charset="0"/>
                        </a:rPr>
                        <a:t>By no. of properties</a:t>
                      </a:r>
                    </a:p>
                  </a:txBody>
                  <a:tcPr marL="91433" marR="91433" marT="45734" marB="45734" anchor="b" horzOverflow="overflow">
                    <a:lnL>
                      <a:noFill/>
                    </a:lnL>
                    <a:lnR>
                      <a:noFill/>
                    </a:lnR>
                    <a:lnT>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r>
                        <a:rPr kumimoji="0" lang="en-GB" sz="1100" b="1" i="0" u="none" strike="noStrike" cap="none" normalizeH="0" baseline="0" dirty="0">
                          <a:ln>
                            <a:noFill/>
                          </a:ln>
                          <a:solidFill>
                            <a:schemeClr val="bg1"/>
                          </a:solidFill>
                          <a:effectLst/>
                          <a:latin typeface="Segoe UI" pitchFamily="34" charset="0"/>
                          <a:ea typeface="Segoe UI" pitchFamily="34" charset="0"/>
                          <a:cs typeface="Segoe UI" pitchFamily="34" charset="0"/>
                        </a:rPr>
                        <a:t>Mean (%)</a:t>
                      </a:r>
                    </a:p>
                  </a:txBody>
                  <a:tcPr marL="91433" marR="91433" marT="45734" marB="45734" anchor="ctr" horzOverflow="overflow">
                    <a:lnL>
                      <a:noFill/>
                    </a:lnL>
                    <a:lnR>
                      <a:noFill/>
                    </a:lnR>
                    <a:lnT>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100" b="1" i="0" u="none" strike="noStrike" cap="none" normalizeH="0" baseline="0" dirty="0">
                        <a:ln>
                          <a:noFill/>
                        </a:ln>
                        <a:solidFill>
                          <a:schemeClr val="bg1"/>
                        </a:solidFill>
                        <a:effectLst/>
                        <a:latin typeface="Segoe UI" pitchFamily="34" charset="0"/>
                        <a:ea typeface="Segoe UI" pitchFamily="34" charset="0"/>
                        <a:cs typeface="Segoe UI" pitchFamily="34" charset="0"/>
                      </a:endParaRPr>
                    </a:p>
                  </a:txBody>
                  <a:tcPr marL="91433" marR="91433" marT="45734" marB="45734" anchor="ctr" horzOverflow="overflow">
                    <a:lnL>
                      <a:noFill/>
                    </a:lnL>
                    <a:lnR>
                      <a:noFill/>
                    </a:lnR>
                    <a:lnT>
                      <a:noFill/>
                    </a:lnT>
                    <a:lnB>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14"/>
                  </a:ext>
                </a:extLst>
              </a:tr>
              <a:tr h="164732">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l" rtl="0" fontAlgn="b"/>
                      <a:r>
                        <a:rPr lang="en-GB" sz="1000" b="1" i="0" u="none" strike="noStrike" dirty="0">
                          <a:solidFill>
                            <a:srgbClr val="707070"/>
                          </a:solidFill>
                          <a:effectLst/>
                          <a:latin typeface="Segoe UI" panose="020B0502040204020203" pitchFamily="34" charset="0"/>
                        </a:rPr>
                        <a:t>1</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000" b="1" i="0" u="none" strike="noStrike" dirty="0">
                          <a:solidFill>
                            <a:srgbClr val="707070"/>
                          </a:solidFill>
                          <a:effectLst/>
                          <a:latin typeface="Segoe UI" panose="020B0502040204020203" pitchFamily="34" charset="0"/>
                          <a:cs typeface="Segoe UI" panose="020B05020402040202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5"/>
                  </a:ext>
                </a:extLst>
              </a:tr>
              <a:tr h="164732">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r>
                        <a:rPr lang="en-GB" sz="1000" b="1" i="0" u="none" strike="noStrike" dirty="0">
                          <a:solidFill>
                            <a:srgbClr val="707070"/>
                          </a:solidFill>
                          <a:effectLst/>
                          <a:latin typeface="Segoe UI" panose="020B0502040204020203" pitchFamily="34" charset="0"/>
                        </a:rPr>
                        <a:t>2-3</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707070"/>
                          </a:solidFill>
                          <a:effectLst/>
                          <a:latin typeface="Segoe UI" panose="020B0502040204020203" pitchFamily="34" charset="0"/>
                          <a:cs typeface="Segoe UI" panose="020B05020402040202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64732">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l" rtl="0" fontAlgn="b"/>
                      <a:r>
                        <a:rPr lang="en-GB" sz="1000" b="1" i="0" u="none" strike="noStrike" dirty="0">
                          <a:solidFill>
                            <a:srgbClr val="707070"/>
                          </a:solidFill>
                          <a:effectLst/>
                          <a:latin typeface="Segoe UI" panose="020B0502040204020203" pitchFamily="34" charset="0"/>
                        </a:rPr>
                        <a:t>4-5</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000" b="1" i="0" u="none" strike="noStrike" dirty="0">
                          <a:solidFill>
                            <a:srgbClr val="707070"/>
                          </a:solidFill>
                          <a:effectLst/>
                          <a:latin typeface="Segoe UI" panose="020B0502040204020203" pitchFamily="34" charset="0"/>
                          <a:cs typeface="Segoe UI" panose="020B05020402040202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7"/>
                  </a:ext>
                </a:extLst>
              </a:tr>
              <a:tr h="164732">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r>
                        <a:rPr lang="en-GB" sz="1000" b="1" i="0" u="none" strike="noStrike" dirty="0">
                          <a:solidFill>
                            <a:srgbClr val="707070"/>
                          </a:solidFill>
                          <a:effectLst/>
                          <a:latin typeface="Segoe UI" panose="020B0502040204020203" pitchFamily="34" charset="0"/>
                        </a:rPr>
                        <a:t>6-10</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707070"/>
                          </a:solidFill>
                          <a:effectLst/>
                          <a:latin typeface="Segoe UI" panose="020B0502040204020203" pitchFamily="34" charset="0"/>
                          <a:cs typeface="Segoe UI" panose="020B0502040204020203" pitchFamily="34" charset="0"/>
                        </a:rPr>
                        <a:t>5.3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64732">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l" rtl="0" fontAlgn="b"/>
                      <a:r>
                        <a:rPr lang="en-GB" sz="1000" b="1" i="0" u="none" strike="noStrike" dirty="0">
                          <a:solidFill>
                            <a:srgbClr val="707070"/>
                          </a:solidFill>
                          <a:effectLst/>
                          <a:latin typeface="Segoe UI" panose="020B0502040204020203" pitchFamily="34" charset="0"/>
                        </a:rPr>
                        <a:t>11-19</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000" b="1" i="0" u="none" strike="noStrike" dirty="0">
                          <a:solidFill>
                            <a:srgbClr val="707070"/>
                          </a:solidFill>
                          <a:effectLst/>
                          <a:latin typeface="Segoe UI" panose="020B0502040204020203" pitchFamily="34" charset="0"/>
                          <a:cs typeface="Segoe UI" panose="020B05020402040202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9"/>
                  </a:ext>
                </a:extLst>
              </a:tr>
              <a:tr h="164732">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pPr algn="l" rtl="0" fontAlgn="b"/>
                      <a:r>
                        <a:rPr lang="en-GB" sz="1000" b="1" i="0" u="none" strike="noStrike" dirty="0">
                          <a:solidFill>
                            <a:srgbClr val="707070"/>
                          </a:solidFill>
                          <a:effectLst/>
                          <a:latin typeface="Segoe UI" panose="020B0502040204020203" pitchFamily="34" charset="0"/>
                        </a:rPr>
                        <a:t>20+</a:t>
                      </a:r>
                    </a:p>
                  </a:txBody>
                  <a:tcPr marL="6350" marR="6350" marT="6350" marB="0" anchor="b">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1" i="0" u="none" strike="noStrike" dirty="0">
                          <a:solidFill>
                            <a:srgbClr val="707070"/>
                          </a:solidFill>
                          <a:effectLst/>
                          <a:latin typeface="Segoe UI" panose="020B0502040204020203" pitchFamily="34" charset="0"/>
                          <a:cs typeface="Segoe UI" panose="020B0502040204020203" pitchFamily="34" charset="0"/>
                        </a:rPr>
                        <a:t>5.6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bl>
          </a:graphicData>
        </a:graphic>
      </p:graphicFrame>
      <p:grpSp>
        <p:nvGrpSpPr>
          <p:cNvPr id="38" name="Group 37"/>
          <p:cNvGrpSpPr/>
          <p:nvPr/>
        </p:nvGrpSpPr>
        <p:grpSpPr>
          <a:xfrm>
            <a:off x="7472014" y="2522936"/>
            <a:ext cx="4007367" cy="3432850"/>
            <a:chOff x="7096126" y="2522936"/>
            <a:chExt cx="4007367" cy="3462199"/>
          </a:xfrm>
        </p:grpSpPr>
        <p:grpSp>
          <p:nvGrpSpPr>
            <p:cNvPr id="35" name="Group 34"/>
            <p:cNvGrpSpPr/>
            <p:nvPr/>
          </p:nvGrpSpPr>
          <p:grpSpPr>
            <a:xfrm>
              <a:off x="7096126" y="2522936"/>
              <a:ext cx="4007366" cy="3462199"/>
              <a:chOff x="7096126" y="2522936"/>
              <a:chExt cx="4007366" cy="3462199"/>
            </a:xfrm>
          </p:grpSpPr>
          <p:sp>
            <p:nvSpPr>
              <p:cNvPr id="21" name="Rounded Rectangle 20"/>
              <p:cNvSpPr/>
              <p:nvPr/>
            </p:nvSpPr>
            <p:spPr bwMode="auto">
              <a:xfrm>
                <a:off x="7096126" y="2522936"/>
                <a:ext cx="4007366" cy="3462199"/>
              </a:xfrm>
              <a:prstGeom prst="roundRect">
                <a:avLst>
                  <a:gd name="adj" fmla="val 3936"/>
                </a:avLst>
              </a:prstGeom>
              <a:noFill/>
              <a:ln w="57150" cap="flat" cmpd="sng" algn="ctr">
                <a:solidFill>
                  <a:srgbClr val="00206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33" name="Straight Connector 32"/>
              <p:cNvCxnSpPr/>
              <p:nvPr/>
            </p:nvCxnSpPr>
            <p:spPr>
              <a:xfrm>
                <a:off x="7219949" y="2561878"/>
                <a:ext cx="3826394" cy="0"/>
              </a:xfrm>
              <a:prstGeom prst="line">
                <a:avLst/>
              </a:prstGeom>
              <a:ln w="5715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7167561" y="2533303"/>
              <a:ext cx="85725" cy="95597"/>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37" name="Oval 36"/>
            <p:cNvSpPr/>
            <p:nvPr/>
          </p:nvSpPr>
          <p:spPr>
            <a:xfrm>
              <a:off x="10996060" y="2557029"/>
              <a:ext cx="107433" cy="104602"/>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grpSp>
      <p:graphicFrame>
        <p:nvGraphicFramePr>
          <p:cNvPr id="40" name="Object 1">
            <a:extLst>
              <a:ext uri="{FF2B5EF4-FFF2-40B4-BE49-F238E27FC236}">
                <a16:creationId xmlns:a16="http://schemas.microsoft.com/office/drawing/2014/main" id="{52A87B0D-6F1E-4212-81C3-92F4AC9E10A6}"/>
              </a:ext>
            </a:extLst>
          </p:cNvPr>
          <p:cNvGraphicFramePr>
            <a:graphicFrameLocks noChangeAspect="1"/>
          </p:cNvGraphicFramePr>
          <p:nvPr>
            <p:extLst>
              <p:ext uri="{D42A27DB-BD31-4B8C-83A1-F6EECF244321}">
                <p14:modId xmlns:p14="http://schemas.microsoft.com/office/powerpoint/2010/main" val="646392118"/>
              </p:ext>
            </p:extLst>
          </p:nvPr>
        </p:nvGraphicFramePr>
        <p:xfrm>
          <a:off x="2006400" y="2615649"/>
          <a:ext cx="4073500" cy="34622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Table 40">
            <a:extLst>
              <a:ext uri="{FF2B5EF4-FFF2-40B4-BE49-F238E27FC236}">
                <a16:creationId xmlns:a16="http://schemas.microsoft.com/office/drawing/2014/main" id="{0453B8D2-58F2-4A02-9C52-A3D9C2C4211A}"/>
              </a:ext>
            </a:extLst>
          </p:cNvPr>
          <p:cNvGraphicFramePr>
            <a:graphicFrameLocks noGrp="1"/>
          </p:cNvGraphicFramePr>
          <p:nvPr/>
        </p:nvGraphicFramePr>
        <p:xfrm>
          <a:off x="298428" y="2689996"/>
          <a:ext cx="1833169" cy="3239995"/>
        </p:xfrm>
        <a:graphic>
          <a:graphicData uri="http://schemas.openxmlformats.org/drawingml/2006/table">
            <a:tbl>
              <a:tblPr firstRow="1" bandRow="1">
                <a:tableStyleId>{2D5ABB26-0587-4C30-8999-92F81FD0307C}</a:tableStyleId>
              </a:tblPr>
              <a:tblGrid>
                <a:gridCol w="1833169">
                  <a:extLst>
                    <a:ext uri="{9D8B030D-6E8A-4147-A177-3AD203B41FA5}">
                      <a16:colId xmlns:a16="http://schemas.microsoft.com/office/drawing/2014/main" val="20000"/>
                    </a:ext>
                  </a:extLst>
                </a:gridCol>
              </a:tblGrid>
              <a:tr h="294545">
                <a:tc>
                  <a:txBody>
                    <a:bodyPr/>
                    <a:lstStyle/>
                    <a:p>
                      <a:pPr algn="r"/>
                      <a:r>
                        <a:rPr lang="en-GB" sz="1050" b="0" dirty="0">
                          <a:solidFill>
                            <a:schemeClr val="bg1">
                              <a:lumMod val="50000"/>
                            </a:schemeClr>
                          </a:solidFill>
                          <a:latin typeface="Segoe UI" pitchFamily="34" charset="0"/>
                          <a:ea typeface="Segoe UI" pitchFamily="34" charset="0"/>
                          <a:cs typeface="Segoe UI" pitchFamily="34" charset="0"/>
                        </a:rPr>
                        <a:t>0% or negative</a:t>
                      </a:r>
                    </a:p>
                  </a:txBody>
                  <a:tcPr marT="36000" marB="36000" anchor="ctr"/>
                </a:tc>
                <a:extLst>
                  <a:ext uri="{0D108BD9-81ED-4DB2-BD59-A6C34878D82A}">
                    <a16:rowId xmlns:a16="http://schemas.microsoft.com/office/drawing/2014/main" val="10000"/>
                  </a:ext>
                </a:extLst>
              </a:tr>
              <a:tr h="29454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050" b="0" dirty="0">
                          <a:solidFill>
                            <a:schemeClr val="bg1">
                              <a:lumMod val="50000"/>
                            </a:schemeClr>
                          </a:solidFill>
                          <a:latin typeface="Segoe UI" pitchFamily="34" charset="0"/>
                          <a:ea typeface="Segoe UI" pitchFamily="34" charset="0"/>
                          <a:cs typeface="Segoe UI" pitchFamily="34" charset="0"/>
                        </a:rPr>
                        <a:t>1-2%</a:t>
                      </a:r>
                    </a:p>
                  </a:txBody>
                  <a:tcPr marT="36000" marB="36000" anchor="ctr"/>
                </a:tc>
                <a:extLst>
                  <a:ext uri="{0D108BD9-81ED-4DB2-BD59-A6C34878D82A}">
                    <a16:rowId xmlns:a16="http://schemas.microsoft.com/office/drawing/2014/main" val="10001"/>
                  </a:ext>
                </a:extLst>
              </a:tr>
              <a:tr h="29454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050" b="0" dirty="0">
                          <a:solidFill>
                            <a:schemeClr val="bg1">
                              <a:lumMod val="50000"/>
                            </a:schemeClr>
                          </a:solidFill>
                          <a:latin typeface="Segoe UI" pitchFamily="34" charset="0"/>
                          <a:ea typeface="Segoe UI" pitchFamily="34" charset="0"/>
                          <a:cs typeface="Segoe UI" pitchFamily="34" charset="0"/>
                        </a:rPr>
                        <a:t>3-4%</a:t>
                      </a:r>
                    </a:p>
                  </a:txBody>
                  <a:tcPr marT="36000" marB="36000" anchor="ctr"/>
                </a:tc>
                <a:extLst>
                  <a:ext uri="{0D108BD9-81ED-4DB2-BD59-A6C34878D82A}">
                    <a16:rowId xmlns:a16="http://schemas.microsoft.com/office/drawing/2014/main" val="10002"/>
                  </a:ext>
                </a:extLst>
              </a:tr>
              <a:tr h="29454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050" b="0" dirty="0">
                          <a:solidFill>
                            <a:schemeClr val="bg1">
                              <a:lumMod val="50000"/>
                            </a:schemeClr>
                          </a:solidFill>
                          <a:latin typeface="Segoe UI" pitchFamily="34" charset="0"/>
                          <a:ea typeface="Segoe UI" pitchFamily="34" charset="0"/>
                          <a:cs typeface="Segoe UI" pitchFamily="34" charset="0"/>
                        </a:rPr>
                        <a:t>5%</a:t>
                      </a:r>
                    </a:p>
                  </a:txBody>
                  <a:tcPr marT="36000" marB="36000" anchor="ctr"/>
                </a:tc>
                <a:extLst>
                  <a:ext uri="{0D108BD9-81ED-4DB2-BD59-A6C34878D82A}">
                    <a16:rowId xmlns:a16="http://schemas.microsoft.com/office/drawing/2014/main" val="10003"/>
                  </a:ext>
                </a:extLst>
              </a:tr>
              <a:tr h="29454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050" b="0" dirty="0">
                          <a:solidFill>
                            <a:schemeClr val="bg1">
                              <a:lumMod val="50000"/>
                            </a:schemeClr>
                          </a:solidFill>
                          <a:latin typeface="Segoe UI" pitchFamily="34" charset="0"/>
                          <a:ea typeface="Segoe UI" pitchFamily="34" charset="0"/>
                          <a:cs typeface="Segoe UI" pitchFamily="34" charset="0"/>
                        </a:rPr>
                        <a:t>6%</a:t>
                      </a:r>
                    </a:p>
                  </a:txBody>
                  <a:tcPr marT="36000" marB="36000" anchor="ctr"/>
                </a:tc>
                <a:extLst>
                  <a:ext uri="{0D108BD9-81ED-4DB2-BD59-A6C34878D82A}">
                    <a16:rowId xmlns:a16="http://schemas.microsoft.com/office/drawing/2014/main" val="10004"/>
                  </a:ext>
                </a:extLst>
              </a:tr>
              <a:tr h="29454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050" b="0" dirty="0">
                          <a:solidFill>
                            <a:schemeClr val="bg1">
                              <a:lumMod val="50000"/>
                            </a:schemeClr>
                          </a:solidFill>
                          <a:latin typeface="Segoe UI" pitchFamily="34" charset="0"/>
                          <a:ea typeface="Segoe UI" pitchFamily="34" charset="0"/>
                          <a:cs typeface="Segoe UI" pitchFamily="34" charset="0"/>
                        </a:rPr>
                        <a:t>7%</a:t>
                      </a:r>
                    </a:p>
                  </a:txBody>
                  <a:tcPr marT="36000" marB="36000" anchor="ctr"/>
                </a:tc>
                <a:extLst>
                  <a:ext uri="{0D108BD9-81ED-4DB2-BD59-A6C34878D82A}">
                    <a16:rowId xmlns:a16="http://schemas.microsoft.com/office/drawing/2014/main" val="10005"/>
                  </a:ext>
                </a:extLst>
              </a:tr>
              <a:tr h="29454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050" b="0" dirty="0">
                          <a:solidFill>
                            <a:schemeClr val="bg1">
                              <a:lumMod val="50000"/>
                            </a:schemeClr>
                          </a:solidFill>
                          <a:latin typeface="Segoe UI" pitchFamily="34" charset="0"/>
                          <a:ea typeface="Segoe UI" pitchFamily="34" charset="0"/>
                          <a:cs typeface="Segoe UI" pitchFamily="34" charset="0"/>
                        </a:rPr>
                        <a:t>8%</a:t>
                      </a:r>
                    </a:p>
                  </a:txBody>
                  <a:tcPr marT="36000" marB="36000" anchor="ctr"/>
                </a:tc>
                <a:extLst>
                  <a:ext uri="{0D108BD9-81ED-4DB2-BD59-A6C34878D82A}">
                    <a16:rowId xmlns:a16="http://schemas.microsoft.com/office/drawing/2014/main" val="10006"/>
                  </a:ext>
                </a:extLst>
              </a:tr>
              <a:tr h="29454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050" b="0" dirty="0">
                          <a:solidFill>
                            <a:schemeClr val="bg1">
                              <a:lumMod val="50000"/>
                            </a:schemeClr>
                          </a:solidFill>
                          <a:latin typeface="Segoe UI" pitchFamily="34" charset="0"/>
                          <a:ea typeface="Segoe UI" pitchFamily="34" charset="0"/>
                          <a:cs typeface="Segoe UI" pitchFamily="34" charset="0"/>
                        </a:rPr>
                        <a:t>9%</a:t>
                      </a:r>
                    </a:p>
                  </a:txBody>
                  <a:tcPr marT="36000" marB="36000" anchor="ctr"/>
                </a:tc>
                <a:extLst>
                  <a:ext uri="{0D108BD9-81ED-4DB2-BD59-A6C34878D82A}">
                    <a16:rowId xmlns:a16="http://schemas.microsoft.com/office/drawing/2014/main" val="10007"/>
                  </a:ext>
                </a:extLst>
              </a:tr>
              <a:tr h="294545">
                <a:tc>
                  <a:txBody>
                    <a:bodyPr/>
                    <a:lstStyle/>
                    <a:p>
                      <a:pPr algn="r"/>
                      <a:r>
                        <a:rPr lang="en-GB" altLang="en-US" sz="1050" b="0" dirty="0">
                          <a:solidFill>
                            <a:schemeClr val="bg1">
                              <a:lumMod val="50000"/>
                            </a:schemeClr>
                          </a:solidFill>
                          <a:latin typeface="Segoe UI" pitchFamily="34" charset="0"/>
                          <a:ea typeface="Segoe UI" pitchFamily="34" charset="0"/>
                          <a:cs typeface="Segoe UI" pitchFamily="34" charset="0"/>
                        </a:rPr>
                        <a:t>10+%</a:t>
                      </a:r>
                      <a:endParaRPr lang="en-GB" sz="1050" b="0" dirty="0">
                        <a:solidFill>
                          <a:schemeClr val="bg1">
                            <a:lumMod val="50000"/>
                          </a:schemeClr>
                        </a:solidFill>
                        <a:latin typeface="Segoe UI" pitchFamily="34" charset="0"/>
                        <a:ea typeface="Segoe UI" pitchFamily="34" charset="0"/>
                        <a:cs typeface="Segoe UI" pitchFamily="34" charset="0"/>
                      </a:endParaRPr>
                    </a:p>
                  </a:txBody>
                  <a:tcPr marT="36000" marB="36000" anchor="ctr"/>
                </a:tc>
                <a:extLst>
                  <a:ext uri="{0D108BD9-81ED-4DB2-BD59-A6C34878D82A}">
                    <a16:rowId xmlns:a16="http://schemas.microsoft.com/office/drawing/2014/main" val="10008"/>
                  </a:ext>
                </a:extLst>
              </a:tr>
              <a:tr h="294545">
                <a:tc>
                  <a:txBody>
                    <a:bodyPr/>
                    <a:lstStyle/>
                    <a:p>
                      <a:pPr algn="r"/>
                      <a:r>
                        <a:rPr lang="en-GB" sz="1050" b="0" dirty="0">
                          <a:solidFill>
                            <a:schemeClr val="bg1">
                              <a:lumMod val="50000"/>
                            </a:schemeClr>
                          </a:solidFill>
                          <a:latin typeface="Segoe UI" pitchFamily="34" charset="0"/>
                          <a:ea typeface="Segoe UI" pitchFamily="34" charset="0"/>
                          <a:cs typeface="Segoe UI" pitchFamily="34" charset="0"/>
                        </a:rPr>
                        <a:t>Don’t know</a:t>
                      </a:r>
                    </a:p>
                  </a:txBody>
                  <a:tcPr marT="36000" marB="36000" anchor="ctr"/>
                </a:tc>
                <a:extLst>
                  <a:ext uri="{0D108BD9-81ED-4DB2-BD59-A6C34878D82A}">
                    <a16:rowId xmlns:a16="http://schemas.microsoft.com/office/drawing/2014/main" val="10009"/>
                  </a:ext>
                </a:extLst>
              </a:tr>
              <a:tr h="29454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solidFill>
                            <a:schemeClr val="bg1">
                              <a:lumMod val="50000"/>
                            </a:schemeClr>
                          </a:solidFill>
                          <a:latin typeface="Segoe UI" pitchFamily="34" charset="0"/>
                          <a:ea typeface="Segoe UI" pitchFamily="34" charset="0"/>
                          <a:cs typeface="Segoe UI" pitchFamily="34" charset="0"/>
                        </a:rPr>
                        <a:t>Unsure how to calculate</a:t>
                      </a:r>
                    </a:p>
                  </a:txBody>
                  <a:tcPr marT="36000" marB="3600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59578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22"/>
          <p:cNvGraphicFramePr>
            <a:graphicFrameLocks noChangeAspect="1"/>
          </p:cNvGraphicFramePr>
          <p:nvPr>
            <p:extLst>
              <p:ext uri="{D42A27DB-BD31-4B8C-83A1-F6EECF244321}">
                <p14:modId xmlns:p14="http://schemas.microsoft.com/office/powerpoint/2010/main" val="3763861919"/>
              </p:ext>
            </p:extLst>
          </p:nvPr>
        </p:nvGraphicFramePr>
        <p:xfrm>
          <a:off x="5695499" y="2056567"/>
          <a:ext cx="6261100" cy="3960812"/>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6191015" y="1594017"/>
            <a:ext cx="6000985"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5" name="Rectangle 14"/>
          <p:cNvSpPr/>
          <p:nvPr/>
        </p:nvSpPr>
        <p:spPr>
          <a:xfrm>
            <a:off x="-23267" y="1602644"/>
            <a:ext cx="6000985"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 name="Title 1"/>
          <p:cNvSpPr>
            <a:spLocks noGrp="1"/>
          </p:cNvSpPr>
          <p:nvPr>
            <p:ph type="title"/>
          </p:nvPr>
        </p:nvSpPr>
        <p:spPr/>
        <p:txBody>
          <a:bodyPr>
            <a:normAutofit/>
          </a:bodyPr>
          <a:lstStyle/>
          <a:p>
            <a:r>
              <a:rPr lang="en-GB" altLang="en-US" dirty="0"/>
              <a:t>HMOs and multi-unit flats continue to generate the strongest yields in Q2</a:t>
            </a:r>
            <a:endParaRPr lang="en-GB" dirty="0"/>
          </a:p>
        </p:txBody>
      </p:sp>
      <p:sp>
        <p:nvSpPr>
          <p:cNvPr id="4" name="Text Placeholder 3"/>
          <p:cNvSpPr>
            <a:spLocks noGrp="1"/>
          </p:cNvSpPr>
          <p:nvPr>
            <p:ph type="body" sz="quarter" idx="18"/>
          </p:nvPr>
        </p:nvSpPr>
        <p:spPr/>
        <p:txBody>
          <a:bodyPr/>
          <a:lstStyle/>
          <a:p>
            <a:r>
              <a:rPr lang="en-GB" altLang="en-US" dirty="0"/>
              <a:t>Q26. Taking into account current rental income, current portfolio value any mortgage, maintenance and other costs of running your letting portfolio, what is the overall RENTAL YIELD you currently receive from your letting portfolio? Base: All answering (983)</a:t>
            </a:r>
          </a:p>
        </p:txBody>
      </p:sp>
      <p:sp>
        <p:nvSpPr>
          <p:cNvPr id="6" name="Text Placeholder 5"/>
          <p:cNvSpPr>
            <a:spLocks noGrp="1"/>
          </p:cNvSpPr>
          <p:nvPr>
            <p:ph type="body" sz="quarter" idx="19"/>
          </p:nvPr>
        </p:nvSpPr>
        <p:spPr/>
        <p:txBody>
          <a:bodyPr>
            <a:normAutofit/>
          </a:bodyPr>
          <a:lstStyle/>
          <a:p>
            <a:r>
              <a:rPr lang="en-GB" dirty="0"/>
              <a:t>Older tenants (retired and single) along with Universal Credit claimants generate the strongest rental yield this quarter, while younger tenants and families generate a below average yield.</a:t>
            </a:r>
          </a:p>
        </p:txBody>
      </p:sp>
      <p:sp>
        <p:nvSpPr>
          <p:cNvPr id="25" name="Text Placeholder 24">
            <a:extLst>
              <a:ext uri="{FF2B5EF4-FFF2-40B4-BE49-F238E27FC236}">
                <a16:creationId xmlns:a16="http://schemas.microsoft.com/office/drawing/2014/main" id="{01C5BF28-A706-4FA9-A900-B0CFB4A00A98}"/>
              </a:ext>
            </a:extLst>
          </p:cNvPr>
          <p:cNvSpPr>
            <a:spLocks noGrp="1"/>
          </p:cNvSpPr>
          <p:nvPr>
            <p:ph type="body" sz="quarter" idx="20"/>
          </p:nvPr>
        </p:nvSpPr>
        <p:spPr/>
        <p:txBody>
          <a:bodyPr/>
          <a:lstStyle/>
          <a:p>
            <a:r>
              <a:rPr lang="en-GB" dirty="0"/>
              <a:t>Rental Yield by Type of Property Owned (%)</a:t>
            </a:r>
          </a:p>
        </p:txBody>
      </p:sp>
      <p:sp>
        <p:nvSpPr>
          <p:cNvPr id="26" name="Text Placeholder 25">
            <a:extLst>
              <a:ext uri="{FF2B5EF4-FFF2-40B4-BE49-F238E27FC236}">
                <a16:creationId xmlns:a16="http://schemas.microsoft.com/office/drawing/2014/main" id="{128E1441-13F0-49FB-93F6-B55B12310B5D}"/>
              </a:ext>
            </a:extLst>
          </p:cNvPr>
          <p:cNvSpPr>
            <a:spLocks noGrp="1"/>
          </p:cNvSpPr>
          <p:nvPr>
            <p:ph type="body" sz="quarter" idx="21"/>
          </p:nvPr>
        </p:nvSpPr>
        <p:spPr/>
        <p:txBody>
          <a:bodyPr/>
          <a:lstStyle/>
          <a:p>
            <a:r>
              <a:rPr lang="en-GB" dirty="0"/>
              <a:t>Rental Yield by Tenant Types (%)</a:t>
            </a:r>
          </a:p>
        </p:txBody>
      </p:sp>
      <p:graphicFrame>
        <p:nvGraphicFramePr>
          <p:cNvPr id="12" name="Object 22"/>
          <p:cNvGraphicFramePr>
            <a:graphicFrameLocks noChangeAspect="1"/>
          </p:cNvGraphicFramePr>
          <p:nvPr>
            <p:extLst>
              <p:ext uri="{D42A27DB-BD31-4B8C-83A1-F6EECF244321}">
                <p14:modId xmlns:p14="http://schemas.microsoft.com/office/powerpoint/2010/main" val="3115050398"/>
              </p:ext>
            </p:extLst>
          </p:nvPr>
        </p:nvGraphicFramePr>
        <p:xfrm>
          <a:off x="84954" y="2477401"/>
          <a:ext cx="5178468" cy="3555888"/>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p:cNvCxnSpPr>
            <a:cxnSpLocks/>
          </p:cNvCxnSpPr>
          <p:nvPr/>
        </p:nvCxnSpPr>
        <p:spPr bwMode="auto">
          <a:xfrm flipH="1" flipV="1">
            <a:off x="8063328" y="2035596"/>
            <a:ext cx="2" cy="3960000"/>
          </a:xfrm>
          <a:prstGeom prst="line">
            <a:avLst/>
          </a:prstGeom>
          <a:solidFill>
            <a:schemeClr val="accent1"/>
          </a:solidFill>
          <a:ln w="19050" cap="flat" cmpd="sng" algn="ctr">
            <a:solidFill>
              <a:schemeClr val="bg1">
                <a:lumMod val="65000"/>
              </a:schemeClr>
            </a:solidFill>
            <a:prstDash val="dash"/>
            <a:round/>
            <a:headEnd type="none" w="med" len="med"/>
            <a:tailEnd type="none" w="med" len="med"/>
          </a:ln>
          <a:effectLst/>
        </p:spPr>
      </p:cxnSp>
      <p:cxnSp>
        <p:nvCxnSpPr>
          <p:cNvPr id="21" name="Straight Connector 20"/>
          <p:cNvCxnSpPr>
            <a:cxnSpLocks/>
          </p:cNvCxnSpPr>
          <p:nvPr/>
        </p:nvCxnSpPr>
        <p:spPr bwMode="auto">
          <a:xfrm flipV="1">
            <a:off x="3067303" y="2649394"/>
            <a:ext cx="0" cy="3383895"/>
          </a:xfrm>
          <a:prstGeom prst="line">
            <a:avLst/>
          </a:prstGeom>
          <a:solidFill>
            <a:schemeClr val="accent1"/>
          </a:solidFill>
          <a:ln w="19050" cap="flat" cmpd="sng" algn="ctr">
            <a:solidFill>
              <a:schemeClr val="bg1">
                <a:lumMod val="65000"/>
              </a:schemeClr>
            </a:solidFill>
            <a:prstDash val="dash"/>
            <a:round/>
            <a:headEnd type="none" w="med" len="med"/>
            <a:tailEnd type="none" w="med" len="med"/>
          </a:ln>
          <a:effectLst/>
        </p:spPr>
      </p:cxnSp>
      <p:grpSp>
        <p:nvGrpSpPr>
          <p:cNvPr id="5" name="Group 4"/>
          <p:cNvGrpSpPr/>
          <p:nvPr/>
        </p:nvGrpSpPr>
        <p:grpSpPr>
          <a:xfrm>
            <a:off x="2030558" y="2085749"/>
            <a:ext cx="2899243" cy="463358"/>
            <a:chOff x="580937" y="2088995"/>
            <a:chExt cx="2899243" cy="463358"/>
          </a:xfrm>
        </p:grpSpPr>
        <p:sp>
          <p:nvSpPr>
            <p:cNvPr id="19" name="Rounded Rectangle 18"/>
            <p:cNvSpPr/>
            <p:nvPr/>
          </p:nvSpPr>
          <p:spPr>
            <a:xfrm>
              <a:off x="580937" y="2088995"/>
              <a:ext cx="2447645" cy="463358"/>
            </a:xfrm>
            <a:prstGeom prst="round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ltLang="en-US" sz="1400" dirty="0">
                  <a:solidFill>
                    <a:schemeClr val="bg1"/>
                  </a:solidFill>
                  <a:latin typeface="Segoe UI" pitchFamily="34" charset="0"/>
                  <a:ea typeface="Segoe UI" pitchFamily="34" charset="0"/>
                  <a:cs typeface="Segoe UI" pitchFamily="34" charset="0"/>
                </a:rPr>
                <a:t>Overall rental yield</a:t>
              </a:r>
              <a:endParaRPr lang="en-GB" sz="1400" dirty="0">
                <a:ln w="0"/>
                <a:solidFill>
                  <a:schemeClr val="bg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0" name="Rounded Rectangle 19"/>
            <p:cNvSpPr/>
            <p:nvPr/>
          </p:nvSpPr>
          <p:spPr>
            <a:xfrm>
              <a:off x="2828132" y="2160701"/>
              <a:ext cx="652048" cy="319946"/>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ltLang="en-US" sz="1400" b="1" dirty="0">
                  <a:solidFill>
                    <a:srgbClr val="002060"/>
                  </a:solidFill>
                  <a:latin typeface="Segoe UI" pitchFamily="34" charset="0"/>
                  <a:ea typeface="Segoe UI" pitchFamily="34" charset="0"/>
                  <a:cs typeface="Segoe UI" pitchFamily="34" charset="0"/>
                </a:rPr>
                <a:t>5.2%</a:t>
              </a:r>
              <a:endParaRPr lang="en-GB" sz="1400" dirty="0">
                <a:ln w="0"/>
                <a:solidFill>
                  <a:srgbClr val="002060"/>
                </a:solidFill>
                <a:effectLst>
                  <a:outerShdw blurRad="38100" dist="19050" dir="2700000" algn="tl" rotWithShape="0">
                    <a:schemeClr val="dk1">
                      <a:alpha val="40000"/>
                    </a:schemeClr>
                  </a:outerShdw>
                </a:effectLst>
                <a:latin typeface="Verdana" charset="0"/>
                <a:ea typeface="Verdana" charset="0"/>
                <a:cs typeface="Verdana" charset="0"/>
              </a:endParaRPr>
            </a:p>
          </p:txBody>
        </p:sp>
      </p:grpSp>
      <p:sp>
        <p:nvSpPr>
          <p:cNvPr id="22" name="TextBox 21">
            <a:extLst>
              <a:ext uri="{FF2B5EF4-FFF2-40B4-BE49-F238E27FC236}">
                <a16:creationId xmlns:a16="http://schemas.microsoft.com/office/drawing/2014/main" id="{03CE7772-4AF8-48E7-99B0-9A106A9AEED7}"/>
              </a:ext>
            </a:extLst>
          </p:cNvPr>
          <p:cNvSpPr txBox="1"/>
          <p:nvPr/>
        </p:nvSpPr>
        <p:spPr>
          <a:xfrm>
            <a:off x="9172707" y="6343927"/>
            <a:ext cx="1873636" cy="230832"/>
          </a:xfrm>
          <a:prstGeom prst="rect">
            <a:avLst/>
          </a:prstGeom>
          <a:noFill/>
        </p:spPr>
        <p:txBody>
          <a:bodyPr wrap="square" rtlCol="0">
            <a:spAutoFit/>
          </a:bodyPr>
          <a:lstStyle/>
          <a:p>
            <a:pPr algn="r"/>
            <a:r>
              <a:rPr lang="en-GB" sz="900" dirty="0">
                <a:solidFill>
                  <a:schemeClr val="bg1">
                    <a:lumMod val="50000"/>
                  </a:schemeClr>
                </a:solidFill>
                <a:latin typeface="Segoe UI" panose="020B0502040204020203" pitchFamily="34" charset="0"/>
                <a:cs typeface="Segoe UI" panose="020B0502040204020203" pitchFamily="34" charset="0"/>
              </a:rPr>
              <a:t>*Caution: Small Base</a:t>
            </a:r>
          </a:p>
        </p:txBody>
      </p:sp>
    </p:spTree>
    <p:extLst>
      <p:ext uri="{BB962C8B-B14F-4D97-AF65-F5344CB8AC3E}">
        <p14:creationId xmlns:p14="http://schemas.microsoft.com/office/powerpoint/2010/main" val="239670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1879265240"/>
              </p:ext>
            </p:extLst>
          </p:nvPr>
        </p:nvGraphicFramePr>
        <p:xfrm>
          <a:off x="407987" y="941696"/>
          <a:ext cx="11376025" cy="509679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422887" y="244702"/>
            <a:ext cx="11246103" cy="671807"/>
          </a:xfrm>
        </p:spPr>
        <p:txBody>
          <a:bodyPr>
            <a:normAutofit/>
          </a:bodyPr>
          <a:lstStyle/>
          <a:p>
            <a:r>
              <a:rPr lang="en-GB" altLang="en-US" dirty="0"/>
              <a:t>Landlords’ rental yield trend (2012-2023)</a:t>
            </a:r>
            <a:endParaRPr lang="en-GB" dirty="0"/>
          </a:p>
        </p:txBody>
      </p:sp>
      <p:sp>
        <p:nvSpPr>
          <p:cNvPr id="18" name="Text Placeholder 5">
            <a:extLst>
              <a:ext uri="{FF2B5EF4-FFF2-40B4-BE49-F238E27FC236}">
                <a16:creationId xmlns:a16="http://schemas.microsoft.com/office/drawing/2014/main" id="{FE62DDFA-FDA9-BE4F-BFA0-67582A01418B}"/>
              </a:ext>
            </a:extLst>
          </p:cNvPr>
          <p:cNvSpPr>
            <a:spLocks noGrp="1"/>
          </p:cNvSpPr>
          <p:nvPr>
            <p:ph type="body" sz="quarter" idx="19"/>
          </p:nvPr>
        </p:nvSpPr>
        <p:spPr>
          <a:xfrm>
            <a:off x="438149" y="1190625"/>
            <a:ext cx="9661525" cy="390525"/>
          </a:xfrm>
        </p:spPr>
        <p:txBody>
          <a:bodyPr>
            <a:normAutofit/>
          </a:bodyPr>
          <a:lstStyle/>
          <a:p>
            <a:r>
              <a:rPr lang="en-GB" dirty="0"/>
              <a:t>Yields have seen another dip in Q1 of this year to 5.2%.</a:t>
            </a:r>
          </a:p>
        </p:txBody>
      </p:sp>
      <p:sp>
        <p:nvSpPr>
          <p:cNvPr id="6" name="Text Placeholder 5"/>
          <p:cNvSpPr>
            <a:spLocks noGrp="1"/>
          </p:cNvSpPr>
          <p:nvPr>
            <p:ph type="body" sz="quarter" idx="18"/>
          </p:nvPr>
        </p:nvSpPr>
        <p:spPr>
          <a:xfrm>
            <a:off x="668338" y="6189663"/>
            <a:ext cx="9417050" cy="273050"/>
          </a:xfrm>
        </p:spPr>
        <p:txBody>
          <a:bodyPr/>
          <a:lstStyle/>
          <a:p>
            <a:r>
              <a:rPr lang="en-GB" altLang="en-US" dirty="0"/>
              <a:t>Q26. Taking into account current rental income, current portfolio value any mortgage, maintenance and other costs of running your letting portfolio, what is the overall RENTAL YIELD you currently receive from your letting portfolio? Base: All answering (983)</a:t>
            </a:r>
          </a:p>
        </p:txBody>
      </p:sp>
      <p:cxnSp>
        <p:nvCxnSpPr>
          <p:cNvPr id="10" name="Straight Connector 9"/>
          <p:cNvCxnSpPr>
            <a:cxnSpLocks/>
          </p:cNvCxnSpPr>
          <p:nvPr/>
        </p:nvCxnSpPr>
        <p:spPr bwMode="auto">
          <a:xfrm flipH="1" flipV="1">
            <a:off x="957846" y="2392713"/>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1" name="Straight Connector 10"/>
          <p:cNvCxnSpPr>
            <a:cxnSpLocks/>
          </p:cNvCxnSpPr>
          <p:nvPr/>
        </p:nvCxnSpPr>
        <p:spPr bwMode="auto">
          <a:xfrm flipH="1" flipV="1">
            <a:off x="1982905" y="2392713"/>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2" name="Straight Connector 11"/>
          <p:cNvCxnSpPr>
            <a:cxnSpLocks/>
          </p:cNvCxnSpPr>
          <p:nvPr/>
        </p:nvCxnSpPr>
        <p:spPr bwMode="auto">
          <a:xfrm flipH="1" flipV="1">
            <a:off x="3018028" y="2392713"/>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4" name="Straight Connector 13"/>
          <p:cNvCxnSpPr>
            <a:cxnSpLocks/>
          </p:cNvCxnSpPr>
          <p:nvPr/>
        </p:nvCxnSpPr>
        <p:spPr bwMode="auto">
          <a:xfrm flipH="1" flipV="1">
            <a:off x="4040363" y="2392713"/>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5" name="Straight Connector 14"/>
          <p:cNvCxnSpPr>
            <a:cxnSpLocks/>
          </p:cNvCxnSpPr>
          <p:nvPr/>
        </p:nvCxnSpPr>
        <p:spPr bwMode="auto">
          <a:xfrm flipH="1" flipV="1">
            <a:off x="5068662" y="2392713"/>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6" name="Straight Connector 15"/>
          <p:cNvCxnSpPr>
            <a:cxnSpLocks/>
          </p:cNvCxnSpPr>
          <p:nvPr/>
        </p:nvCxnSpPr>
        <p:spPr bwMode="auto">
          <a:xfrm flipH="1" flipV="1">
            <a:off x="6099682" y="2392713"/>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7" name="Straight Connector 16"/>
          <p:cNvCxnSpPr>
            <a:cxnSpLocks/>
          </p:cNvCxnSpPr>
          <p:nvPr/>
        </p:nvCxnSpPr>
        <p:spPr bwMode="auto">
          <a:xfrm flipH="1" flipV="1">
            <a:off x="8149239" y="2392713"/>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9" name="Straight Connector 18"/>
          <p:cNvCxnSpPr>
            <a:cxnSpLocks/>
          </p:cNvCxnSpPr>
          <p:nvPr/>
        </p:nvCxnSpPr>
        <p:spPr bwMode="auto">
          <a:xfrm flipH="1" flipV="1">
            <a:off x="7120109" y="2392713"/>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0" name="Straight Connector 19"/>
          <p:cNvCxnSpPr>
            <a:cxnSpLocks/>
          </p:cNvCxnSpPr>
          <p:nvPr/>
        </p:nvCxnSpPr>
        <p:spPr bwMode="auto">
          <a:xfrm flipH="1" flipV="1">
            <a:off x="9177841" y="2392713"/>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1" name="Straight Connector 20">
            <a:extLst>
              <a:ext uri="{FF2B5EF4-FFF2-40B4-BE49-F238E27FC236}">
                <a16:creationId xmlns:a16="http://schemas.microsoft.com/office/drawing/2014/main" id="{B898701F-9A58-4E19-8EA1-F1359F26D7F8}"/>
              </a:ext>
            </a:extLst>
          </p:cNvPr>
          <p:cNvCxnSpPr>
            <a:cxnSpLocks/>
          </p:cNvCxnSpPr>
          <p:nvPr/>
        </p:nvCxnSpPr>
        <p:spPr bwMode="auto">
          <a:xfrm flipH="1" flipV="1">
            <a:off x="10209113" y="2392713"/>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 name="Straight Connector 1">
            <a:extLst>
              <a:ext uri="{FF2B5EF4-FFF2-40B4-BE49-F238E27FC236}">
                <a16:creationId xmlns:a16="http://schemas.microsoft.com/office/drawing/2014/main" id="{CB56180F-D793-CD92-3256-73B52EA0A4B0}"/>
              </a:ext>
            </a:extLst>
          </p:cNvPr>
          <p:cNvCxnSpPr>
            <a:cxnSpLocks/>
          </p:cNvCxnSpPr>
          <p:nvPr/>
        </p:nvCxnSpPr>
        <p:spPr bwMode="auto">
          <a:xfrm flipH="1" flipV="1">
            <a:off x="11230871" y="2392713"/>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Tree>
    <p:extLst>
      <p:ext uri="{BB962C8B-B14F-4D97-AF65-F5344CB8AC3E}">
        <p14:creationId xmlns:p14="http://schemas.microsoft.com/office/powerpoint/2010/main" val="4214160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9">
            <a:extLst>
              <a:ext uri="{FF2B5EF4-FFF2-40B4-BE49-F238E27FC236}">
                <a16:creationId xmlns:a16="http://schemas.microsoft.com/office/drawing/2014/main" id="{E38E6D74-DB7A-4B8F-AD3F-2F87F36FAA8B}"/>
              </a:ext>
            </a:extLst>
          </p:cNvPr>
          <p:cNvGraphicFramePr>
            <a:graphicFrameLocks noChangeAspect="1"/>
          </p:cNvGraphicFramePr>
          <p:nvPr>
            <p:extLst>
              <p:ext uri="{D42A27DB-BD31-4B8C-83A1-F6EECF244321}">
                <p14:modId xmlns:p14="http://schemas.microsoft.com/office/powerpoint/2010/main" val="2299779019"/>
              </p:ext>
            </p:extLst>
          </p:nvPr>
        </p:nvGraphicFramePr>
        <p:xfrm>
          <a:off x="530691" y="3235981"/>
          <a:ext cx="7654312" cy="2663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Object 29">
            <a:extLst>
              <a:ext uri="{FF2B5EF4-FFF2-40B4-BE49-F238E27FC236}">
                <a16:creationId xmlns:a16="http://schemas.microsoft.com/office/drawing/2014/main" id="{96C3B731-58AB-4990-B6B4-48835C7E5DD2}"/>
              </a:ext>
            </a:extLst>
          </p:cNvPr>
          <p:cNvGraphicFramePr>
            <a:graphicFrameLocks noChangeAspect="1"/>
          </p:cNvGraphicFramePr>
          <p:nvPr>
            <p:extLst>
              <p:ext uri="{D42A27DB-BD31-4B8C-83A1-F6EECF244321}">
                <p14:modId xmlns:p14="http://schemas.microsoft.com/office/powerpoint/2010/main" val="2707021784"/>
              </p:ext>
            </p:extLst>
          </p:nvPr>
        </p:nvGraphicFramePr>
        <p:xfrm>
          <a:off x="530691" y="1053264"/>
          <a:ext cx="7654312" cy="266359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9CB506AE-2817-4C01-96FB-6AFDA4692E6E}"/>
              </a:ext>
            </a:extLst>
          </p:cNvPr>
          <p:cNvSpPr>
            <a:spLocks noGrp="1"/>
          </p:cNvSpPr>
          <p:nvPr>
            <p:ph type="title"/>
          </p:nvPr>
        </p:nvSpPr>
        <p:spPr>
          <a:xfrm>
            <a:off x="422888" y="158977"/>
            <a:ext cx="10082773" cy="671807"/>
          </a:xfrm>
        </p:spPr>
        <p:txBody>
          <a:bodyPr/>
          <a:lstStyle/>
          <a:p>
            <a:r>
              <a:rPr kumimoji="0" lang="en-GB" altLang="en-US" sz="2400" b="1" i="0" u="none" strike="noStrike" kern="1200" cap="none" spc="0" normalizeH="0" baseline="0" noProof="0" dirty="0">
                <a:ln>
                  <a:noFill/>
                </a:ln>
                <a:solidFill>
                  <a:srgbClr val="FD5608"/>
                </a:solidFill>
                <a:effectLst/>
                <a:uLnTx/>
                <a:uFillTx/>
                <a:latin typeface="Calibri" panose="020F0502020204030204" pitchFamily="34" charset="0"/>
                <a:cs typeface="Calibri" panose="020F0502020204030204" pitchFamily="34" charset="0"/>
              </a:rPr>
              <a:t>The proportion </a:t>
            </a:r>
            <a:r>
              <a:rPr lang="en-GB" altLang="en-US" dirty="0">
                <a:solidFill>
                  <a:srgbClr val="FD5608"/>
                </a:solidFill>
                <a:latin typeface="Calibri" panose="020F0502020204030204" pitchFamily="34" charset="0"/>
                <a:cs typeface="Calibri" panose="020F0502020204030204" pitchFamily="34" charset="0"/>
              </a:rPr>
              <a:t>of </a:t>
            </a:r>
            <a:r>
              <a:rPr kumimoji="0" lang="en-GB" altLang="en-US" sz="2400" b="1" i="0" u="none" strike="noStrike" kern="1200" cap="none" spc="0" normalizeH="0" baseline="0" noProof="0" dirty="0">
                <a:ln>
                  <a:noFill/>
                </a:ln>
                <a:solidFill>
                  <a:srgbClr val="FD5608"/>
                </a:solidFill>
                <a:effectLst/>
                <a:uLnTx/>
                <a:uFillTx/>
                <a:latin typeface="Calibri" panose="020F0502020204030204" pitchFamily="34" charset="0"/>
                <a:cs typeface="Calibri" panose="020F0502020204030204" pitchFamily="34" charset="0"/>
              </a:rPr>
              <a:t>gross rental income spent on upkeep softens slightly this quarter, following a marginal uptick in Q1</a:t>
            </a:r>
            <a:endParaRPr lang="en-GB" dirty="0"/>
          </a:p>
        </p:txBody>
      </p:sp>
      <p:sp>
        <p:nvSpPr>
          <p:cNvPr id="6" name="Text Placeholder 5">
            <a:extLst>
              <a:ext uri="{FF2B5EF4-FFF2-40B4-BE49-F238E27FC236}">
                <a16:creationId xmlns:a16="http://schemas.microsoft.com/office/drawing/2014/main" id="{A2EDAE55-B9AE-4CEB-A3BA-F8E6352698B3}"/>
              </a:ext>
            </a:extLst>
          </p:cNvPr>
          <p:cNvSpPr>
            <a:spLocks noGrp="1"/>
          </p:cNvSpPr>
          <p:nvPr>
            <p:ph type="body" sz="quarter" idx="18"/>
          </p:nvPr>
        </p:nvSpPr>
        <p:spPr/>
        <p:txBody>
          <a:bodyPr/>
          <a:lstStyle/>
          <a:p>
            <a:r>
              <a:rPr lang="en-GB" altLang="en-US" dirty="0">
                <a:cs typeface="Arial" pitchFamily="34" charset="0"/>
              </a:rPr>
              <a:t>Q11g  / Q11gi. What proportion of the total gross rental income generated from these properties do you estimate you spent on maintenance and running your HMOs/non-HMOs in the last year? </a:t>
            </a:r>
            <a:br>
              <a:rPr lang="en-GB" altLang="en-US" dirty="0">
                <a:cs typeface="Arial" pitchFamily="34" charset="0"/>
              </a:rPr>
            </a:br>
            <a:r>
              <a:rPr lang="en-GB" altLang="en-US" dirty="0"/>
              <a:t>Base: All who have an HMO (180) / All with non-HMOs (957)</a:t>
            </a:r>
            <a:endParaRPr lang="en-GB" altLang="en-US" dirty="0">
              <a:cs typeface="Arial" pitchFamily="34" charset="0"/>
            </a:endParaRPr>
          </a:p>
        </p:txBody>
      </p:sp>
      <p:sp>
        <p:nvSpPr>
          <p:cNvPr id="7" name="Text Placeholder 6">
            <a:extLst>
              <a:ext uri="{FF2B5EF4-FFF2-40B4-BE49-F238E27FC236}">
                <a16:creationId xmlns:a16="http://schemas.microsoft.com/office/drawing/2014/main" id="{A1A21E26-54F3-4622-9507-37C1C0A2985B}"/>
              </a:ext>
            </a:extLst>
          </p:cNvPr>
          <p:cNvSpPr>
            <a:spLocks noGrp="1"/>
          </p:cNvSpPr>
          <p:nvPr>
            <p:ph type="body" sz="quarter" idx="19"/>
          </p:nvPr>
        </p:nvSpPr>
        <p:spPr/>
        <p:txBody>
          <a:bodyPr>
            <a:normAutofit/>
          </a:bodyPr>
          <a:lstStyle/>
          <a:p>
            <a:r>
              <a:rPr lang="en-GB" sz="1350" dirty="0">
                <a:latin typeface="Calibri" panose="020F0502020204030204" pitchFamily="34" charset="0"/>
                <a:cs typeface="Calibri" panose="020F0502020204030204" pitchFamily="34" charset="0"/>
              </a:rPr>
              <a:t>Landlords with HMOs continue to spend a higher proportion of gross rental income on upkeep vs. landlords with non-HMOs. </a:t>
            </a:r>
          </a:p>
        </p:txBody>
      </p:sp>
      <p:sp>
        <p:nvSpPr>
          <p:cNvPr id="9" name="Rectangle 8">
            <a:extLst>
              <a:ext uri="{FF2B5EF4-FFF2-40B4-BE49-F238E27FC236}">
                <a16:creationId xmlns:a16="http://schemas.microsoft.com/office/drawing/2014/main" id="{09189689-FE1A-46A4-94A5-24DD0FDBE2BD}"/>
              </a:ext>
            </a:extLst>
          </p:cNvPr>
          <p:cNvSpPr/>
          <p:nvPr/>
        </p:nvSpPr>
        <p:spPr>
          <a:xfrm>
            <a:off x="422888" y="1828800"/>
            <a:ext cx="11200152" cy="1955800"/>
          </a:xfrm>
          <a:prstGeom prst="rect">
            <a:avLst/>
          </a:prstGeom>
          <a:noFill/>
          <a:ln w="19050">
            <a:gradFill flip="none" rotWithShape="1">
              <a:gsLst>
                <a:gs pos="100000">
                  <a:srgbClr val="FB6B00"/>
                </a:gs>
                <a:gs pos="82000">
                  <a:srgbClr val="FB6B00"/>
                </a:gs>
                <a:gs pos="62000">
                  <a:srgbClr val="FB6500"/>
                </a:gs>
                <a:gs pos="40000">
                  <a:srgbClr val="F84A04"/>
                </a:gs>
                <a:gs pos="19000">
                  <a:schemeClr val="accent3"/>
                </a:gs>
                <a:gs pos="0">
                  <a:srgbClr val="EF2E0A"/>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0" name="TextBox 9">
            <a:extLst>
              <a:ext uri="{FF2B5EF4-FFF2-40B4-BE49-F238E27FC236}">
                <a16:creationId xmlns:a16="http://schemas.microsoft.com/office/drawing/2014/main" id="{BE670A64-1FAB-4A0C-A75B-AE60490CC3B5}"/>
              </a:ext>
            </a:extLst>
          </p:cNvPr>
          <p:cNvSpPr txBox="1"/>
          <p:nvPr/>
        </p:nvSpPr>
        <p:spPr>
          <a:xfrm>
            <a:off x="422888" y="1857151"/>
            <a:ext cx="7654312" cy="523220"/>
          </a:xfrm>
          <a:prstGeom prst="rect">
            <a:avLst/>
          </a:prstGeom>
          <a:noFill/>
        </p:spPr>
        <p:txBody>
          <a:bodyPr wrap="square" rtlCol="0">
            <a:spAutoFit/>
          </a:bodyPr>
          <a:lstStyle/>
          <a:p>
            <a:pPr algn="ctr"/>
            <a:r>
              <a:rPr lang="en-GB" sz="1400" b="1" dirty="0">
                <a:solidFill>
                  <a:schemeClr val="accent3"/>
                </a:solidFill>
                <a:latin typeface="Segoe UI" panose="020B0502040204020203" pitchFamily="34" charset="0"/>
                <a:cs typeface="Segoe UI" panose="020B0502040204020203" pitchFamily="34" charset="0"/>
              </a:rPr>
              <a:t>Proportion of gross rental income spent on maintenance and running costs </a:t>
            </a:r>
            <a:br>
              <a:rPr lang="en-GB" sz="1400" b="1" dirty="0">
                <a:solidFill>
                  <a:schemeClr val="accent3"/>
                </a:solidFill>
                <a:latin typeface="Segoe UI" panose="020B0502040204020203" pitchFamily="34" charset="0"/>
                <a:cs typeface="Segoe UI" panose="020B0502040204020203" pitchFamily="34" charset="0"/>
              </a:rPr>
            </a:br>
            <a:r>
              <a:rPr lang="en-GB" sz="1400" b="1" dirty="0">
                <a:solidFill>
                  <a:schemeClr val="accent3"/>
                </a:solidFill>
                <a:latin typeface="Segoe UI" panose="020B0502040204020203" pitchFamily="34" charset="0"/>
                <a:cs typeface="Segoe UI" panose="020B0502040204020203" pitchFamily="34" charset="0"/>
              </a:rPr>
              <a:t>(Non-HMO) (%)</a:t>
            </a:r>
          </a:p>
        </p:txBody>
      </p:sp>
      <p:sp>
        <p:nvSpPr>
          <p:cNvPr id="21" name="Rectangle 20">
            <a:extLst>
              <a:ext uri="{FF2B5EF4-FFF2-40B4-BE49-F238E27FC236}">
                <a16:creationId xmlns:a16="http://schemas.microsoft.com/office/drawing/2014/main" id="{9A708A26-3D29-4FC6-AC89-FC8337DDC6FA}"/>
              </a:ext>
            </a:extLst>
          </p:cNvPr>
          <p:cNvSpPr/>
          <p:nvPr/>
        </p:nvSpPr>
        <p:spPr>
          <a:xfrm>
            <a:off x="422888" y="4011517"/>
            <a:ext cx="11200152" cy="195580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2" name="TextBox 21">
            <a:extLst>
              <a:ext uri="{FF2B5EF4-FFF2-40B4-BE49-F238E27FC236}">
                <a16:creationId xmlns:a16="http://schemas.microsoft.com/office/drawing/2014/main" id="{D9EBA315-5415-41F1-9D14-BF8799A457B2}"/>
              </a:ext>
            </a:extLst>
          </p:cNvPr>
          <p:cNvSpPr txBox="1"/>
          <p:nvPr/>
        </p:nvSpPr>
        <p:spPr>
          <a:xfrm>
            <a:off x="422888" y="4039868"/>
            <a:ext cx="7654312" cy="523220"/>
          </a:xfrm>
          <a:prstGeom prst="rect">
            <a:avLst/>
          </a:prstGeom>
          <a:noFill/>
        </p:spPr>
        <p:txBody>
          <a:bodyPr wrap="square" rtlCol="0">
            <a:spAutoFit/>
          </a:bodyPr>
          <a:lstStyle/>
          <a:p>
            <a:pPr algn="ctr"/>
            <a:r>
              <a:rPr lang="en-GB" sz="1400" b="1" dirty="0">
                <a:solidFill>
                  <a:schemeClr val="accent4"/>
                </a:solidFill>
                <a:latin typeface="Segoe UI" panose="020B0502040204020203" pitchFamily="34" charset="0"/>
                <a:cs typeface="Segoe UI" panose="020B0502040204020203" pitchFamily="34" charset="0"/>
              </a:rPr>
              <a:t>Proportion of gross rental income spent on maintenance and running costs </a:t>
            </a:r>
            <a:br>
              <a:rPr lang="en-GB" sz="1400" b="1" dirty="0">
                <a:solidFill>
                  <a:schemeClr val="accent4"/>
                </a:solidFill>
                <a:latin typeface="Segoe UI" panose="020B0502040204020203" pitchFamily="34" charset="0"/>
                <a:cs typeface="Segoe UI" panose="020B0502040204020203" pitchFamily="34" charset="0"/>
              </a:rPr>
            </a:br>
            <a:r>
              <a:rPr lang="en-GB" sz="1400" b="1" dirty="0">
                <a:solidFill>
                  <a:schemeClr val="accent4"/>
                </a:solidFill>
                <a:latin typeface="Segoe UI" panose="020B0502040204020203" pitchFamily="34" charset="0"/>
                <a:cs typeface="Segoe UI" panose="020B0502040204020203" pitchFamily="34" charset="0"/>
              </a:rPr>
              <a:t>(HMO) (%)</a:t>
            </a:r>
          </a:p>
        </p:txBody>
      </p:sp>
      <p:graphicFrame>
        <p:nvGraphicFramePr>
          <p:cNvPr id="17" name="Group 34">
            <a:extLst>
              <a:ext uri="{FF2B5EF4-FFF2-40B4-BE49-F238E27FC236}">
                <a16:creationId xmlns:a16="http://schemas.microsoft.com/office/drawing/2014/main" id="{B7C56F34-7D36-4163-A994-0C082FFBD588}"/>
              </a:ext>
            </a:extLst>
          </p:cNvPr>
          <p:cNvGraphicFramePr>
            <a:graphicFrameLocks noGrp="1"/>
          </p:cNvGraphicFramePr>
          <p:nvPr>
            <p:extLst>
              <p:ext uri="{D42A27DB-BD31-4B8C-83A1-F6EECF244321}">
                <p14:modId xmlns:p14="http://schemas.microsoft.com/office/powerpoint/2010/main" val="1569381538"/>
              </p:ext>
            </p:extLst>
          </p:nvPr>
        </p:nvGraphicFramePr>
        <p:xfrm>
          <a:off x="8654143" y="2139459"/>
          <a:ext cx="2847353" cy="1350076"/>
        </p:xfrm>
        <a:graphic>
          <a:graphicData uri="http://schemas.openxmlformats.org/drawingml/2006/table">
            <a:tbl>
              <a:tblPr/>
              <a:tblGrid>
                <a:gridCol w="244650">
                  <a:extLst>
                    <a:ext uri="{9D8B030D-6E8A-4147-A177-3AD203B41FA5}">
                      <a16:colId xmlns:a16="http://schemas.microsoft.com/office/drawing/2014/main" val="20002"/>
                    </a:ext>
                  </a:extLst>
                </a:gridCol>
                <a:gridCol w="2031441">
                  <a:extLst>
                    <a:ext uri="{9D8B030D-6E8A-4147-A177-3AD203B41FA5}">
                      <a16:colId xmlns:a16="http://schemas.microsoft.com/office/drawing/2014/main" val="20000"/>
                    </a:ext>
                  </a:extLst>
                </a:gridCol>
                <a:gridCol w="285631">
                  <a:extLst>
                    <a:ext uri="{9D8B030D-6E8A-4147-A177-3AD203B41FA5}">
                      <a16:colId xmlns:a16="http://schemas.microsoft.com/office/drawing/2014/main" val="20001"/>
                    </a:ext>
                  </a:extLst>
                </a:gridCol>
                <a:gridCol w="285631">
                  <a:extLst>
                    <a:ext uri="{9D8B030D-6E8A-4147-A177-3AD203B41FA5}">
                      <a16:colId xmlns:a16="http://schemas.microsoft.com/office/drawing/2014/main" val="20003"/>
                    </a:ext>
                  </a:extLst>
                </a:gridCol>
              </a:tblGrid>
              <a:tr h="558354">
                <a:tc>
                  <a:txBody>
                    <a:bodyPr/>
                    <a:lstStyle/>
                    <a:p>
                      <a:pPr algn="ctr" fontAlgn="b"/>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D5608"/>
                    </a:solidFill>
                  </a:tcPr>
                </a:tc>
                <a:tc gridSpan="2">
                  <a:txBody>
                    <a:bodyPr/>
                    <a:lstStyle/>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Gross rental income spend (Non-HMO)</a:t>
                      </a:r>
                    </a:p>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(Q2 23) (19%)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D5608"/>
                    </a:solidFill>
                  </a:tcPr>
                </a:tc>
                <a:tc hMerge="1">
                  <a:txBody>
                    <a:bodyPr/>
                    <a:lstStyle/>
                    <a:p>
                      <a:pPr algn="ctr" fontAlgn="b"/>
                      <a:endParaRPr lang="en-GB" sz="1200" b="0" i="0" u="none" strike="noStrike" dirty="0">
                        <a:solidFill>
                          <a:srgbClr val="000000"/>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D5608"/>
                    </a:solidFill>
                  </a:tcPr>
                </a:tc>
                <a:extLst>
                  <a:ext uri="{0D108BD9-81ED-4DB2-BD59-A6C34878D82A}">
                    <a16:rowId xmlns:a16="http://schemas.microsoft.com/office/drawing/2014/main" val="10002"/>
                  </a:ext>
                </a:extLst>
              </a:tr>
              <a:tr h="395861">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l" rtl="0" fontAlgn="b"/>
                      <a:r>
                        <a:rPr lang="en-GB" sz="1100" b="1" i="0" u="none" strike="noStrike" dirty="0">
                          <a:solidFill>
                            <a:srgbClr val="707070"/>
                          </a:solidFill>
                          <a:effectLst/>
                          <a:latin typeface="Segoe UI" panose="020B0502040204020203" pitchFamily="34" charset="0"/>
                        </a:rPr>
                        <a:t>1 – 10 Properties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rtl="0" fontAlgn="b"/>
                      <a:r>
                        <a:rPr lang="en-GB" sz="1100" b="0" i="0" u="none" strike="noStrike" dirty="0">
                          <a:solidFill>
                            <a:srgbClr val="707070"/>
                          </a:solidFill>
                          <a:effectLst/>
                          <a:latin typeface="Segoe UI" panose="020B0502040204020203" pitchFamily="34" charset="0"/>
                        </a:rPr>
                        <a:t>23</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95861">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1" i="0" u="none" strike="noStrike" dirty="0">
                          <a:solidFill>
                            <a:srgbClr val="707070"/>
                          </a:solidFill>
                          <a:effectLst/>
                          <a:latin typeface="Segoe UI" panose="020B0502040204020203" pitchFamily="34" charset="0"/>
                        </a:rPr>
                        <a:t>11+ Properties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US" sz="1100" b="0" i="0" u="none" strike="noStrike" dirty="0">
                          <a:solidFill>
                            <a:srgbClr val="707070"/>
                          </a:solidFill>
                          <a:effectLst/>
                          <a:latin typeface="Segoe UI" panose="020B0502040204020203" pitchFamily="34" charset="0"/>
                        </a:rPr>
                        <a:t>14</a:t>
                      </a:r>
                      <a:endParaRPr lang="en-GB" sz="1100" b="0" i="0" u="none" strike="noStrike" dirty="0">
                        <a:solidFill>
                          <a:srgbClr val="707070"/>
                        </a:solidFill>
                        <a:effectLst/>
                        <a:latin typeface="Segoe UI" panose="020B0502040204020203" pitchFamily="34" charset="0"/>
                      </a:endParaRP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19" name="Group 18">
            <a:extLst>
              <a:ext uri="{FF2B5EF4-FFF2-40B4-BE49-F238E27FC236}">
                <a16:creationId xmlns:a16="http://schemas.microsoft.com/office/drawing/2014/main" id="{E126B530-6D11-48D1-B689-2367539E94C6}"/>
              </a:ext>
            </a:extLst>
          </p:cNvPr>
          <p:cNvGrpSpPr/>
          <p:nvPr/>
        </p:nvGrpSpPr>
        <p:grpSpPr>
          <a:xfrm>
            <a:off x="8654143" y="2119025"/>
            <a:ext cx="2864389" cy="1379476"/>
            <a:chOff x="7096126" y="2522938"/>
            <a:chExt cx="4057650" cy="2299195"/>
          </a:xfrm>
        </p:grpSpPr>
        <p:sp>
          <p:nvSpPr>
            <p:cNvPr id="28" name="Rounded Rectangle 30">
              <a:extLst>
                <a:ext uri="{FF2B5EF4-FFF2-40B4-BE49-F238E27FC236}">
                  <a16:creationId xmlns:a16="http://schemas.microsoft.com/office/drawing/2014/main" id="{FDFFEDCA-45F1-4BAC-AD02-768C7DB2EAC8}"/>
                </a:ext>
              </a:extLst>
            </p:cNvPr>
            <p:cNvSpPr/>
            <p:nvPr/>
          </p:nvSpPr>
          <p:spPr bwMode="auto">
            <a:xfrm>
              <a:off x="7096126" y="2522938"/>
              <a:ext cx="4057650" cy="2299195"/>
            </a:xfrm>
            <a:prstGeom prst="roundRect">
              <a:avLst>
                <a:gd name="adj" fmla="val 3936"/>
              </a:avLst>
            </a:prstGeom>
            <a:noFill/>
            <a:ln w="57150" cap="flat" cmpd="sng" algn="ctr">
              <a:solidFill>
                <a:srgbClr val="FD560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29" name="Straight Connector 28">
              <a:extLst>
                <a:ext uri="{FF2B5EF4-FFF2-40B4-BE49-F238E27FC236}">
                  <a16:creationId xmlns:a16="http://schemas.microsoft.com/office/drawing/2014/main" id="{A5A60DB0-117C-4B7D-9EC8-14D4A16CC2C9}"/>
                </a:ext>
              </a:extLst>
            </p:cNvPr>
            <p:cNvCxnSpPr/>
            <p:nvPr/>
          </p:nvCxnSpPr>
          <p:spPr>
            <a:xfrm>
              <a:off x="7219950" y="2525591"/>
              <a:ext cx="3826394" cy="0"/>
            </a:xfrm>
            <a:prstGeom prst="line">
              <a:avLst/>
            </a:prstGeom>
            <a:ln w="57150" cmpd="sng">
              <a:solidFill>
                <a:srgbClr val="FD5608"/>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aphicFrame>
        <p:nvGraphicFramePr>
          <p:cNvPr id="30" name="Group 34">
            <a:extLst>
              <a:ext uri="{FF2B5EF4-FFF2-40B4-BE49-F238E27FC236}">
                <a16:creationId xmlns:a16="http://schemas.microsoft.com/office/drawing/2014/main" id="{208D833E-4372-4CFE-A592-B5BE7D5FFC88}"/>
              </a:ext>
            </a:extLst>
          </p:cNvPr>
          <p:cNvGraphicFramePr>
            <a:graphicFrameLocks noGrp="1"/>
          </p:cNvGraphicFramePr>
          <p:nvPr>
            <p:extLst>
              <p:ext uri="{D42A27DB-BD31-4B8C-83A1-F6EECF244321}">
                <p14:modId xmlns:p14="http://schemas.microsoft.com/office/powerpoint/2010/main" val="2719952777"/>
              </p:ext>
            </p:extLst>
          </p:nvPr>
        </p:nvGraphicFramePr>
        <p:xfrm>
          <a:off x="8685356" y="4324535"/>
          <a:ext cx="2847353" cy="1350076"/>
        </p:xfrm>
        <a:graphic>
          <a:graphicData uri="http://schemas.openxmlformats.org/drawingml/2006/table">
            <a:tbl>
              <a:tblPr/>
              <a:tblGrid>
                <a:gridCol w="244650">
                  <a:extLst>
                    <a:ext uri="{9D8B030D-6E8A-4147-A177-3AD203B41FA5}">
                      <a16:colId xmlns:a16="http://schemas.microsoft.com/office/drawing/2014/main" val="20002"/>
                    </a:ext>
                  </a:extLst>
                </a:gridCol>
                <a:gridCol w="2031441">
                  <a:extLst>
                    <a:ext uri="{9D8B030D-6E8A-4147-A177-3AD203B41FA5}">
                      <a16:colId xmlns:a16="http://schemas.microsoft.com/office/drawing/2014/main" val="20000"/>
                    </a:ext>
                  </a:extLst>
                </a:gridCol>
                <a:gridCol w="285631">
                  <a:extLst>
                    <a:ext uri="{9D8B030D-6E8A-4147-A177-3AD203B41FA5}">
                      <a16:colId xmlns:a16="http://schemas.microsoft.com/office/drawing/2014/main" val="20001"/>
                    </a:ext>
                  </a:extLst>
                </a:gridCol>
                <a:gridCol w="285631">
                  <a:extLst>
                    <a:ext uri="{9D8B030D-6E8A-4147-A177-3AD203B41FA5}">
                      <a16:colId xmlns:a16="http://schemas.microsoft.com/office/drawing/2014/main" val="20003"/>
                    </a:ext>
                  </a:extLst>
                </a:gridCol>
              </a:tblGrid>
              <a:tr h="558354">
                <a:tc>
                  <a:txBody>
                    <a:bodyPr/>
                    <a:lstStyle/>
                    <a:p>
                      <a:pPr algn="ctr" fontAlgn="b"/>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92851"/>
                    </a:solidFill>
                  </a:tcPr>
                </a:tc>
                <a:tc gridSpan="2">
                  <a:txBody>
                    <a:bodyPr/>
                    <a:lstStyle/>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Gross rental income spend (HMO)</a:t>
                      </a:r>
                    </a:p>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(Q2 23) (27%)</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92851"/>
                    </a:solidFill>
                  </a:tcPr>
                </a:tc>
                <a:tc hMerge="1">
                  <a:txBody>
                    <a:bodyPr/>
                    <a:lstStyle/>
                    <a:p>
                      <a:pPr algn="ctr" fontAlgn="b"/>
                      <a:endParaRPr lang="en-GB" sz="1200" b="0" i="0" u="none" strike="noStrike" dirty="0">
                        <a:solidFill>
                          <a:srgbClr val="000000"/>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92851"/>
                    </a:solidFill>
                  </a:tcPr>
                </a:tc>
                <a:extLst>
                  <a:ext uri="{0D108BD9-81ED-4DB2-BD59-A6C34878D82A}">
                    <a16:rowId xmlns:a16="http://schemas.microsoft.com/office/drawing/2014/main" val="10002"/>
                  </a:ext>
                </a:extLst>
              </a:tr>
              <a:tr h="395861">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l" rtl="0" fontAlgn="b"/>
                      <a:r>
                        <a:rPr lang="en-GB" sz="1100" b="1" i="0" u="none" strike="noStrike" dirty="0">
                          <a:solidFill>
                            <a:srgbClr val="707070"/>
                          </a:solidFill>
                          <a:effectLst/>
                          <a:latin typeface="Segoe UI" panose="020B0502040204020203" pitchFamily="34" charset="0"/>
                        </a:rPr>
                        <a:t>1 – 10 Properties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rtl="0" fontAlgn="b"/>
                      <a:r>
                        <a:rPr lang="en-US" sz="1100" b="0" i="0" u="none" strike="noStrike" dirty="0">
                          <a:solidFill>
                            <a:srgbClr val="707070"/>
                          </a:solidFill>
                          <a:effectLst/>
                          <a:latin typeface="Segoe UI" panose="020B0502040204020203" pitchFamily="34" charset="0"/>
                        </a:rPr>
                        <a:t>27</a:t>
                      </a:r>
                      <a:endParaRPr lang="en-GB" sz="1100" b="0" i="0" u="none" strike="noStrike" dirty="0">
                        <a:solidFill>
                          <a:srgbClr val="707070"/>
                        </a:solidFill>
                        <a:effectLst/>
                        <a:latin typeface="Segoe UI" panose="020B0502040204020203" pitchFamily="34" charset="0"/>
                      </a:endParaRP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95861">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1" i="0" u="none" strike="noStrike" dirty="0">
                          <a:solidFill>
                            <a:srgbClr val="707070"/>
                          </a:solidFill>
                          <a:effectLst/>
                          <a:latin typeface="Segoe UI" panose="020B0502040204020203" pitchFamily="34" charset="0"/>
                        </a:rPr>
                        <a:t>11+ Properties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US" sz="1100" b="0" i="0" u="none" strike="noStrike" dirty="0">
                          <a:solidFill>
                            <a:srgbClr val="707070"/>
                          </a:solidFill>
                          <a:effectLst/>
                          <a:latin typeface="Segoe UI" panose="020B0502040204020203" pitchFamily="34" charset="0"/>
                        </a:rPr>
                        <a:t>28</a:t>
                      </a:r>
                      <a:endParaRPr lang="en-GB" sz="1100" b="0" i="0" u="none" strike="noStrike" dirty="0">
                        <a:solidFill>
                          <a:srgbClr val="707070"/>
                        </a:solidFill>
                        <a:effectLst/>
                        <a:latin typeface="Segoe UI" panose="020B0502040204020203" pitchFamily="34" charset="0"/>
                      </a:endParaRP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31" name="Group 30">
            <a:extLst>
              <a:ext uri="{FF2B5EF4-FFF2-40B4-BE49-F238E27FC236}">
                <a16:creationId xmlns:a16="http://schemas.microsoft.com/office/drawing/2014/main" id="{9D3C0D78-7F5A-49D5-A3F6-49F75D6C6C48}"/>
              </a:ext>
            </a:extLst>
          </p:cNvPr>
          <p:cNvGrpSpPr/>
          <p:nvPr/>
        </p:nvGrpSpPr>
        <p:grpSpPr>
          <a:xfrm>
            <a:off x="8685356" y="4295136"/>
            <a:ext cx="2864389" cy="1379475"/>
            <a:chOff x="7096126" y="2522936"/>
            <a:chExt cx="4057650" cy="2299193"/>
          </a:xfrm>
        </p:grpSpPr>
        <p:sp>
          <p:nvSpPr>
            <p:cNvPr id="32" name="Rounded Rectangle 30">
              <a:extLst>
                <a:ext uri="{FF2B5EF4-FFF2-40B4-BE49-F238E27FC236}">
                  <a16:creationId xmlns:a16="http://schemas.microsoft.com/office/drawing/2014/main" id="{AF3094AB-7A07-4B75-A1B3-3CDFC0489FC1}"/>
                </a:ext>
              </a:extLst>
            </p:cNvPr>
            <p:cNvSpPr/>
            <p:nvPr/>
          </p:nvSpPr>
          <p:spPr bwMode="auto">
            <a:xfrm>
              <a:off x="7096126" y="2522936"/>
              <a:ext cx="4057650" cy="2299193"/>
            </a:xfrm>
            <a:prstGeom prst="roundRect">
              <a:avLst>
                <a:gd name="adj" fmla="val 3936"/>
              </a:avLst>
            </a:prstGeom>
            <a:noFill/>
            <a:ln w="57150" cap="flat" cmpd="sng" algn="ctr">
              <a:solidFill>
                <a:srgbClr val="C9285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33" name="Straight Connector 32">
              <a:extLst>
                <a:ext uri="{FF2B5EF4-FFF2-40B4-BE49-F238E27FC236}">
                  <a16:creationId xmlns:a16="http://schemas.microsoft.com/office/drawing/2014/main" id="{D56EF166-BA98-4333-A416-1E80D1E80EBA}"/>
                </a:ext>
              </a:extLst>
            </p:cNvPr>
            <p:cNvCxnSpPr/>
            <p:nvPr/>
          </p:nvCxnSpPr>
          <p:spPr>
            <a:xfrm>
              <a:off x="7219950" y="2525591"/>
              <a:ext cx="3826394" cy="0"/>
            </a:xfrm>
            <a:prstGeom prst="line">
              <a:avLst/>
            </a:prstGeom>
            <a:ln w="57150" cmpd="sng">
              <a:solidFill>
                <a:srgbClr val="C9285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6804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8" y="244702"/>
            <a:ext cx="10494752" cy="656565"/>
          </a:xfrm>
        </p:spPr>
        <p:txBody>
          <a:bodyPr/>
          <a:lstStyle/>
          <a:p>
            <a:r>
              <a:rPr lang="en-GB" dirty="0"/>
              <a:t>Whilst portfolio management strategy remains broadly stable, there is a small increase in letting agent usage compared to Q1 </a:t>
            </a:r>
          </a:p>
        </p:txBody>
      </p:sp>
      <p:sp>
        <p:nvSpPr>
          <p:cNvPr id="3" name="Text Placeholder 2"/>
          <p:cNvSpPr>
            <a:spLocks noGrp="1"/>
          </p:cNvSpPr>
          <p:nvPr>
            <p:ph type="body" sz="quarter" idx="18"/>
          </p:nvPr>
        </p:nvSpPr>
        <p:spPr>
          <a:xfrm>
            <a:off x="668337" y="6189797"/>
            <a:ext cx="9417050" cy="273050"/>
          </a:xfrm>
        </p:spPr>
        <p:txBody>
          <a:bodyPr/>
          <a:lstStyle/>
          <a:p>
            <a:r>
              <a:rPr lang="en-GB" dirty="0"/>
              <a:t>Q6a. Do you employ the services of a letting or managing agent? Base: All (983)</a:t>
            </a:r>
          </a:p>
        </p:txBody>
      </p:sp>
      <p:sp>
        <p:nvSpPr>
          <p:cNvPr id="4" name="Text Placeholder 3"/>
          <p:cNvSpPr>
            <a:spLocks noGrp="1"/>
          </p:cNvSpPr>
          <p:nvPr>
            <p:ph type="body" sz="quarter" idx="19"/>
          </p:nvPr>
        </p:nvSpPr>
        <p:spPr>
          <a:xfrm>
            <a:off x="439738" y="1007919"/>
            <a:ext cx="11376342" cy="581025"/>
          </a:xfrm>
        </p:spPr>
        <p:txBody>
          <a:bodyPr>
            <a:normAutofit/>
          </a:bodyPr>
          <a:lstStyle/>
          <a:p>
            <a:r>
              <a:rPr lang="en-GB" dirty="0"/>
              <a:t>Just over 4 in 10 landlords employ the services of an agent for all properties in their portfolio, whilst 17% use an agent for some of their properties and 40% self-manage their portfolio.</a:t>
            </a:r>
          </a:p>
        </p:txBody>
      </p:sp>
      <p:sp>
        <p:nvSpPr>
          <p:cNvPr id="5" name="Text Placeholder 4"/>
          <p:cNvSpPr>
            <a:spLocks noGrp="1"/>
          </p:cNvSpPr>
          <p:nvPr>
            <p:ph type="body" sz="quarter" idx="20"/>
          </p:nvPr>
        </p:nvSpPr>
        <p:spPr>
          <a:xfrm>
            <a:off x="439738" y="1674669"/>
            <a:ext cx="10952162" cy="390525"/>
          </a:xfrm>
        </p:spPr>
        <p:txBody>
          <a:bodyPr/>
          <a:lstStyle/>
          <a:p>
            <a:r>
              <a:rPr lang="en-GB" dirty="0"/>
              <a:t>Letting agent usage (%)</a:t>
            </a:r>
          </a:p>
        </p:txBody>
      </p:sp>
      <p:graphicFrame>
        <p:nvGraphicFramePr>
          <p:cNvPr id="6" name="Chart 5"/>
          <p:cNvGraphicFramePr/>
          <p:nvPr>
            <p:extLst>
              <p:ext uri="{D42A27DB-BD31-4B8C-83A1-F6EECF244321}">
                <p14:modId xmlns:p14="http://schemas.microsoft.com/office/powerpoint/2010/main" val="3249285001"/>
              </p:ext>
            </p:extLst>
          </p:nvPr>
        </p:nvGraphicFramePr>
        <p:xfrm>
          <a:off x="1528550" y="2211288"/>
          <a:ext cx="9084374" cy="1587313"/>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bwMode="auto">
          <a:xfrm>
            <a:off x="6823881" y="3517591"/>
            <a:ext cx="3631334" cy="2449256"/>
          </a:xfrm>
          <a:prstGeom prst="roundRect">
            <a:avLst>
              <a:gd name="adj" fmla="val 3936"/>
            </a:avLst>
          </a:prstGeom>
          <a:solidFill>
            <a:schemeClr val="bg1">
              <a:lumMod val="95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hangingPunct="0"/>
            <a:endParaRPr lang="en-GB">
              <a:solidFill>
                <a:srgbClr val="000000"/>
              </a:solidFill>
              <a:latin typeface="Segoe UI" pitchFamily="34" charset="0"/>
              <a:ea typeface="Segoe UI" pitchFamily="34" charset="0"/>
              <a:cs typeface="Segoe UI" pitchFamily="34" charset="0"/>
            </a:endParaRPr>
          </a:p>
        </p:txBody>
      </p:sp>
      <p:sp>
        <p:nvSpPr>
          <p:cNvPr id="8" name="Rounded Rectangle 7"/>
          <p:cNvSpPr/>
          <p:nvPr/>
        </p:nvSpPr>
        <p:spPr bwMode="auto">
          <a:xfrm>
            <a:off x="1690777" y="3502135"/>
            <a:ext cx="4942035" cy="2449256"/>
          </a:xfrm>
          <a:prstGeom prst="roundRect">
            <a:avLst>
              <a:gd name="adj" fmla="val 3936"/>
            </a:avLst>
          </a:prstGeom>
          <a:solidFill>
            <a:schemeClr val="bg1">
              <a:lumMod val="95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hangingPunct="0"/>
            <a:endParaRPr lang="en-GB">
              <a:solidFill>
                <a:srgbClr val="000000"/>
              </a:solidFill>
              <a:latin typeface="Segoe UI" pitchFamily="34" charset="0"/>
              <a:ea typeface="Segoe UI" pitchFamily="34" charset="0"/>
              <a:cs typeface="Segoe UI" pitchFamily="34" charset="0"/>
            </a:endParaRPr>
          </a:p>
        </p:txBody>
      </p:sp>
      <p:sp>
        <p:nvSpPr>
          <p:cNvPr id="9" name="AutoShape 27"/>
          <p:cNvSpPr>
            <a:spLocks noChangeArrowheads="1"/>
          </p:cNvSpPr>
          <p:nvPr/>
        </p:nvSpPr>
        <p:spPr bwMode="auto">
          <a:xfrm>
            <a:off x="2494065" y="2206159"/>
            <a:ext cx="1698959" cy="325906"/>
          </a:xfrm>
          <a:prstGeom prst="roundRect">
            <a:avLst>
              <a:gd name="adj" fmla="val 16667"/>
            </a:avLst>
          </a:prstGeom>
          <a:noFill/>
          <a:ln w="28575">
            <a:noFill/>
          </a:ln>
        </p:spPr>
        <p:txBody>
          <a:bodyPr wrap="square" lIns="72000" tIns="46800" rIns="72000" bIns="4680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altLang="en-US" sz="1300" b="1" i="0" u="none" strike="noStrike" kern="0" cap="none" spc="0" normalizeH="0" baseline="0" noProof="0" dirty="0">
                <a:ln>
                  <a:noFill/>
                </a:ln>
                <a:solidFill>
                  <a:schemeClr val="bg1">
                    <a:lumMod val="50000"/>
                  </a:schemeClr>
                </a:solidFill>
                <a:effectLst/>
                <a:uLnTx/>
                <a:uFillTx/>
                <a:latin typeface="Segoe UI" pitchFamily="34" charset="0"/>
                <a:ea typeface="Segoe UI" pitchFamily="34" charset="0"/>
                <a:cs typeface="Segoe UI" pitchFamily="34" charset="0"/>
              </a:rPr>
              <a:t>For all properties</a:t>
            </a:r>
          </a:p>
        </p:txBody>
      </p:sp>
      <p:sp>
        <p:nvSpPr>
          <p:cNvPr id="10" name="AutoShape 28"/>
          <p:cNvSpPr>
            <a:spLocks noChangeArrowheads="1"/>
          </p:cNvSpPr>
          <p:nvPr/>
        </p:nvSpPr>
        <p:spPr bwMode="auto">
          <a:xfrm>
            <a:off x="5059421" y="2206159"/>
            <a:ext cx="1754351" cy="325906"/>
          </a:xfrm>
          <a:prstGeom prst="roundRect">
            <a:avLst>
              <a:gd name="adj" fmla="val 16667"/>
            </a:avLst>
          </a:prstGeom>
          <a:noFill/>
          <a:ln w="28575">
            <a:noFill/>
          </a:ln>
        </p:spPr>
        <p:txBody>
          <a:bodyPr wrap="square" lIns="72000" tIns="46800" rIns="72000" bIns="4680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altLang="en-US" sz="1300" b="1" i="0" u="none" strike="noStrike" kern="0" cap="none" spc="0" normalizeH="0" baseline="0" noProof="0" dirty="0">
                <a:ln>
                  <a:noFill/>
                </a:ln>
                <a:solidFill>
                  <a:schemeClr val="bg1">
                    <a:lumMod val="50000"/>
                  </a:schemeClr>
                </a:solidFill>
                <a:effectLst/>
                <a:uLnTx/>
                <a:uFillTx/>
                <a:latin typeface="Segoe UI" pitchFamily="34" charset="0"/>
                <a:ea typeface="Segoe UI" pitchFamily="34" charset="0"/>
                <a:cs typeface="Segoe UI" pitchFamily="34" charset="0"/>
              </a:rPr>
              <a:t>For some properties</a:t>
            </a:r>
          </a:p>
        </p:txBody>
      </p:sp>
      <p:sp>
        <p:nvSpPr>
          <p:cNvPr id="11" name="AutoShape 29"/>
          <p:cNvSpPr>
            <a:spLocks noChangeArrowheads="1"/>
          </p:cNvSpPr>
          <p:nvPr/>
        </p:nvSpPr>
        <p:spPr bwMode="auto">
          <a:xfrm>
            <a:off x="7634191" y="2095490"/>
            <a:ext cx="2156400" cy="547243"/>
          </a:xfrm>
          <a:prstGeom prst="roundRect">
            <a:avLst>
              <a:gd name="adj" fmla="val 16667"/>
            </a:avLst>
          </a:prstGeom>
          <a:noFill/>
          <a:ln w="28575">
            <a:noFill/>
          </a:ln>
        </p:spPr>
        <p:txBody>
          <a:bodyPr wrap="square" lIns="72000" tIns="46800" rIns="72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en-US" sz="1300" b="1" kern="0" dirty="0">
                <a:solidFill>
                  <a:schemeClr val="bg1">
                    <a:lumMod val="50000"/>
                  </a:schemeClr>
                </a:solidFill>
                <a:latin typeface="Segoe UI" pitchFamily="34" charset="0"/>
                <a:ea typeface="Segoe UI" pitchFamily="34" charset="0"/>
                <a:cs typeface="Segoe UI" pitchFamily="34" charset="0"/>
              </a:rPr>
              <a:t>Do not employ the services of an agent</a:t>
            </a:r>
            <a:endParaRPr kumimoji="0" lang="en-GB" altLang="en-US" sz="1300" b="1" i="0" u="none" strike="noStrike" kern="0" cap="none" spc="0" normalizeH="0" baseline="0" noProof="0" dirty="0">
              <a:ln>
                <a:noFill/>
              </a:ln>
              <a:solidFill>
                <a:schemeClr val="bg1">
                  <a:lumMod val="50000"/>
                </a:schemeClr>
              </a:solidFill>
              <a:effectLst/>
              <a:uLnTx/>
              <a:uFillTx/>
              <a:latin typeface="Segoe UI" pitchFamily="34" charset="0"/>
              <a:ea typeface="Segoe UI" pitchFamily="34" charset="0"/>
              <a:cs typeface="Segoe UI" pitchFamily="34" charset="0"/>
            </a:endParaRPr>
          </a:p>
        </p:txBody>
      </p:sp>
      <p:sp>
        <p:nvSpPr>
          <p:cNvPr id="12" name="Rectangle 14"/>
          <p:cNvSpPr>
            <a:spLocks noChangeArrowheads="1"/>
          </p:cNvSpPr>
          <p:nvPr/>
        </p:nvSpPr>
        <p:spPr bwMode="auto">
          <a:xfrm>
            <a:off x="2497831" y="2279112"/>
            <a:ext cx="180000" cy="180000"/>
          </a:xfrm>
          <a:prstGeom prst="flowChartConnector">
            <a:avLst/>
          </a:prstGeom>
          <a:solidFill>
            <a:schemeClr val="accent6"/>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a:ln>
                <a:noFill/>
              </a:ln>
              <a:solidFill>
                <a:srgbClr val="ED174F"/>
              </a:solidFill>
              <a:effectLst/>
              <a:uLnTx/>
              <a:uFillTx/>
            </a:endParaRPr>
          </a:p>
        </p:txBody>
      </p:sp>
      <p:sp>
        <p:nvSpPr>
          <p:cNvPr id="13" name="Rectangle 16"/>
          <p:cNvSpPr>
            <a:spLocks noChangeArrowheads="1"/>
          </p:cNvSpPr>
          <p:nvPr/>
        </p:nvSpPr>
        <p:spPr bwMode="auto">
          <a:xfrm>
            <a:off x="4890401" y="2279112"/>
            <a:ext cx="180000" cy="180000"/>
          </a:xfrm>
          <a:prstGeom prst="flowChartConnector">
            <a:avLst/>
          </a:prstGeom>
          <a:solidFill>
            <a:srgbClr val="002060"/>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a:ln>
                <a:noFill/>
              </a:ln>
              <a:solidFill>
                <a:srgbClr val="ED174F"/>
              </a:solidFill>
              <a:effectLst/>
              <a:uLnTx/>
              <a:uFillTx/>
            </a:endParaRPr>
          </a:p>
        </p:txBody>
      </p:sp>
      <p:sp>
        <p:nvSpPr>
          <p:cNvPr id="14" name="Rectangle 18"/>
          <p:cNvSpPr>
            <a:spLocks noChangeArrowheads="1"/>
          </p:cNvSpPr>
          <p:nvPr/>
        </p:nvSpPr>
        <p:spPr bwMode="auto">
          <a:xfrm>
            <a:off x="7428313" y="2279112"/>
            <a:ext cx="180000" cy="180000"/>
          </a:xfrm>
          <a:prstGeom prst="flowChartConnector">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a:ln>
                <a:noFill/>
              </a:ln>
              <a:solidFill>
                <a:srgbClr val="ED174F"/>
              </a:solidFill>
              <a:effectLst/>
              <a:uLnTx/>
              <a:uFillTx/>
            </a:endParaRPr>
          </a:p>
        </p:txBody>
      </p:sp>
      <p:graphicFrame>
        <p:nvGraphicFramePr>
          <p:cNvPr id="15" name="Chart 14"/>
          <p:cNvGraphicFramePr/>
          <p:nvPr>
            <p:extLst>
              <p:ext uri="{D42A27DB-BD31-4B8C-83A1-F6EECF244321}">
                <p14:modId xmlns:p14="http://schemas.microsoft.com/office/powerpoint/2010/main" val="1068340839"/>
              </p:ext>
            </p:extLst>
          </p:nvPr>
        </p:nvGraphicFramePr>
        <p:xfrm>
          <a:off x="1011489" y="2532065"/>
          <a:ext cx="2757371" cy="339852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2932255" y="4186768"/>
            <a:ext cx="2520000" cy="276999"/>
          </a:xfrm>
          <a:prstGeom prst="rect">
            <a:avLst/>
          </a:prstGeom>
          <a:noFill/>
        </p:spPr>
        <p:txBody>
          <a:bodyPr wrap="square" rtlCol="0">
            <a:spAutoFit/>
          </a:bodyPr>
          <a:lstStyle/>
          <a:p>
            <a:r>
              <a:rPr lang="en-GB" sz="1200" b="1" dirty="0">
                <a:solidFill>
                  <a:schemeClr val="bg1">
                    <a:lumMod val="50000"/>
                  </a:schemeClr>
                </a:solidFill>
                <a:latin typeface="Segoe UI" panose="020B0502040204020203" pitchFamily="34" charset="0"/>
                <a:cs typeface="Segoe UI" panose="020B0502040204020203" pitchFamily="34" charset="0"/>
              </a:rPr>
              <a:t>Let only for all properties</a:t>
            </a:r>
          </a:p>
        </p:txBody>
      </p:sp>
      <p:sp>
        <p:nvSpPr>
          <p:cNvPr id="17" name="TextBox 16"/>
          <p:cNvSpPr txBox="1"/>
          <p:nvPr/>
        </p:nvSpPr>
        <p:spPr>
          <a:xfrm>
            <a:off x="2944211" y="4835933"/>
            <a:ext cx="2520000" cy="461665"/>
          </a:xfrm>
          <a:prstGeom prst="rect">
            <a:avLst/>
          </a:prstGeom>
          <a:noFill/>
        </p:spPr>
        <p:txBody>
          <a:bodyPr wrap="square" rtlCol="0">
            <a:spAutoFit/>
          </a:bodyPr>
          <a:lstStyle/>
          <a:p>
            <a:r>
              <a:rPr lang="en-GB" sz="1200" b="1" dirty="0">
                <a:solidFill>
                  <a:schemeClr val="bg1">
                    <a:lumMod val="50000"/>
                  </a:schemeClr>
                </a:solidFill>
                <a:latin typeface="Segoe UI" panose="020B0502040204020203" pitchFamily="34" charset="0"/>
                <a:cs typeface="Segoe UI" panose="020B0502040204020203" pitchFamily="34" charset="0"/>
              </a:rPr>
              <a:t>Full management for all properties</a:t>
            </a:r>
          </a:p>
        </p:txBody>
      </p:sp>
      <p:sp>
        <p:nvSpPr>
          <p:cNvPr id="18" name="TextBox 17"/>
          <p:cNvSpPr txBox="1"/>
          <p:nvPr/>
        </p:nvSpPr>
        <p:spPr>
          <a:xfrm>
            <a:off x="2932255" y="5362270"/>
            <a:ext cx="2696653" cy="461665"/>
          </a:xfrm>
          <a:prstGeom prst="rect">
            <a:avLst/>
          </a:prstGeom>
          <a:noFill/>
        </p:spPr>
        <p:txBody>
          <a:bodyPr wrap="square" rtlCol="0">
            <a:spAutoFit/>
          </a:bodyPr>
          <a:lstStyle/>
          <a:p>
            <a:r>
              <a:rPr lang="en-GB" sz="1200" b="1" dirty="0">
                <a:solidFill>
                  <a:schemeClr val="bg1">
                    <a:lumMod val="50000"/>
                  </a:schemeClr>
                </a:solidFill>
                <a:latin typeface="Segoe UI" panose="020B0502040204020203" pitchFamily="34" charset="0"/>
                <a:cs typeface="Segoe UI" panose="020B0502040204020203" pitchFamily="34" charset="0"/>
              </a:rPr>
              <a:t>Combination of full management and let only for all properties</a:t>
            </a:r>
          </a:p>
        </p:txBody>
      </p:sp>
      <p:graphicFrame>
        <p:nvGraphicFramePr>
          <p:cNvPr id="19" name="Chart 18"/>
          <p:cNvGraphicFramePr/>
          <p:nvPr>
            <p:extLst>
              <p:ext uri="{D42A27DB-BD31-4B8C-83A1-F6EECF244321}">
                <p14:modId xmlns:p14="http://schemas.microsoft.com/office/powerpoint/2010/main" val="3757953698"/>
              </p:ext>
            </p:extLst>
          </p:nvPr>
        </p:nvGraphicFramePr>
        <p:xfrm>
          <a:off x="6221093" y="3597215"/>
          <a:ext cx="2757371" cy="2369632"/>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8221628" y="5060707"/>
            <a:ext cx="1972601" cy="461665"/>
          </a:xfrm>
          <a:prstGeom prst="rect">
            <a:avLst/>
          </a:prstGeom>
          <a:noFill/>
        </p:spPr>
        <p:txBody>
          <a:bodyPr wrap="square" rtlCol="0">
            <a:spAutoFit/>
          </a:bodyPr>
          <a:lstStyle/>
          <a:p>
            <a:r>
              <a:rPr lang="en-GB" sz="1200" b="1" dirty="0">
                <a:solidFill>
                  <a:schemeClr val="bg1">
                    <a:lumMod val="50000"/>
                  </a:schemeClr>
                </a:solidFill>
                <a:latin typeface="Segoe UI" panose="020B0502040204020203" pitchFamily="34" charset="0"/>
                <a:cs typeface="Segoe UI" panose="020B0502040204020203" pitchFamily="34" charset="0"/>
              </a:rPr>
              <a:t>Sometimes use an agent to let some properties</a:t>
            </a:r>
          </a:p>
        </p:txBody>
      </p:sp>
      <p:sp>
        <p:nvSpPr>
          <p:cNvPr id="21" name="TextBox 20"/>
          <p:cNvSpPr txBox="1"/>
          <p:nvPr/>
        </p:nvSpPr>
        <p:spPr>
          <a:xfrm>
            <a:off x="8221627" y="5491393"/>
            <a:ext cx="2279595" cy="461665"/>
          </a:xfrm>
          <a:prstGeom prst="rect">
            <a:avLst/>
          </a:prstGeom>
          <a:noFill/>
        </p:spPr>
        <p:txBody>
          <a:bodyPr wrap="square" rtlCol="0">
            <a:spAutoFit/>
          </a:bodyPr>
          <a:lstStyle/>
          <a:p>
            <a:r>
              <a:rPr lang="en-GB" sz="1200" b="1" dirty="0">
                <a:solidFill>
                  <a:schemeClr val="bg1">
                    <a:lumMod val="50000"/>
                  </a:schemeClr>
                </a:solidFill>
                <a:latin typeface="Segoe UI" panose="020B0502040204020203" pitchFamily="34" charset="0"/>
                <a:cs typeface="Segoe UI" panose="020B0502040204020203" pitchFamily="34" charset="0"/>
              </a:rPr>
              <a:t>Sometimes use agent to let and manage some properties</a:t>
            </a:r>
          </a:p>
        </p:txBody>
      </p:sp>
      <p:cxnSp>
        <p:nvCxnSpPr>
          <p:cNvPr id="24" name="Straight Connector 23"/>
          <p:cNvCxnSpPr>
            <a:cxnSpLocks/>
          </p:cNvCxnSpPr>
          <p:nvPr/>
        </p:nvCxnSpPr>
        <p:spPr>
          <a:xfrm>
            <a:off x="2408187" y="3024648"/>
            <a:ext cx="0" cy="1010457"/>
          </a:xfrm>
          <a:prstGeom prst="line">
            <a:avLst/>
          </a:prstGeom>
          <a:ln w="381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cxnSpLocks/>
          </p:cNvCxnSpPr>
          <p:nvPr/>
        </p:nvCxnSpPr>
        <p:spPr>
          <a:xfrm>
            <a:off x="7599778" y="3609361"/>
            <a:ext cx="0" cy="1538176"/>
          </a:xfrm>
          <a:prstGeom prst="line">
            <a:avLst/>
          </a:prstGeom>
          <a:ln w="3810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cxnSpLocks/>
          </p:cNvCxnSpPr>
          <p:nvPr/>
        </p:nvCxnSpPr>
        <p:spPr>
          <a:xfrm>
            <a:off x="6333958" y="3135754"/>
            <a:ext cx="0" cy="486862"/>
          </a:xfrm>
          <a:prstGeom prst="line">
            <a:avLst/>
          </a:prstGeom>
          <a:ln w="3810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p:cNvCxnSpPr>
          <p:nvPr/>
        </p:nvCxnSpPr>
        <p:spPr>
          <a:xfrm flipH="1">
            <a:off x="6317180" y="3622616"/>
            <a:ext cx="1286070" cy="0"/>
          </a:xfrm>
          <a:prstGeom prst="line">
            <a:avLst/>
          </a:prstGeom>
          <a:ln w="3810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0AEA07D1-2074-784B-A722-4A9AE11E62BB}"/>
              </a:ext>
            </a:extLst>
          </p:cNvPr>
          <p:cNvSpPr txBox="1"/>
          <p:nvPr/>
        </p:nvSpPr>
        <p:spPr>
          <a:xfrm>
            <a:off x="12849101" y="629392"/>
            <a:ext cx="0" cy="0"/>
          </a:xfrm>
          <a:prstGeom prst="rect">
            <a:avLst/>
          </a:prstGeom>
        </p:spPr>
        <p:txBody>
          <a:bodyPr vert="horz" wrap="none" lIns="0" tIns="0" rIns="0" bIns="0" rtlCol="0" anchor="ctr">
            <a:normAutofit fontScale="25000" lnSpcReduction="20000"/>
          </a:bodyPr>
          <a:lstStyle/>
          <a:p>
            <a:endParaRPr lang="en-US" sz="1800" b="1" dirty="0">
              <a:solidFill>
                <a:schemeClr val="bg1"/>
              </a:solidFill>
            </a:endParaRPr>
          </a:p>
        </p:txBody>
      </p:sp>
      <p:sp>
        <p:nvSpPr>
          <p:cNvPr id="30" name="AutoShape 4"/>
          <p:cNvSpPr>
            <a:spLocks noChangeArrowheads="1"/>
          </p:cNvSpPr>
          <p:nvPr/>
        </p:nvSpPr>
        <p:spPr bwMode="auto">
          <a:xfrm>
            <a:off x="9992791" y="6370306"/>
            <a:ext cx="924848" cy="272415"/>
          </a:xfrm>
          <a:prstGeom prst="roundRect">
            <a:avLst>
              <a:gd name="adj" fmla="val 16667"/>
            </a:avLst>
          </a:prstGeom>
          <a:noFill/>
          <a:ln w="28575">
            <a:solidFill>
              <a:schemeClr val="bg1">
                <a:lumMod val="75000"/>
              </a:schemeClr>
            </a:solidFill>
            <a:prstDash val="sysDot"/>
            <a:round/>
            <a:headEnd/>
            <a:tailEnd/>
          </a:ln>
        </p:spPr>
        <p:txBody>
          <a:bodyPr wrap="square">
            <a:spAutoFit/>
          </a:bodyPr>
          <a:lstStyle/>
          <a:p>
            <a:pPr algn="ctr"/>
            <a:r>
              <a:rPr lang="en-GB" altLang="en-US" sz="1000" dirty="0">
                <a:solidFill>
                  <a:schemeClr val="tx1">
                    <a:lumMod val="65000"/>
                    <a:lumOff val="35000"/>
                  </a:schemeClr>
                </a:solidFill>
                <a:latin typeface="Segoe UI" panose="020B0502040204020203" pitchFamily="34" charset="0"/>
                <a:cs typeface="Segoe UI" panose="020B0502040204020203" pitchFamily="34" charset="0"/>
              </a:rPr>
              <a:t>Q1 2023</a:t>
            </a:r>
          </a:p>
        </p:txBody>
      </p:sp>
      <p:sp>
        <p:nvSpPr>
          <p:cNvPr id="31" name="Rounded Rectangle 30"/>
          <p:cNvSpPr/>
          <p:nvPr/>
        </p:nvSpPr>
        <p:spPr bwMode="auto">
          <a:xfrm>
            <a:off x="3354262" y="3151888"/>
            <a:ext cx="486000" cy="216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00" dirty="0">
                <a:solidFill>
                  <a:schemeClr val="tx1">
                    <a:lumMod val="65000"/>
                    <a:lumOff val="35000"/>
                  </a:schemeClr>
                </a:solidFill>
                <a:latin typeface="Segoe UI" panose="020B0502040204020203" pitchFamily="34" charset="0"/>
                <a:ea typeface="ＭＳ Ｐゴシック" pitchFamily="1" charset="-128"/>
                <a:cs typeface="Segoe UI" panose="020B0502040204020203" pitchFamily="34" charset="0"/>
              </a:rPr>
              <a:t>41%</a:t>
            </a:r>
            <a:endParaRPr kumimoji="0" lang="en-GB" sz="1000" i="0" u="none" strike="noStrike" cap="none" normalizeH="0" baseline="0" dirty="0">
              <a:ln>
                <a:noFill/>
              </a:ln>
              <a:solidFill>
                <a:schemeClr val="tx1">
                  <a:lumMod val="65000"/>
                  <a:lumOff val="35000"/>
                </a:schemeClr>
              </a:solidFill>
              <a:effectLst/>
              <a:latin typeface="Segoe UI" panose="020B0502040204020203" pitchFamily="34" charset="0"/>
              <a:ea typeface="ＭＳ Ｐゴシック" pitchFamily="1" charset="-128"/>
              <a:cs typeface="Segoe UI" panose="020B0502040204020203" pitchFamily="34" charset="0"/>
            </a:endParaRPr>
          </a:p>
        </p:txBody>
      </p:sp>
      <p:sp>
        <p:nvSpPr>
          <p:cNvPr id="32" name="Rounded Rectangle 31"/>
          <p:cNvSpPr/>
          <p:nvPr/>
        </p:nvSpPr>
        <p:spPr bwMode="auto">
          <a:xfrm>
            <a:off x="5988033" y="3151888"/>
            <a:ext cx="486000" cy="216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00" dirty="0">
                <a:solidFill>
                  <a:schemeClr val="tx1">
                    <a:lumMod val="65000"/>
                    <a:lumOff val="35000"/>
                  </a:schemeClr>
                </a:solidFill>
                <a:latin typeface="Segoe UI" panose="020B0502040204020203" pitchFamily="34" charset="0"/>
                <a:ea typeface="ＭＳ Ｐゴシック" pitchFamily="1" charset="-128"/>
                <a:cs typeface="Segoe UI" panose="020B0502040204020203" pitchFamily="34" charset="0"/>
              </a:rPr>
              <a:t>15%</a:t>
            </a:r>
            <a:endParaRPr kumimoji="0" lang="en-GB" sz="1000" i="0" u="none" strike="noStrike" cap="none" normalizeH="0" baseline="0" dirty="0">
              <a:ln>
                <a:noFill/>
              </a:ln>
              <a:solidFill>
                <a:schemeClr val="tx1">
                  <a:lumMod val="65000"/>
                  <a:lumOff val="35000"/>
                </a:schemeClr>
              </a:solidFill>
              <a:effectLst/>
              <a:latin typeface="Segoe UI" panose="020B0502040204020203" pitchFamily="34" charset="0"/>
              <a:ea typeface="ＭＳ Ｐゴシック" pitchFamily="1" charset="-128"/>
              <a:cs typeface="Segoe UI" panose="020B0502040204020203" pitchFamily="34" charset="0"/>
            </a:endParaRPr>
          </a:p>
        </p:txBody>
      </p:sp>
      <p:sp>
        <p:nvSpPr>
          <p:cNvPr id="33" name="Rounded Rectangle 32"/>
          <p:cNvSpPr/>
          <p:nvPr/>
        </p:nvSpPr>
        <p:spPr bwMode="auto">
          <a:xfrm>
            <a:off x="8492052" y="3151888"/>
            <a:ext cx="486000" cy="216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00" dirty="0">
                <a:solidFill>
                  <a:schemeClr val="tx1">
                    <a:lumMod val="65000"/>
                    <a:lumOff val="35000"/>
                  </a:schemeClr>
                </a:solidFill>
                <a:latin typeface="Segoe UI" panose="020B0502040204020203" pitchFamily="34" charset="0"/>
                <a:ea typeface="ＭＳ Ｐゴシック" pitchFamily="1" charset="-128"/>
                <a:cs typeface="Segoe UI" panose="020B0502040204020203" pitchFamily="34" charset="0"/>
              </a:rPr>
              <a:t>44%</a:t>
            </a:r>
            <a:endParaRPr kumimoji="0" lang="en-GB" sz="1000" i="0" u="none" strike="noStrike" cap="none" normalizeH="0" baseline="0" dirty="0">
              <a:ln>
                <a:noFill/>
              </a:ln>
              <a:solidFill>
                <a:schemeClr val="tx1">
                  <a:lumMod val="65000"/>
                  <a:lumOff val="35000"/>
                </a:schemeClr>
              </a:solidFill>
              <a:effectLst/>
              <a:latin typeface="Segoe UI" panose="020B0502040204020203" pitchFamily="34" charset="0"/>
              <a:ea typeface="ＭＳ Ｐゴシック" pitchFamily="1" charset="-128"/>
              <a:cs typeface="Segoe UI" panose="020B0502040204020203" pitchFamily="34" charset="0"/>
            </a:endParaRPr>
          </a:p>
        </p:txBody>
      </p:sp>
    </p:spTree>
    <p:extLst>
      <p:ext uri="{BB962C8B-B14F-4D97-AF65-F5344CB8AC3E}">
        <p14:creationId xmlns:p14="http://schemas.microsoft.com/office/powerpoint/2010/main" val="37938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Autofit/>
          </a:bodyPr>
          <a:lstStyle/>
          <a:p>
            <a:r>
              <a:rPr lang="en-GB" dirty="0"/>
              <a:t>Rents &amp; Portfolio Intentions</a:t>
            </a:r>
          </a:p>
        </p:txBody>
      </p:sp>
      <p:pic>
        <p:nvPicPr>
          <p:cNvPr id="5" name="Picture 4" descr="C:\Users\bethanc\Downloads\house-for-rent- (3).pn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271196" y="898917"/>
            <a:ext cx="1090800" cy="10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468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887" y="244702"/>
            <a:ext cx="11246103" cy="671807"/>
          </a:xfrm>
        </p:spPr>
        <p:txBody>
          <a:bodyPr>
            <a:normAutofit/>
          </a:bodyPr>
          <a:lstStyle/>
          <a:p>
            <a:r>
              <a:rPr lang="en-US" dirty="0"/>
              <a:t>The proportion of landlords reporting rising rents has increased further in Q2 ’23</a:t>
            </a:r>
            <a:endParaRPr lang="en-GB" dirty="0"/>
          </a:p>
        </p:txBody>
      </p:sp>
      <p:sp>
        <p:nvSpPr>
          <p:cNvPr id="4" name="Text Placeholder 3"/>
          <p:cNvSpPr>
            <a:spLocks noGrp="1"/>
          </p:cNvSpPr>
          <p:nvPr>
            <p:ph type="body" sz="quarter" idx="18"/>
          </p:nvPr>
        </p:nvSpPr>
        <p:spPr>
          <a:xfrm>
            <a:off x="668337" y="6189797"/>
            <a:ext cx="9417050" cy="273050"/>
          </a:xfrm>
        </p:spPr>
        <p:txBody>
          <a:bodyPr/>
          <a:lstStyle/>
          <a:p>
            <a:pPr>
              <a:spcBef>
                <a:spcPts val="0"/>
              </a:spcBef>
            </a:pPr>
            <a:r>
              <a:rPr lang="en-GB" dirty="0"/>
              <a:t>Q23. We would like to ask your views and plans regarding rental income changes. Please tick RISE/ FALL or NO CHANGE for the following 3 aspects of rental changes. Base: All answering (983) </a:t>
            </a:r>
          </a:p>
          <a:p>
            <a:pPr>
              <a:spcBef>
                <a:spcPts val="0"/>
              </a:spcBef>
            </a:pPr>
            <a:r>
              <a:rPr lang="en-GB" dirty="0"/>
              <a:t>Q24. You said that you are intending to increase / decrease rents in the next 6 months, by what % are you planning to put rents up / down by? Base: All looking to increase rents (506)</a:t>
            </a:r>
          </a:p>
        </p:txBody>
      </p:sp>
      <p:sp>
        <p:nvSpPr>
          <p:cNvPr id="5" name="Text Placeholder 4"/>
          <p:cNvSpPr>
            <a:spLocks noGrp="1"/>
          </p:cNvSpPr>
          <p:nvPr>
            <p:ph type="body" sz="quarter" idx="19"/>
          </p:nvPr>
        </p:nvSpPr>
        <p:spPr>
          <a:xfrm>
            <a:off x="439738" y="1007919"/>
            <a:ext cx="11078794" cy="581025"/>
          </a:xfrm>
        </p:spPr>
        <p:txBody>
          <a:bodyPr>
            <a:normAutofit/>
          </a:bodyPr>
          <a:lstStyle/>
          <a:p>
            <a:r>
              <a:rPr lang="en-US" dirty="0"/>
              <a:t>The proportion of landlords </a:t>
            </a:r>
            <a:r>
              <a:rPr lang="en-US" i="1" dirty="0"/>
              <a:t>planning</a:t>
            </a:r>
            <a:r>
              <a:rPr lang="en-US" dirty="0"/>
              <a:t> to increase rents in the next 6 months remains stable at c. 1 in 2, however. Single property landlords are much more reluctant to increase rents (just 29% planning to do so).  Those who are planning an increase will do so by 8.4% on average. </a:t>
            </a:r>
            <a:endParaRPr lang="en-GB" dirty="0"/>
          </a:p>
        </p:txBody>
      </p:sp>
      <p:sp>
        <p:nvSpPr>
          <p:cNvPr id="6" name="Text Placeholder 5"/>
          <p:cNvSpPr>
            <a:spLocks noGrp="1"/>
          </p:cNvSpPr>
          <p:nvPr>
            <p:ph type="body" sz="quarter" idx="20"/>
          </p:nvPr>
        </p:nvSpPr>
        <p:spPr>
          <a:xfrm>
            <a:off x="439738" y="1674669"/>
            <a:ext cx="10952162" cy="390525"/>
          </a:xfrm>
        </p:spPr>
        <p:txBody>
          <a:bodyPr/>
          <a:lstStyle/>
          <a:p>
            <a:r>
              <a:rPr lang="en-GB" dirty="0"/>
              <a:t>Rents rising or falling? (%)</a:t>
            </a:r>
          </a:p>
        </p:txBody>
      </p:sp>
      <p:graphicFrame>
        <p:nvGraphicFramePr>
          <p:cNvPr id="7" name="Object 1"/>
          <p:cNvGraphicFramePr>
            <a:graphicFrameLocks noGrp="1"/>
          </p:cNvGraphicFramePr>
          <p:nvPr>
            <p:extLst>
              <p:ext uri="{D42A27DB-BD31-4B8C-83A1-F6EECF244321}">
                <p14:modId xmlns:p14="http://schemas.microsoft.com/office/powerpoint/2010/main" val="1741706627"/>
              </p:ext>
            </p:extLst>
          </p:nvPr>
        </p:nvGraphicFramePr>
        <p:xfrm>
          <a:off x="2192118" y="2749317"/>
          <a:ext cx="7332453" cy="3560478"/>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726060" y="3135436"/>
            <a:ext cx="1727556" cy="2295034"/>
            <a:chOff x="264873" y="3526330"/>
            <a:chExt cx="1727556" cy="2295034"/>
          </a:xfrm>
        </p:grpSpPr>
        <p:sp>
          <p:nvSpPr>
            <p:cNvPr id="9" name="Text Box 33"/>
            <p:cNvSpPr txBox="1">
              <a:spLocks noChangeArrowheads="1"/>
            </p:cNvSpPr>
            <p:nvPr/>
          </p:nvSpPr>
          <p:spPr bwMode="auto">
            <a:xfrm>
              <a:off x="726060" y="5544365"/>
              <a:ext cx="960211"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Not sure</a:t>
              </a:r>
            </a:p>
          </p:txBody>
        </p:sp>
        <p:sp>
          <p:nvSpPr>
            <p:cNvPr id="10" name="AutoShape 27"/>
            <p:cNvSpPr>
              <a:spLocks noChangeArrowheads="1"/>
            </p:cNvSpPr>
            <p:nvPr/>
          </p:nvSpPr>
          <p:spPr bwMode="auto">
            <a:xfrm>
              <a:off x="277705" y="3526330"/>
              <a:ext cx="1408566" cy="308880"/>
            </a:xfrm>
            <a:prstGeom prst="roundRect">
              <a:avLst>
                <a:gd name="adj" fmla="val 16667"/>
              </a:avLst>
            </a:prstGeom>
            <a:noFill/>
            <a:ln w="28575">
              <a:noFill/>
            </a:ln>
          </p:spPr>
          <p:txBody>
            <a:bodyPr wrap="square" lIns="72000" tIns="46800" rIns="72000" bIns="4680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Rents rising</a:t>
              </a:r>
            </a:p>
          </p:txBody>
        </p:sp>
        <p:sp>
          <p:nvSpPr>
            <p:cNvPr id="11" name="AutoShape 28"/>
            <p:cNvSpPr>
              <a:spLocks noChangeArrowheads="1"/>
            </p:cNvSpPr>
            <p:nvPr/>
          </p:nvSpPr>
          <p:spPr bwMode="auto">
            <a:xfrm>
              <a:off x="264873" y="4214434"/>
              <a:ext cx="1421398" cy="308880"/>
            </a:xfrm>
            <a:prstGeom prst="roundRect">
              <a:avLst>
                <a:gd name="adj" fmla="val 16667"/>
              </a:avLst>
            </a:prstGeom>
            <a:noFill/>
            <a:ln w="28575">
              <a:noFill/>
            </a:ln>
          </p:spPr>
          <p:txBody>
            <a:bodyPr wrap="square" lIns="72000" tIns="46800" rIns="72000" bIns="4680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Rents falling</a:t>
              </a:r>
            </a:p>
          </p:txBody>
        </p:sp>
        <p:sp>
          <p:nvSpPr>
            <p:cNvPr id="12" name="AutoShape 29"/>
            <p:cNvSpPr>
              <a:spLocks noChangeArrowheads="1"/>
            </p:cNvSpPr>
            <p:nvPr/>
          </p:nvSpPr>
          <p:spPr bwMode="auto">
            <a:xfrm>
              <a:off x="279292" y="4870126"/>
              <a:ext cx="1406979" cy="308880"/>
            </a:xfrm>
            <a:prstGeom prst="roundRect">
              <a:avLst>
                <a:gd name="adj" fmla="val 16667"/>
              </a:avLst>
            </a:prstGeom>
            <a:noFill/>
            <a:ln w="28575">
              <a:noFill/>
            </a:ln>
          </p:spPr>
          <p:txBody>
            <a:bodyPr wrap="square" lIns="72000" tIns="46800" rIns="72000" bIns="4680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No change</a:t>
              </a:r>
            </a:p>
          </p:txBody>
        </p:sp>
        <p:sp>
          <p:nvSpPr>
            <p:cNvPr id="13" name="Rectangle 14"/>
            <p:cNvSpPr>
              <a:spLocks noChangeArrowheads="1"/>
            </p:cNvSpPr>
            <p:nvPr/>
          </p:nvSpPr>
          <p:spPr bwMode="auto">
            <a:xfrm>
              <a:off x="1775869" y="3590770"/>
              <a:ext cx="180000" cy="180000"/>
            </a:xfrm>
            <a:prstGeom prst="flowChartConnector">
              <a:avLst/>
            </a:prstGeom>
            <a:solidFill>
              <a:schemeClr val="accent6"/>
            </a:solidFill>
            <a:ln>
              <a:noFill/>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14" name="Rectangle 16"/>
            <p:cNvSpPr>
              <a:spLocks noChangeArrowheads="1"/>
            </p:cNvSpPr>
            <p:nvPr/>
          </p:nvSpPr>
          <p:spPr bwMode="auto">
            <a:xfrm>
              <a:off x="1800412" y="4282544"/>
              <a:ext cx="180000" cy="180000"/>
            </a:xfrm>
            <a:prstGeom prst="flowChartConnector">
              <a:avLst/>
            </a:prstGeom>
            <a:solidFill>
              <a:schemeClr val="accent3"/>
            </a:solidFill>
            <a:ln>
              <a:noFill/>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15" name="Rectangle 18"/>
            <p:cNvSpPr>
              <a:spLocks noChangeArrowheads="1"/>
            </p:cNvSpPr>
            <p:nvPr/>
          </p:nvSpPr>
          <p:spPr bwMode="auto">
            <a:xfrm>
              <a:off x="1812429" y="4920450"/>
              <a:ext cx="180000" cy="180000"/>
            </a:xfrm>
            <a:prstGeom prst="flowChartConnector">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16" name="Rectangle 20"/>
            <p:cNvSpPr>
              <a:spLocks noChangeArrowheads="1"/>
            </p:cNvSpPr>
            <p:nvPr/>
          </p:nvSpPr>
          <p:spPr bwMode="auto">
            <a:xfrm>
              <a:off x="1812429" y="5615230"/>
              <a:ext cx="180000" cy="180000"/>
            </a:xfrm>
            <a:prstGeom prst="flowChartConnector">
              <a:avLst/>
            </a:prstGeom>
            <a:solidFill>
              <a:schemeClr val="accent5">
                <a:lumMod val="40000"/>
                <a:lumOff val="60000"/>
              </a:schemeClr>
            </a:solidFill>
            <a:ln>
              <a:noFill/>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600" b="0" i="0" u="none" strike="noStrike" kern="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grpSp>
      <p:sp>
        <p:nvSpPr>
          <p:cNvPr id="17" name="Text Box 33"/>
          <p:cNvSpPr txBox="1">
            <a:spLocks noChangeArrowheads="1"/>
          </p:cNvSpPr>
          <p:nvPr/>
        </p:nvSpPr>
        <p:spPr bwMode="auto">
          <a:xfrm>
            <a:off x="2453616" y="2043866"/>
            <a:ext cx="18204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D5608"/>
                </a:solidFill>
                <a:effectLst/>
                <a:uLnTx/>
                <a:uFillTx/>
                <a:latin typeface="Segoe UI" pitchFamily="34" charset="0"/>
                <a:ea typeface="Segoe UI" pitchFamily="34" charset="0"/>
                <a:cs typeface="Segoe UI" pitchFamily="34" charset="0"/>
              </a:rPr>
              <a:t>Current</a:t>
            </a:r>
            <a:r>
              <a:rPr kumimoji="0" lang="en-GB" alt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 trend in areas where you let properties</a:t>
            </a:r>
          </a:p>
        </p:txBody>
      </p:sp>
      <p:sp>
        <p:nvSpPr>
          <p:cNvPr id="18" name="Text Box 33"/>
          <p:cNvSpPr txBox="1">
            <a:spLocks noChangeArrowheads="1"/>
          </p:cNvSpPr>
          <p:nvPr/>
        </p:nvSpPr>
        <p:spPr bwMode="auto">
          <a:xfrm>
            <a:off x="4859157" y="2043866"/>
            <a:ext cx="194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Across your own letting portfolio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D5608"/>
                </a:solidFill>
                <a:effectLst/>
                <a:uLnTx/>
                <a:uFillTx/>
                <a:latin typeface="Segoe UI" pitchFamily="34" charset="0"/>
                <a:ea typeface="Segoe UI" pitchFamily="34" charset="0"/>
                <a:cs typeface="Segoe UI" pitchFamily="34" charset="0"/>
              </a:rPr>
              <a:t>LAST 12 </a:t>
            </a:r>
            <a:r>
              <a:rPr kumimoji="0" lang="en-GB" alt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months</a:t>
            </a:r>
          </a:p>
        </p:txBody>
      </p:sp>
      <p:sp>
        <p:nvSpPr>
          <p:cNvPr id="19" name="Text Box 33"/>
          <p:cNvSpPr txBox="1">
            <a:spLocks noChangeArrowheads="1"/>
          </p:cNvSpPr>
          <p:nvPr/>
        </p:nvSpPr>
        <p:spPr bwMode="auto">
          <a:xfrm>
            <a:off x="7301036" y="2043866"/>
            <a:ext cx="1986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Across your own letting portfolio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D5608"/>
                </a:solidFill>
                <a:effectLst/>
                <a:uLnTx/>
                <a:uFillTx/>
                <a:latin typeface="Segoe UI" pitchFamily="34" charset="0"/>
                <a:ea typeface="Segoe UI" pitchFamily="34" charset="0"/>
                <a:cs typeface="Segoe UI" pitchFamily="34" charset="0"/>
              </a:rPr>
              <a:t>NEXT 6 </a:t>
            </a:r>
            <a:r>
              <a:rPr kumimoji="0" lang="en-GB" alt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months</a:t>
            </a:r>
          </a:p>
        </p:txBody>
      </p:sp>
      <p:sp>
        <p:nvSpPr>
          <p:cNvPr id="20" name="Rounded Rectangle 19"/>
          <p:cNvSpPr/>
          <p:nvPr/>
        </p:nvSpPr>
        <p:spPr bwMode="auto">
          <a:xfrm>
            <a:off x="4031086" y="4030699"/>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rPr>
              <a:t>85%</a:t>
            </a:r>
          </a:p>
        </p:txBody>
      </p:sp>
      <p:sp>
        <p:nvSpPr>
          <p:cNvPr id="21" name="Rounded Rectangle 20"/>
          <p:cNvSpPr/>
          <p:nvPr/>
        </p:nvSpPr>
        <p:spPr bwMode="auto">
          <a:xfrm>
            <a:off x="4031908" y="5407905"/>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rPr>
              <a:t>1%</a:t>
            </a:r>
          </a:p>
        </p:txBody>
      </p:sp>
      <p:sp>
        <p:nvSpPr>
          <p:cNvPr id="22" name="Rounded Rectangle 21"/>
          <p:cNvSpPr/>
          <p:nvPr/>
        </p:nvSpPr>
        <p:spPr bwMode="auto">
          <a:xfrm>
            <a:off x="6477274" y="3725919"/>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1000" dirty="0">
                <a:solidFill>
                  <a:srgbClr val="404040">
                    <a:lumMod val="65000"/>
                    <a:lumOff val="35000"/>
                  </a:srgbClr>
                </a:solidFill>
                <a:latin typeface="Segoe UI" panose="020B0502040204020203" pitchFamily="34" charset="0"/>
                <a:ea typeface="ＭＳ Ｐゴシック" pitchFamily="1" charset="-128"/>
                <a:cs typeface="Segoe UI" panose="020B0502040204020203" pitchFamily="34" charset="0"/>
              </a:rPr>
              <a:t>63</a:t>
            </a:r>
            <a:r>
              <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rPr>
              <a:t>%</a:t>
            </a:r>
          </a:p>
        </p:txBody>
      </p:sp>
      <p:sp>
        <p:nvSpPr>
          <p:cNvPr id="23" name="Rounded Rectangle 22"/>
          <p:cNvSpPr/>
          <p:nvPr/>
        </p:nvSpPr>
        <p:spPr bwMode="auto">
          <a:xfrm>
            <a:off x="6477274" y="4716374"/>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rPr>
              <a:t>1%</a:t>
            </a:r>
          </a:p>
        </p:txBody>
      </p:sp>
      <p:sp>
        <p:nvSpPr>
          <p:cNvPr id="24" name="Rounded Rectangle 23"/>
          <p:cNvSpPr/>
          <p:nvPr/>
        </p:nvSpPr>
        <p:spPr bwMode="auto">
          <a:xfrm>
            <a:off x="8958639" y="3444316"/>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1000" dirty="0">
                <a:solidFill>
                  <a:srgbClr val="404040">
                    <a:lumMod val="65000"/>
                    <a:lumOff val="35000"/>
                  </a:srgbClr>
                </a:solidFill>
                <a:latin typeface="Segoe UI" panose="020B0502040204020203" pitchFamily="34" charset="0"/>
                <a:ea typeface="ＭＳ Ｐゴシック" pitchFamily="1" charset="-128"/>
                <a:cs typeface="Segoe UI" panose="020B0502040204020203" pitchFamily="34" charset="0"/>
              </a:rPr>
              <a:t>52</a:t>
            </a:r>
            <a:r>
              <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rPr>
              <a:t>%</a:t>
            </a:r>
          </a:p>
        </p:txBody>
      </p:sp>
      <p:sp>
        <p:nvSpPr>
          <p:cNvPr id="25" name="Rounded Rectangle 24"/>
          <p:cNvSpPr/>
          <p:nvPr/>
        </p:nvSpPr>
        <p:spPr bwMode="auto">
          <a:xfrm>
            <a:off x="8958639" y="4315316"/>
            <a:ext cx="486000" cy="21293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rPr>
              <a:t>1%</a:t>
            </a:r>
          </a:p>
        </p:txBody>
      </p:sp>
      <p:cxnSp>
        <p:nvCxnSpPr>
          <p:cNvPr id="28" name="Straight Connector 27"/>
          <p:cNvCxnSpPr/>
          <p:nvPr/>
        </p:nvCxnSpPr>
        <p:spPr>
          <a:xfrm>
            <a:off x="8751605" y="2836936"/>
            <a:ext cx="2039992" cy="0"/>
          </a:xfrm>
          <a:prstGeom prst="line">
            <a:avLst/>
          </a:prstGeom>
          <a:ln w="381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0787375" y="2836935"/>
            <a:ext cx="0" cy="684000"/>
          </a:xfrm>
          <a:prstGeom prst="line">
            <a:avLst/>
          </a:prstGeom>
          <a:ln w="381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AutoShape 4"/>
          <p:cNvSpPr>
            <a:spLocks noChangeArrowheads="1"/>
          </p:cNvSpPr>
          <p:nvPr/>
        </p:nvSpPr>
        <p:spPr bwMode="auto">
          <a:xfrm>
            <a:off x="9014336" y="5663855"/>
            <a:ext cx="924848" cy="272415"/>
          </a:xfrm>
          <a:prstGeom prst="roundRect">
            <a:avLst>
              <a:gd name="adj" fmla="val 16667"/>
            </a:avLst>
          </a:prstGeom>
          <a:noFill/>
          <a:ln w="28575">
            <a:solidFill>
              <a:schemeClr val="bg1">
                <a:lumMod val="75000"/>
              </a:schemeClr>
            </a:solidFill>
            <a:prstDash val="sysDot"/>
            <a:round/>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mn-ea"/>
                <a:cs typeface="Segoe UI" panose="020B0502040204020203" pitchFamily="34" charset="0"/>
              </a:rPr>
              <a:t>Q1 2023</a:t>
            </a:r>
          </a:p>
        </p:txBody>
      </p:sp>
      <p:graphicFrame>
        <p:nvGraphicFramePr>
          <p:cNvPr id="38" name="Chart 37">
            <a:extLst>
              <a:ext uri="{FF2B5EF4-FFF2-40B4-BE49-F238E27FC236}">
                <a16:creationId xmlns:a16="http://schemas.microsoft.com/office/drawing/2014/main" id="{6959CC60-2C44-4455-B667-B22B2E087B8D}"/>
              </a:ext>
            </a:extLst>
          </p:cNvPr>
          <p:cNvGraphicFramePr/>
          <p:nvPr/>
        </p:nvGraphicFramePr>
        <p:xfrm>
          <a:off x="9999882" y="4600866"/>
          <a:ext cx="1823977" cy="1559215"/>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a:extLst>
              <a:ext uri="{FF2B5EF4-FFF2-40B4-BE49-F238E27FC236}">
                <a16:creationId xmlns:a16="http://schemas.microsoft.com/office/drawing/2014/main" id="{7D9173D0-1803-4388-90B3-5AE39470BD97}"/>
              </a:ext>
            </a:extLst>
          </p:cNvPr>
          <p:cNvSpPr txBox="1"/>
          <p:nvPr/>
        </p:nvSpPr>
        <p:spPr>
          <a:xfrm>
            <a:off x="10293561" y="4944433"/>
            <a:ext cx="1252603" cy="9079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Segoe UI" panose="020B0502040204020203" pitchFamily="34" charset="0"/>
                <a:cs typeface="Segoe UI" panose="020B0502040204020203" pitchFamily="34" charset="0"/>
              </a:rPr>
              <a:t>8.3</a:t>
            </a:r>
            <a:r>
              <a:rPr kumimoji="0" lang="en-GB" sz="20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Average planned rental increase in next 6 months</a:t>
            </a:r>
          </a:p>
        </p:txBody>
      </p:sp>
      <p:graphicFrame>
        <p:nvGraphicFramePr>
          <p:cNvPr id="26" name="Group 22"/>
          <p:cNvGraphicFramePr>
            <a:graphicFrameLocks noGrp="1"/>
          </p:cNvGraphicFramePr>
          <p:nvPr>
            <p:extLst>
              <p:ext uri="{D42A27DB-BD31-4B8C-83A1-F6EECF244321}">
                <p14:modId xmlns:p14="http://schemas.microsoft.com/office/powerpoint/2010/main" val="1301535952"/>
              </p:ext>
            </p:extLst>
          </p:nvPr>
        </p:nvGraphicFramePr>
        <p:xfrm>
          <a:off x="9728492" y="3171207"/>
          <a:ext cx="2117764" cy="1339108"/>
        </p:xfrm>
        <a:graphic>
          <a:graphicData uri="http://schemas.openxmlformats.org/drawingml/2006/table">
            <a:tbl>
              <a:tblPr/>
              <a:tblGrid>
                <a:gridCol w="265261">
                  <a:extLst>
                    <a:ext uri="{9D8B030D-6E8A-4147-A177-3AD203B41FA5}">
                      <a16:colId xmlns:a16="http://schemas.microsoft.com/office/drawing/2014/main" val="20002"/>
                    </a:ext>
                  </a:extLst>
                </a:gridCol>
                <a:gridCol w="723451">
                  <a:extLst>
                    <a:ext uri="{9D8B030D-6E8A-4147-A177-3AD203B41FA5}">
                      <a16:colId xmlns:a16="http://schemas.microsoft.com/office/drawing/2014/main" val="20000"/>
                    </a:ext>
                  </a:extLst>
                </a:gridCol>
                <a:gridCol w="863791">
                  <a:extLst>
                    <a:ext uri="{9D8B030D-6E8A-4147-A177-3AD203B41FA5}">
                      <a16:colId xmlns:a16="http://schemas.microsoft.com/office/drawing/2014/main" val="20001"/>
                    </a:ext>
                  </a:extLst>
                </a:gridCol>
                <a:gridCol w="265261">
                  <a:extLst>
                    <a:ext uri="{9D8B030D-6E8A-4147-A177-3AD203B41FA5}">
                      <a16:colId xmlns:a16="http://schemas.microsoft.com/office/drawing/2014/main" val="20003"/>
                    </a:ext>
                  </a:extLst>
                </a:gridCol>
              </a:tblGrid>
              <a:tr h="238537">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Segoe UI" pitchFamily="34" charset="0"/>
                        <a:ea typeface="Segoe UI" pitchFamily="34" charset="0"/>
                        <a:cs typeface="Segoe UI" pitchFamily="34" charset="0"/>
                      </a:endParaRPr>
                    </a:p>
                  </a:txBody>
                  <a:tcPr marL="91433" marR="91433" marT="45734" marB="45734" anchor="b"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accent6"/>
                    </a:solidFill>
                  </a:tcPr>
                </a:tc>
                <a:tc gridSpan="2">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Segoe UI" pitchFamily="34" charset="0"/>
                          <a:ea typeface="Segoe UI" pitchFamily="34" charset="0"/>
                          <a:cs typeface="Segoe UI" pitchFamily="34" charset="0"/>
                        </a:rPr>
                        <a:t>No. of properties (%)</a:t>
                      </a:r>
                    </a:p>
                  </a:txBody>
                  <a:tcPr marL="91433" marR="91433" marT="45734" marB="45734" anchor="b"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accent6"/>
                    </a:solidFill>
                  </a:tcPr>
                </a:tc>
                <a:tc hMerge="1">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200" b="1"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marL="91433" marR="91433" marT="45734" marB="45734"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Segoe UI" pitchFamily="34" charset="0"/>
                        <a:ea typeface="Segoe UI" pitchFamily="34" charset="0"/>
                        <a:cs typeface="Segoe UI" pitchFamily="34" charset="0"/>
                      </a:endParaRPr>
                    </a:p>
                  </a:txBody>
                  <a:tcPr marL="91433" marR="91433" marT="45734" marB="45734" anchor="b"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18000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1</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dirty="0">
                          <a:solidFill>
                            <a:srgbClr val="707070"/>
                          </a:solidFill>
                          <a:effectLst/>
                          <a:latin typeface="Segoe UI" panose="020B0502040204020203" pitchFamily="34" charset="0"/>
                        </a:rPr>
                        <a:t>29</a:t>
                      </a: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18000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2-3</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r>
                        <a:rPr lang="en-GB" sz="1100" b="0" i="0" u="none" strike="noStrike" dirty="0">
                          <a:solidFill>
                            <a:srgbClr val="707070"/>
                          </a:solidFill>
                          <a:effectLst/>
                          <a:latin typeface="Segoe UI" panose="020B0502040204020203" pitchFamily="34" charset="0"/>
                        </a:rPr>
                        <a:t>40</a:t>
                      </a: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00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4-5</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dirty="0">
                          <a:solidFill>
                            <a:srgbClr val="707070"/>
                          </a:solidFill>
                          <a:effectLst/>
                          <a:latin typeface="Segoe UI" panose="020B0502040204020203" pitchFamily="34" charset="0"/>
                        </a:rPr>
                        <a:t>48</a:t>
                      </a: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18000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6-10</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r>
                        <a:rPr lang="en-GB" sz="1100" b="0" i="0" u="none" strike="noStrike" dirty="0">
                          <a:solidFill>
                            <a:srgbClr val="707070"/>
                          </a:solidFill>
                          <a:effectLst/>
                          <a:latin typeface="Segoe UI" panose="020B0502040204020203" pitchFamily="34" charset="0"/>
                        </a:rPr>
                        <a:t>66</a:t>
                      </a: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00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11-19</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dirty="0">
                          <a:solidFill>
                            <a:srgbClr val="707070"/>
                          </a:solidFill>
                          <a:effectLst/>
                          <a:latin typeface="Segoe UI" panose="020B0502040204020203" pitchFamily="34" charset="0"/>
                        </a:rPr>
                        <a:t>64</a:t>
                      </a: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18000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20+</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r>
                        <a:rPr lang="en-GB" sz="1100" b="0" i="0" u="none" strike="noStrike" dirty="0">
                          <a:solidFill>
                            <a:srgbClr val="707070"/>
                          </a:solidFill>
                          <a:effectLst/>
                          <a:latin typeface="Segoe UI" panose="020B0502040204020203" pitchFamily="34" charset="0"/>
                        </a:rPr>
                        <a:t>71</a:t>
                      </a: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29" name="Group 28"/>
          <p:cNvGrpSpPr/>
          <p:nvPr/>
        </p:nvGrpSpPr>
        <p:grpSpPr>
          <a:xfrm>
            <a:off x="9742141" y="3163926"/>
            <a:ext cx="2090468" cy="1368326"/>
            <a:chOff x="7096126" y="2522936"/>
            <a:chExt cx="4057650" cy="3279398"/>
          </a:xfrm>
        </p:grpSpPr>
        <p:grpSp>
          <p:nvGrpSpPr>
            <p:cNvPr id="30" name="Group 29"/>
            <p:cNvGrpSpPr/>
            <p:nvPr/>
          </p:nvGrpSpPr>
          <p:grpSpPr>
            <a:xfrm>
              <a:off x="7096126" y="2522936"/>
              <a:ext cx="4057650" cy="3279398"/>
              <a:chOff x="7096126" y="2522936"/>
              <a:chExt cx="4057650" cy="3279398"/>
            </a:xfrm>
          </p:grpSpPr>
          <p:sp>
            <p:nvSpPr>
              <p:cNvPr id="34" name="Rounded Rectangle 33"/>
              <p:cNvSpPr/>
              <p:nvPr/>
            </p:nvSpPr>
            <p:spPr bwMode="auto">
              <a:xfrm>
                <a:off x="7096126" y="2522936"/>
                <a:ext cx="4057650" cy="3279398"/>
              </a:xfrm>
              <a:prstGeom prst="roundRect">
                <a:avLst>
                  <a:gd name="adj" fmla="val 3936"/>
                </a:avLst>
              </a:prstGeom>
              <a:noFill/>
              <a:ln w="57150"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Arial" charset="0"/>
                  <a:ea typeface="ＭＳ Ｐゴシック" pitchFamily="1" charset="-128"/>
                  <a:cs typeface="+mn-cs"/>
                </a:endParaRPr>
              </a:p>
            </p:txBody>
          </p:sp>
          <p:cxnSp>
            <p:nvCxnSpPr>
              <p:cNvPr id="35" name="Straight Connector 34"/>
              <p:cNvCxnSpPr/>
              <p:nvPr/>
            </p:nvCxnSpPr>
            <p:spPr>
              <a:xfrm>
                <a:off x="7219949" y="2561878"/>
                <a:ext cx="3826394" cy="0"/>
              </a:xfrm>
              <a:prstGeom prst="line">
                <a:avLst/>
              </a:prstGeom>
              <a:ln w="5715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7167561" y="2533303"/>
              <a:ext cx="85725" cy="95597"/>
            </a:xfrm>
            <a:prstGeom prst="ellipse">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3" name="Oval 32"/>
            <p:cNvSpPr/>
            <p:nvPr/>
          </p:nvSpPr>
          <p:spPr>
            <a:xfrm>
              <a:off x="10996060" y="2557029"/>
              <a:ext cx="107433" cy="104602"/>
            </a:xfrm>
            <a:prstGeom prst="ellipse">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grpSp>
    </p:spTree>
    <p:extLst>
      <p:ext uri="{BB962C8B-B14F-4D97-AF65-F5344CB8AC3E}">
        <p14:creationId xmlns:p14="http://schemas.microsoft.com/office/powerpoint/2010/main" val="262736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8" y="244702"/>
            <a:ext cx="10363200" cy="671807"/>
          </a:xfrm>
        </p:spPr>
        <p:txBody>
          <a:bodyPr/>
          <a:lstStyle/>
          <a:p>
            <a:r>
              <a:rPr lang="en-GB" altLang="en-US" sz="2800" dirty="0">
                <a:solidFill>
                  <a:schemeClr val="accent3"/>
                </a:solidFill>
              </a:rPr>
              <a:t>Introducing the Q2 2023 Landlords Panel report</a:t>
            </a:r>
            <a:endParaRPr lang="en-GB" sz="2800" dirty="0">
              <a:solidFill>
                <a:schemeClr val="accent3"/>
              </a:solidFill>
            </a:endParaRPr>
          </a:p>
        </p:txBody>
      </p:sp>
      <p:sp>
        <p:nvSpPr>
          <p:cNvPr id="4" name="Rectangle 3"/>
          <p:cNvSpPr/>
          <p:nvPr/>
        </p:nvSpPr>
        <p:spPr>
          <a:xfrm>
            <a:off x="0" y="1143000"/>
            <a:ext cx="12192000" cy="5905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ln w="0"/>
              <a:solidFill>
                <a:schemeClr val="tx1"/>
              </a:solidFill>
              <a:latin typeface="Calibri" panose="020F0502020204030204" pitchFamily="34" charset="0"/>
              <a:ea typeface="Verdana" charset="0"/>
              <a:cs typeface="Calibri" panose="020F0502020204030204" pitchFamily="34" charset="0"/>
            </a:endParaRPr>
          </a:p>
        </p:txBody>
      </p:sp>
      <p:sp>
        <p:nvSpPr>
          <p:cNvPr id="5" name="Text Placeholder 21"/>
          <p:cNvSpPr txBox="1">
            <a:spLocks/>
          </p:cNvSpPr>
          <p:nvPr/>
        </p:nvSpPr>
        <p:spPr>
          <a:xfrm>
            <a:off x="-1" y="1152525"/>
            <a:ext cx="12065001" cy="581025"/>
          </a:xfrm>
          <a:prstGeom prst="rect">
            <a:avLst/>
          </a:prstGeom>
        </p:spPr>
        <p:txBody>
          <a:bodyPr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bg1"/>
                </a:solidFill>
                <a:latin typeface="Segoe UI" panose="020B0502040204020203" pitchFamily="34" charset="0"/>
                <a:ea typeface="Calibri" panose="020F0502020204030204" pitchFamily="34" charset="0"/>
                <a:cs typeface="Segoe UI" panose="020B0502040204020203"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eaLnBrk="0" hangingPunct="0"/>
            <a:r>
              <a:rPr lang="en-GB" sz="1600" dirty="0">
                <a:solidFill>
                  <a:srgbClr val="FFFFFF"/>
                </a:solidFill>
                <a:latin typeface="Calibri" panose="020F0502020204030204" pitchFamily="34" charset="0"/>
                <a:cs typeface="Calibri" panose="020F0502020204030204" pitchFamily="34" charset="0"/>
              </a:rPr>
              <a:t>This report contains a selection of findings from the </a:t>
            </a:r>
            <a:r>
              <a:rPr lang="en-GB" sz="1600" b="1" dirty="0">
                <a:solidFill>
                  <a:srgbClr val="FFFFFF"/>
                </a:solidFill>
                <a:latin typeface="Calibri" panose="020F0502020204030204" pitchFamily="34" charset="0"/>
                <a:cs typeface="Calibri" panose="020F0502020204030204" pitchFamily="34" charset="0"/>
              </a:rPr>
              <a:t>Q2 2023 Landlords Panel study </a:t>
            </a:r>
            <a:r>
              <a:rPr lang="en-GB" sz="1600" dirty="0">
                <a:solidFill>
                  <a:srgbClr val="FFFFFF"/>
                </a:solidFill>
                <a:latin typeface="Calibri" panose="020F0502020204030204" pitchFamily="34" charset="0"/>
                <a:cs typeface="Calibri" panose="020F0502020204030204" pitchFamily="34" charset="0"/>
              </a:rPr>
              <a:t>from BVA BDRC, </a:t>
            </a:r>
            <a:r>
              <a:rPr lang="en-GB" altLang="en-US" sz="1600" dirty="0">
                <a:solidFill>
                  <a:srgbClr val="FFFFFF"/>
                </a:solidFill>
                <a:latin typeface="Calibri" panose="020F0502020204030204" pitchFamily="34" charset="0"/>
                <a:cs typeface="Calibri" panose="020F0502020204030204" pitchFamily="34" charset="0"/>
              </a:rPr>
              <a:t>undertaken in partnership with the National Residential Landlords Association (NRLA).</a:t>
            </a:r>
          </a:p>
        </p:txBody>
      </p:sp>
      <p:cxnSp>
        <p:nvCxnSpPr>
          <p:cNvPr id="6" name="Straight Connector 5"/>
          <p:cNvCxnSpPr/>
          <p:nvPr/>
        </p:nvCxnSpPr>
        <p:spPr bwMode="auto">
          <a:xfrm>
            <a:off x="1091867" y="1733550"/>
            <a:ext cx="0" cy="1150905"/>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9" name="Straight Connector 8"/>
          <p:cNvCxnSpPr/>
          <p:nvPr/>
        </p:nvCxnSpPr>
        <p:spPr bwMode="auto">
          <a:xfrm flipH="1">
            <a:off x="1091724" y="2862899"/>
            <a:ext cx="478486" cy="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10" name="Straight Connector 9"/>
          <p:cNvCxnSpPr/>
          <p:nvPr/>
        </p:nvCxnSpPr>
        <p:spPr bwMode="auto">
          <a:xfrm flipH="1">
            <a:off x="1082338" y="2186553"/>
            <a:ext cx="478486" cy="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pic>
        <p:nvPicPr>
          <p:cNvPr id="12" name="Picture 11"/>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32556" y="4072907"/>
            <a:ext cx="459994" cy="529196"/>
          </a:xfrm>
          <a:prstGeom prst="rect">
            <a:avLst/>
          </a:prstGeom>
        </p:spPr>
      </p:pic>
      <p:pic>
        <p:nvPicPr>
          <p:cNvPr id="13" name="Picture 12"/>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77920" y="3339244"/>
            <a:ext cx="969266" cy="824486"/>
          </a:xfrm>
          <a:prstGeom prst="rect">
            <a:avLst/>
          </a:prstGeom>
        </p:spPr>
      </p:pic>
      <p:pic>
        <p:nvPicPr>
          <p:cNvPr id="14" name="Picture 13"/>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835529" y="4792621"/>
            <a:ext cx="654048" cy="539479"/>
          </a:xfrm>
          <a:prstGeom prst="rect">
            <a:avLst/>
          </a:prstGeom>
        </p:spPr>
      </p:pic>
      <p:sp>
        <p:nvSpPr>
          <p:cNvPr id="16" name="Rectangle 3"/>
          <p:cNvSpPr txBox="1">
            <a:spLocks noChangeArrowheads="1"/>
          </p:cNvSpPr>
          <p:nvPr/>
        </p:nvSpPr>
        <p:spPr bwMode="auto">
          <a:xfrm>
            <a:off x="2549257" y="3498049"/>
            <a:ext cx="6586354" cy="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marL="0" indent="0" algn="l" rtl="0" eaLnBrk="1" fontAlgn="base" hangingPunct="1">
              <a:spcBef>
                <a:spcPts val="2000"/>
              </a:spcBef>
              <a:spcAft>
                <a:spcPct val="0"/>
              </a:spcAft>
              <a:buClr>
                <a:schemeClr val="accent1"/>
              </a:buClr>
              <a:buSzPct val="75000"/>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361950" indent="-182563" algn="l" rtl="0" eaLnBrk="1" fontAlgn="base" hangingPunct="1">
              <a:spcBef>
                <a:spcPts val="1000"/>
              </a:spcBef>
              <a:spcAft>
                <a:spcPct val="0"/>
              </a:spcAft>
              <a:buClr>
                <a:schemeClr val="accent1"/>
              </a:buClr>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747713" indent="-206375" algn="l" rtl="0" eaLnBrk="1" fontAlgn="base" hangingPunct="1">
              <a:spcBef>
                <a:spcPct val="50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130300" indent="-203200"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04950" indent="-195263" algn="l" rtl="0" eaLnBrk="1" fontAlgn="base" hangingPunct="1">
              <a:spcBef>
                <a:spcPts val="1000"/>
              </a:spcBef>
              <a:spcAft>
                <a:spcPct val="0"/>
              </a:spcAft>
              <a:buClr>
                <a:schemeClr val="accent1"/>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30000"/>
              </a:lnSpc>
              <a:spcBef>
                <a:spcPts val="2400"/>
              </a:spcBef>
            </a:pPr>
            <a:r>
              <a:rPr lang="en-US" altLang="en-US" sz="1400" b="1" dirty="0">
                <a:solidFill>
                  <a:schemeClr val="bg1">
                    <a:lumMod val="50000"/>
                  </a:schemeClr>
                </a:solidFill>
                <a:latin typeface="Calibri" panose="020F0502020204030204" pitchFamily="34" charset="0"/>
                <a:cs typeface="Calibri" panose="020F0502020204030204" pitchFamily="34" charset="0"/>
              </a:rPr>
              <a:t>983 online interviews </a:t>
            </a:r>
            <a:r>
              <a:rPr lang="en-US" altLang="en-US" sz="1400" dirty="0">
                <a:solidFill>
                  <a:schemeClr val="bg1">
                    <a:lumMod val="50000"/>
                  </a:schemeClr>
                </a:solidFill>
                <a:latin typeface="Calibri" panose="020F0502020204030204" pitchFamily="34" charset="0"/>
                <a:cs typeface="Calibri" panose="020F0502020204030204" pitchFamily="34" charset="0"/>
              </a:rPr>
              <a:t>with National Residential Landlords Association members</a:t>
            </a:r>
          </a:p>
          <a:p>
            <a:pPr>
              <a:lnSpc>
                <a:spcPct val="130000"/>
              </a:lnSpc>
              <a:spcBef>
                <a:spcPts val="2400"/>
              </a:spcBef>
            </a:pPr>
            <a:endParaRPr lang="en-US" altLang="en-US" sz="1400" dirty="0">
              <a:solidFill>
                <a:schemeClr val="bg1">
                  <a:lumMod val="50000"/>
                </a:schemeClr>
              </a:solidFill>
              <a:latin typeface="Calibri" panose="020F0502020204030204" pitchFamily="34" charset="0"/>
              <a:cs typeface="Calibri" panose="020F0502020204030204" pitchFamily="34" charset="0"/>
            </a:endParaRPr>
          </a:p>
          <a:p>
            <a:pPr>
              <a:lnSpc>
                <a:spcPct val="130000"/>
              </a:lnSpc>
              <a:spcBef>
                <a:spcPts val="2400"/>
              </a:spcBef>
            </a:pPr>
            <a:endParaRPr lang="en-US" altLang="en-US" sz="1400" dirty="0">
              <a:solidFill>
                <a:schemeClr val="bg1">
                  <a:lumMod val="50000"/>
                </a:schemeClr>
              </a:solidFill>
              <a:latin typeface="Calibri" panose="020F0502020204030204" pitchFamily="34" charset="0"/>
              <a:cs typeface="Calibri" panose="020F0502020204030204" pitchFamily="34" charset="0"/>
            </a:endParaRPr>
          </a:p>
          <a:p>
            <a:pPr>
              <a:lnSpc>
                <a:spcPct val="130000"/>
              </a:lnSpc>
              <a:spcBef>
                <a:spcPts val="2400"/>
              </a:spcBef>
            </a:pPr>
            <a:endParaRPr lang="en-GB" altLang="en-US" sz="1400" dirty="0">
              <a:solidFill>
                <a:schemeClr val="bg1">
                  <a:lumMod val="50000"/>
                </a:schemeClr>
              </a:solidFill>
              <a:latin typeface="Calibri" panose="020F0502020204030204" pitchFamily="34" charset="0"/>
              <a:cs typeface="Calibri" panose="020F0502020204030204" pitchFamily="34" charset="0"/>
            </a:endParaRPr>
          </a:p>
        </p:txBody>
      </p:sp>
      <p:sp>
        <p:nvSpPr>
          <p:cNvPr id="17" name="Rectangle 16"/>
          <p:cNvSpPr/>
          <p:nvPr/>
        </p:nvSpPr>
        <p:spPr>
          <a:xfrm>
            <a:off x="2462547" y="4181304"/>
            <a:ext cx="6518623" cy="523220"/>
          </a:xfrm>
          <a:prstGeom prst="rect">
            <a:avLst/>
          </a:prstGeom>
        </p:spPr>
        <p:txBody>
          <a:bodyPr wrap="square">
            <a:spAutoFit/>
          </a:bodyPr>
          <a:lstStyle/>
          <a:p>
            <a:pPr fontAlgn="base">
              <a:spcBef>
                <a:spcPts val="2400"/>
              </a:spcBef>
              <a:spcAft>
                <a:spcPct val="0"/>
              </a:spcAft>
            </a:pPr>
            <a:r>
              <a:rPr lang="en-US" altLang="en-US" sz="1400" dirty="0">
                <a:solidFill>
                  <a:schemeClr val="bg1">
                    <a:lumMod val="50000"/>
                  </a:schemeClr>
                </a:solidFill>
                <a:latin typeface="Calibri" panose="020F0502020204030204" pitchFamily="34" charset="0"/>
                <a:cs typeface="Calibri" panose="020F0502020204030204" pitchFamily="34" charset="0"/>
              </a:rPr>
              <a:t>Fieldwork took place </a:t>
            </a:r>
            <a:r>
              <a:rPr lang="en-US" altLang="en-US" sz="1400" b="1" dirty="0">
                <a:solidFill>
                  <a:schemeClr val="bg1">
                    <a:lumMod val="50000"/>
                  </a:schemeClr>
                </a:solidFill>
                <a:latin typeface="Calibri" panose="020F0502020204030204" pitchFamily="34" charset="0"/>
                <a:cs typeface="Calibri" panose="020F0502020204030204" pitchFamily="34" charset="0"/>
              </a:rPr>
              <a:t>1</a:t>
            </a:r>
            <a:r>
              <a:rPr lang="en-US" altLang="en-US" sz="1400" b="1" baseline="30000" dirty="0">
                <a:solidFill>
                  <a:schemeClr val="bg1">
                    <a:lumMod val="50000"/>
                  </a:schemeClr>
                </a:solidFill>
                <a:latin typeface="Calibri" panose="020F0502020204030204" pitchFamily="34" charset="0"/>
                <a:cs typeface="Calibri" panose="020F0502020204030204" pitchFamily="34" charset="0"/>
              </a:rPr>
              <a:t>st</a:t>
            </a:r>
            <a:r>
              <a:rPr lang="en-US" altLang="en-US" sz="1400" b="1" dirty="0">
                <a:solidFill>
                  <a:schemeClr val="bg1">
                    <a:lumMod val="50000"/>
                  </a:schemeClr>
                </a:solidFill>
                <a:latin typeface="Calibri" panose="020F0502020204030204" pitchFamily="34" charset="0"/>
                <a:cs typeface="Calibri" panose="020F0502020204030204" pitchFamily="34" charset="0"/>
              </a:rPr>
              <a:t> July – 21</a:t>
            </a:r>
            <a:r>
              <a:rPr lang="en-US" altLang="en-US" sz="1400" b="1" baseline="30000" dirty="0">
                <a:solidFill>
                  <a:schemeClr val="bg1">
                    <a:lumMod val="50000"/>
                  </a:schemeClr>
                </a:solidFill>
                <a:latin typeface="Calibri" panose="020F0502020204030204" pitchFamily="34" charset="0"/>
                <a:cs typeface="Calibri" panose="020F0502020204030204" pitchFamily="34" charset="0"/>
              </a:rPr>
              <a:t>st</a:t>
            </a:r>
            <a:r>
              <a:rPr lang="en-US" altLang="en-US" sz="1400" b="1" dirty="0">
                <a:solidFill>
                  <a:schemeClr val="bg1">
                    <a:lumMod val="50000"/>
                  </a:schemeClr>
                </a:solidFill>
                <a:latin typeface="Calibri" panose="020F0502020204030204" pitchFamily="34" charset="0"/>
                <a:cs typeface="Calibri" panose="020F0502020204030204" pitchFamily="34" charset="0"/>
              </a:rPr>
              <a:t> July 2022                                 </a:t>
            </a:r>
            <a:br>
              <a:rPr lang="en-US" altLang="en-US" sz="1400" b="1" dirty="0">
                <a:solidFill>
                  <a:schemeClr val="bg1">
                    <a:lumMod val="50000"/>
                  </a:schemeClr>
                </a:solidFill>
                <a:latin typeface="Calibri" panose="020F0502020204030204" pitchFamily="34" charset="0"/>
                <a:cs typeface="Calibri" panose="020F0502020204030204" pitchFamily="34" charset="0"/>
              </a:rPr>
            </a:br>
            <a:r>
              <a:rPr lang="en-US" altLang="en-US" sz="1400" dirty="0">
                <a:solidFill>
                  <a:schemeClr val="bg1">
                    <a:lumMod val="50000"/>
                  </a:schemeClr>
                </a:solidFill>
                <a:latin typeface="Calibri" panose="020F0502020204030204" pitchFamily="34" charset="0"/>
                <a:cs typeface="Calibri" panose="020F0502020204030204" pitchFamily="34" charset="0"/>
              </a:rPr>
              <a:t>Typical interview length c.25 minutes</a:t>
            </a:r>
          </a:p>
        </p:txBody>
      </p:sp>
      <p:sp>
        <p:nvSpPr>
          <p:cNvPr id="18" name="Rectangle 17"/>
          <p:cNvSpPr/>
          <p:nvPr/>
        </p:nvSpPr>
        <p:spPr>
          <a:xfrm>
            <a:off x="2489577" y="4908471"/>
            <a:ext cx="7162376" cy="307777"/>
          </a:xfrm>
          <a:prstGeom prst="rect">
            <a:avLst/>
          </a:prstGeom>
        </p:spPr>
        <p:txBody>
          <a:bodyPr wrap="square">
            <a:spAutoFit/>
          </a:bodyPr>
          <a:lstStyle/>
          <a:p>
            <a:pPr fontAlgn="base">
              <a:spcBef>
                <a:spcPts val="2400"/>
              </a:spcBef>
              <a:spcAft>
                <a:spcPct val="0"/>
              </a:spcAft>
            </a:pPr>
            <a:r>
              <a:rPr lang="en-GB" altLang="en-US" sz="1400" dirty="0">
                <a:solidFill>
                  <a:schemeClr val="bg1">
                    <a:lumMod val="50000"/>
                  </a:schemeClr>
                </a:solidFill>
                <a:latin typeface="Calibri" panose="020F0502020204030204" pitchFamily="34" charset="0"/>
                <a:cs typeface="Calibri" panose="020F0502020204030204" pitchFamily="34" charset="0"/>
              </a:rPr>
              <a:t>Sample supplied by the NRLA – marketing subset of membership database</a:t>
            </a:r>
          </a:p>
        </p:txBody>
      </p:sp>
      <p:sp>
        <p:nvSpPr>
          <p:cNvPr id="19" name="Rectangle 18"/>
          <p:cNvSpPr/>
          <p:nvPr/>
        </p:nvSpPr>
        <p:spPr>
          <a:xfrm>
            <a:off x="1560858" y="5381907"/>
            <a:ext cx="7037042" cy="261610"/>
          </a:xfrm>
          <a:prstGeom prst="rect">
            <a:avLst/>
          </a:prstGeom>
        </p:spPr>
        <p:txBody>
          <a:bodyPr wrap="square">
            <a:spAutoFit/>
          </a:bodyPr>
          <a:lstStyle/>
          <a:p>
            <a:pPr>
              <a:spcBef>
                <a:spcPts val="2400"/>
              </a:spcBef>
            </a:pPr>
            <a:r>
              <a:rPr lang="en-GB" altLang="en-US" sz="1100" i="1" dirty="0">
                <a:solidFill>
                  <a:schemeClr val="bg1">
                    <a:lumMod val="50000"/>
                  </a:schemeClr>
                </a:solidFill>
                <a:latin typeface="Calibri" panose="020F0502020204030204" pitchFamily="34" charset="0"/>
                <a:cs typeface="Calibri" panose="020F0502020204030204" pitchFamily="34" charset="0"/>
              </a:rPr>
              <a:t>Next wave of Landlords Research is scheduled for September / October 2023 (Q3)</a:t>
            </a:r>
          </a:p>
        </p:txBody>
      </p:sp>
      <p:sp>
        <p:nvSpPr>
          <p:cNvPr id="21" name="TextBox 4"/>
          <p:cNvSpPr txBox="1">
            <a:spLocks noChangeArrowheads="1"/>
          </p:cNvSpPr>
          <p:nvPr/>
        </p:nvSpPr>
        <p:spPr bwMode="auto">
          <a:xfrm>
            <a:off x="2800134" y="5850985"/>
            <a:ext cx="30436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eaLnBrk="1" fontAlgn="base" hangingPunct="1">
              <a:spcBef>
                <a:spcPct val="0"/>
              </a:spcBef>
              <a:spcAft>
                <a:spcPct val="0"/>
              </a:spcAft>
            </a:pPr>
            <a:r>
              <a:rPr lang="en-GB" altLang="en-US" sz="1400" dirty="0">
                <a:solidFill>
                  <a:schemeClr val="bg1">
                    <a:lumMod val="50000"/>
                  </a:schemeClr>
                </a:solidFill>
                <a:latin typeface="Calibri" panose="020F0502020204030204" pitchFamily="34" charset="0"/>
                <a:cs typeface="Calibri" panose="020F0502020204030204" pitchFamily="34" charset="0"/>
              </a:rPr>
              <a:t>Delivered in partnership with the </a:t>
            </a:r>
            <a:r>
              <a:rPr lang="en-GB" altLang="en-US" sz="1400" b="1" dirty="0">
                <a:solidFill>
                  <a:schemeClr val="bg1">
                    <a:lumMod val="50000"/>
                  </a:schemeClr>
                </a:solidFill>
                <a:latin typeface="Calibri" panose="020F0502020204030204" pitchFamily="34" charset="0"/>
                <a:cs typeface="Calibri" panose="020F0502020204030204" pitchFamily="34" charset="0"/>
              </a:rPr>
              <a:t>NRLA</a:t>
            </a:r>
          </a:p>
        </p:txBody>
      </p:sp>
      <p:sp>
        <p:nvSpPr>
          <p:cNvPr id="3" name="Rounded Rectangle 2"/>
          <p:cNvSpPr/>
          <p:nvPr/>
        </p:nvSpPr>
        <p:spPr>
          <a:xfrm>
            <a:off x="1560824" y="1921213"/>
            <a:ext cx="4924402" cy="547008"/>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7800"/>
            <a:r>
              <a:rPr lang="en-GB" altLang="en-US" sz="1400" b="1" dirty="0">
                <a:solidFill>
                  <a:schemeClr val="accent3"/>
                </a:solidFill>
                <a:latin typeface="Calibri" panose="020F0502020204030204" pitchFamily="34" charset="0"/>
                <a:cs typeface="Calibri" panose="020F0502020204030204" pitchFamily="34" charset="0"/>
              </a:rPr>
              <a:t>Full data tables / SPSS file also available on request</a:t>
            </a:r>
          </a:p>
        </p:txBody>
      </p:sp>
      <p:sp>
        <p:nvSpPr>
          <p:cNvPr id="23" name="Rounded Rectangle 22"/>
          <p:cNvSpPr/>
          <p:nvPr/>
        </p:nvSpPr>
        <p:spPr>
          <a:xfrm>
            <a:off x="1557527" y="2580525"/>
            <a:ext cx="5595748" cy="547008"/>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180975" fontAlgn="base">
              <a:spcBef>
                <a:spcPts val="2400"/>
              </a:spcBef>
              <a:spcAft>
                <a:spcPct val="0"/>
              </a:spcAft>
            </a:pPr>
            <a:r>
              <a:rPr lang="en-GB" altLang="en-US" sz="1400" b="1" dirty="0">
                <a:solidFill>
                  <a:schemeClr val="accent3"/>
                </a:solidFill>
                <a:latin typeface="Calibri" panose="020F0502020204030204" pitchFamily="34" charset="0"/>
                <a:cs typeface="Calibri" panose="020F0502020204030204" pitchFamily="34" charset="0"/>
              </a:rPr>
              <a:t>Questionnaire designed by BVA BDRC / NRLA / Subscribers</a:t>
            </a:r>
          </a:p>
        </p:txBody>
      </p:sp>
      <p:sp>
        <p:nvSpPr>
          <p:cNvPr id="24" name="Rounded Rectangle 23"/>
          <p:cNvSpPr/>
          <p:nvPr/>
        </p:nvSpPr>
        <p:spPr>
          <a:xfrm>
            <a:off x="1557526" y="3267469"/>
            <a:ext cx="7653149" cy="2114437"/>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ts val="2400"/>
              </a:spcBef>
              <a:spcAft>
                <a:spcPct val="0"/>
              </a:spcAft>
            </a:pPr>
            <a:endParaRPr lang="en-GB" altLang="en-US" sz="1400" b="1" dirty="0">
              <a:solidFill>
                <a:schemeClr val="accent3"/>
              </a:solidFill>
              <a:latin typeface="Calibri" panose="020F0502020204030204" pitchFamily="34" charset="0"/>
              <a:cs typeface="Calibri" panose="020F0502020204030204" pitchFamily="34" charset="0"/>
            </a:endParaRPr>
          </a:p>
        </p:txBody>
      </p:sp>
      <p:sp>
        <p:nvSpPr>
          <p:cNvPr id="25" name="Rounded Rectangle 24"/>
          <p:cNvSpPr/>
          <p:nvPr/>
        </p:nvSpPr>
        <p:spPr>
          <a:xfrm>
            <a:off x="1588047" y="5637375"/>
            <a:ext cx="4804769" cy="674881"/>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ts val="2400"/>
              </a:spcBef>
              <a:spcAft>
                <a:spcPct val="0"/>
              </a:spcAft>
            </a:pPr>
            <a:endParaRPr lang="en-GB" altLang="en-US" sz="1400" b="1" dirty="0">
              <a:solidFill>
                <a:schemeClr val="accent3"/>
              </a:solidFill>
              <a:latin typeface="Calibri" panose="020F0502020204030204" pitchFamily="34" charset="0"/>
              <a:cs typeface="Calibri" panose="020F0502020204030204" pitchFamily="34" charset="0"/>
            </a:endParaRPr>
          </a:p>
        </p:txBody>
      </p:sp>
      <p:pic>
        <p:nvPicPr>
          <p:cNvPr id="1026" name="Picture 2" descr="https://www.nrla.org.uk/banner/nrla-flash-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298" y="5735757"/>
            <a:ext cx="1092836" cy="478116"/>
          </a:xfrm>
          <a:prstGeom prst="rect">
            <a:avLst/>
          </a:prstGeom>
          <a:solidFill>
            <a:schemeClr val="tx2">
              <a:lumMod val="75000"/>
              <a:lumOff val="25000"/>
            </a:schemeClr>
          </a:solidFill>
        </p:spPr>
      </p:pic>
    </p:spTree>
    <p:extLst>
      <p:ext uri="{BB962C8B-B14F-4D97-AF65-F5344CB8AC3E}">
        <p14:creationId xmlns:p14="http://schemas.microsoft.com/office/powerpoint/2010/main" val="862816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057913" cy="671807"/>
          </a:xfrm>
        </p:spPr>
        <p:txBody>
          <a:bodyPr>
            <a:noAutofit/>
          </a:bodyPr>
          <a:lstStyle/>
          <a:p>
            <a:r>
              <a:rPr lang="en-GB" dirty="0"/>
              <a:t>Landlords with rental properties in Wales are most likely to report seeing rents increasing at 94%; lowest incidence is in London and West Midlands</a:t>
            </a:r>
          </a:p>
        </p:txBody>
      </p:sp>
      <p:sp>
        <p:nvSpPr>
          <p:cNvPr id="5" name="Text Placeholder 4">
            <a:extLst>
              <a:ext uri="{FF2B5EF4-FFF2-40B4-BE49-F238E27FC236}">
                <a16:creationId xmlns:a16="http://schemas.microsoft.com/office/drawing/2014/main" id="{71544C54-4A92-4A56-9242-DFF692D449D6}"/>
              </a:ext>
            </a:extLst>
          </p:cNvPr>
          <p:cNvSpPr>
            <a:spLocks noGrp="1"/>
          </p:cNvSpPr>
          <p:nvPr>
            <p:ph type="body" sz="quarter" idx="19"/>
          </p:nvPr>
        </p:nvSpPr>
        <p:spPr/>
        <p:txBody>
          <a:bodyPr/>
          <a:lstStyle/>
          <a:p>
            <a:r>
              <a:rPr lang="en-GB" dirty="0"/>
              <a:t>CURRENT TREND in areas where you let properties (%)</a:t>
            </a:r>
          </a:p>
        </p:txBody>
      </p:sp>
      <p:sp>
        <p:nvSpPr>
          <p:cNvPr id="6" name="Text Placeholder 5"/>
          <p:cNvSpPr>
            <a:spLocks noGrp="1"/>
          </p:cNvSpPr>
          <p:nvPr>
            <p:ph type="body" sz="quarter" idx="18"/>
          </p:nvPr>
        </p:nvSpPr>
        <p:spPr>
          <a:xfrm>
            <a:off x="668338" y="6189663"/>
            <a:ext cx="9417050" cy="273050"/>
          </a:xfrm>
        </p:spPr>
        <p:txBody>
          <a:bodyPr/>
          <a:lstStyle/>
          <a:p>
            <a:r>
              <a:rPr lang="en-GB" altLang="en-US" dirty="0"/>
              <a:t>Q23. We would like to ask your views and plans regarding rental income changes. Please tick RISE/ FALL or NO CHANGE for the following 3 aspects of rental changes. </a:t>
            </a:r>
            <a:br>
              <a:rPr lang="en-GB" altLang="en-US" dirty="0"/>
            </a:br>
            <a:r>
              <a:rPr lang="en-US" altLang="en-US" dirty="0"/>
              <a:t>Base: All answering (983)</a:t>
            </a:r>
            <a:endParaRPr lang="en-GB" altLang="en-US" dirty="0"/>
          </a:p>
        </p:txBody>
      </p:sp>
      <p:graphicFrame>
        <p:nvGraphicFramePr>
          <p:cNvPr id="8" name="Table 7"/>
          <p:cNvGraphicFramePr>
            <a:graphicFrameLocks noGrp="1"/>
          </p:cNvGraphicFramePr>
          <p:nvPr>
            <p:extLst>
              <p:ext uri="{D42A27DB-BD31-4B8C-83A1-F6EECF244321}">
                <p14:modId xmlns:p14="http://schemas.microsoft.com/office/powerpoint/2010/main" val="3254064814"/>
              </p:ext>
            </p:extLst>
          </p:nvPr>
        </p:nvGraphicFramePr>
        <p:xfrm>
          <a:off x="422887" y="1759903"/>
          <a:ext cx="11361131" cy="3960812"/>
        </p:xfrm>
        <a:graphic>
          <a:graphicData uri="http://schemas.openxmlformats.org/drawingml/2006/table">
            <a:tbl>
              <a:tblPr firstRow="1" bandRow="1">
                <a:tableStyleId>{68D230F3-CF80-4859-8CE7-A43EE81993B5}</a:tableStyleId>
              </a:tblPr>
              <a:tblGrid>
                <a:gridCol w="946762">
                  <a:extLst>
                    <a:ext uri="{9D8B030D-6E8A-4147-A177-3AD203B41FA5}">
                      <a16:colId xmlns:a16="http://schemas.microsoft.com/office/drawing/2014/main" val="20011"/>
                    </a:ext>
                  </a:extLst>
                </a:gridCol>
                <a:gridCol w="946762">
                  <a:extLst>
                    <a:ext uri="{9D8B030D-6E8A-4147-A177-3AD203B41FA5}">
                      <a16:colId xmlns:a16="http://schemas.microsoft.com/office/drawing/2014/main" val="20000"/>
                    </a:ext>
                  </a:extLst>
                </a:gridCol>
                <a:gridCol w="946762">
                  <a:extLst>
                    <a:ext uri="{9D8B030D-6E8A-4147-A177-3AD203B41FA5}">
                      <a16:colId xmlns:a16="http://schemas.microsoft.com/office/drawing/2014/main" val="20001"/>
                    </a:ext>
                  </a:extLst>
                </a:gridCol>
                <a:gridCol w="889769">
                  <a:extLst>
                    <a:ext uri="{9D8B030D-6E8A-4147-A177-3AD203B41FA5}">
                      <a16:colId xmlns:a16="http://schemas.microsoft.com/office/drawing/2014/main" val="20002"/>
                    </a:ext>
                  </a:extLst>
                </a:gridCol>
                <a:gridCol w="893423">
                  <a:extLst>
                    <a:ext uri="{9D8B030D-6E8A-4147-A177-3AD203B41FA5}">
                      <a16:colId xmlns:a16="http://schemas.microsoft.com/office/drawing/2014/main" val="20003"/>
                    </a:ext>
                  </a:extLst>
                </a:gridCol>
                <a:gridCol w="1030064">
                  <a:extLst>
                    <a:ext uri="{9D8B030D-6E8A-4147-A177-3AD203B41FA5}">
                      <a16:colId xmlns:a16="http://schemas.microsoft.com/office/drawing/2014/main" val="20004"/>
                    </a:ext>
                  </a:extLst>
                </a:gridCol>
                <a:gridCol w="945977">
                  <a:extLst>
                    <a:ext uri="{9D8B030D-6E8A-4147-A177-3AD203B41FA5}">
                      <a16:colId xmlns:a16="http://schemas.microsoft.com/office/drawing/2014/main" val="20005"/>
                    </a:ext>
                  </a:extLst>
                </a:gridCol>
                <a:gridCol w="1051085">
                  <a:extLst>
                    <a:ext uri="{9D8B030D-6E8A-4147-A177-3AD203B41FA5}">
                      <a16:colId xmlns:a16="http://schemas.microsoft.com/office/drawing/2014/main" val="20006"/>
                    </a:ext>
                  </a:extLst>
                </a:gridCol>
                <a:gridCol w="924957">
                  <a:extLst>
                    <a:ext uri="{9D8B030D-6E8A-4147-A177-3AD203B41FA5}">
                      <a16:colId xmlns:a16="http://schemas.microsoft.com/office/drawing/2014/main" val="20007"/>
                    </a:ext>
                  </a:extLst>
                </a:gridCol>
                <a:gridCol w="892047">
                  <a:extLst>
                    <a:ext uri="{9D8B030D-6E8A-4147-A177-3AD203B41FA5}">
                      <a16:colId xmlns:a16="http://schemas.microsoft.com/office/drawing/2014/main" val="20008"/>
                    </a:ext>
                  </a:extLst>
                </a:gridCol>
                <a:gridCol w="999904">
                  <a:extLst>
                    <a:ext uri="{9D8B030D-6E8A-4147-A177-3AD203B41FA5}">
                      <a16:colId xmlns:a16="http://schemas.microsoft.com/office/drawing/2014/main" val="20009"/>
                    </a:ext>
                  </a:extLst>
                </a:gridCol>
                <a:gridCol w="893619">
                  <a:extLst>
                    <a:ext uri="{9D8B030D-6E8A-4147-A177-3AD203B41FA5}">
                      <a16:colId xmlns:a16="http://schemas.microsoft.com/office/drawing/2014/main" val="20010"/>
                    </a:ext>
                  </a:extLst>
                </a:gridCol>
              </a:tblGrid>
              <a:tr h="836840">
                <a:tc>
                  <a:txBody>
                    <a:bodyPr/>
                    <a:lstStyle/>
                    <a:p>
                      <a:pPr algn="ctr" rtl="0" fontAlgn="ctr"/>
                      <a:endParaRPr lang="en-GB" sz="11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East of England</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(n=84)</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East Midlands</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(n=92)</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London (Central)</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(n=86)</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London (Outer)</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(n=170)</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North East*</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(n=39)</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North West</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(n=139)</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South East </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1100" u="none" strike="noStrike" dirty="0">
                          <a:solidFill>
                            <a:schemeClr val="bg1"/>
                          </a:solidFill>
                          <a:effectLst/>
                          <a:latin typeface="Segoe UI" panose="020B0502040204020203" pitchFamily="34" charset="0"/>
                          <a:cs typeface="Segoe UI" panose="020B0502040204020203" pitchFamily="34" charset="0"/>
                        </a:rPr>
                        <a:t>(excl London)</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(n=239)</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South West</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(n=144)</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Wales</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(n=83)</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West Midlands</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(n=86)</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Yorks</a:t>
                      </a:r>
                      <a:r>
                        <a:rPr lang="en-GB" sz="1100" u="none" strike="noStrike" baseline="0" dirty="0">
                          <a:solidFill>
                            <a:schemeClr val="bg1"/>
                          </a:solidFill>
                          <a:effectLst/>
                          <a:latin typeface="Segoe UI" panose="020B0502040204020203" pitchFamily="34" charset="0"/>
                          <a:cs typeface="Segoe UI" panose="020B0502040204020203" pitchFamily="34" charset="0"/>
                        </a:rPr>
                        <a:t> &amp;</a:t>
                      </a:r>
                    </a:p>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Humber</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(n=98)</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04132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GB" sz="1100" b="1" dirty="0">
                          <a:solidFill>
                            <a:schemeClr val="bg1">
                              <a:lumMod val="50000"/>
                            </a:schemeClr>
                          </a:solidFill>
                          <a:latin typeface="Segoe UI" panose="020B0502040204020203" pitchFamily="34" charset="0"/>
                          <a:cs typeface="Segoe UI" panose="020B0502040204020203" pitchFamily="34" charset="0"/>
                        </a:rPr>
                        <a:t>Rents rising</a:t>
                      </a:r>
                      <a:endParaRPr lang="en-GB" sz="1100" b="1" dirty="0">
                        <a:solidFill>
                          <a:schemeClr val="bg1">
                            <a:lumMod val="50000"/>
                          </a:schemeClr>
                        </a:solidFill>
                        <a:latin typeface="Segoe UI" pitchFamily="34" charset="0"/>
                        <a:ea typeface="Segoe UI" pitchFamily="34" charset="0"/>
                        <a:cs typeface="Segoe UI" pitchFamily="34" charset="0"/>
                      </a:endParaRPr>
                    </a:p>
                  </a:txBody>
                  <a:tcPr marL="9525" marR="9525" marT="9524" marB="0" anchor="ctr" horzOverflow="overflow">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85%</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91%</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83%</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85%</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92%</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89%</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84%</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88%</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94%</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81%</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91%</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extLst>
                  <a:ext uri="{0D108BD9-81ED-4DB2-BD59-A6C34878D82A}">
                    <a16:rowId xmlns:a16="http://schemas.microsoft.com/office/drawing/2014/main" val="10001"/>
                  </a:ext>
                </a:extLst>
              </a:tr>
              <a:tr h="104132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GB" sz="1100" b="1" dirty="0">
                          <a:solidFill>
                            <a:schemeClr val="bg1">
                              <a:lumMod val="50000"/>
                            </a:schemeClr>
                          </a:solidFill>
                          <a:latin typeface="Segoe UI" panose="020B0502040204020203" pitchFamily="34" charset="0"/>
                          <a:cs typeface="Segoe UI" panose="020B0502040204020203" pitchFamily="34" charset="0"/>
                        </a:rPr>
                        <a:t>No change</a:t>
                      </a:r>
                      <a:endParaRPr lang="en-GB" sz="1100" b="1" dirty="0">
                        <a:solidFill>
                          <a:schemeClr val="bg1">
                            <a:lumMod val="50000"/>
                          </a:schemeClr>
                        </a:solidFill>
                        <a:latin typeface="Segoe UI" pitchFamily="34" charset="0"/>
                        <a:ea typeface="Segoe UI" pitchFamily="34" charset="0"/>
                        <a:cs typeface="Segoe UI" pitchFamily="34" charset="0"/>
                      </a:endParaRPr>
                    </a:p>
                  </a:txBody>
                  <a:tcPr marL="9525" marR="9525" marT="9524" marB="0" anchor="ctr" horzOverflow="overflow"/>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8%</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3%</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10%</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6%</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5%</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7%</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10%</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6%</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2%</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9%</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4%</a:t>
                      </a:r>
                    </a:p>
                  </a:txBody>
                  <a:tcPr marL="6350" marR="6350" marT="6350" marB="0" anchor="ctr"/>
                </a:tc>
                <a:extLst>
                  <a:ext uri="{0D108BD9-81ED-4DB2-BD59-A6C34878D82A}">
                    <a16:rowId xmlns:a16="http://schemas.microsoft.com/office/drawing/2014/main" val="10002"/>
                  </a:ext>
                </a:extLst>
              </a:tr>
              <a:tr h="104132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GB" sz="1100" b="1" dirty="0">
                          <a:solidFill>
                            <a:schemeClr val="bg1">
                              <a:lumMod val="50000"/>
                            </a:schemeClr>
                          </a:solidFill>
                          <a:latin typeface="Segoe UI" panose="020B0502040204020203" pitchFamily="34" charset="0"/>
                          <a:cs typeface="Segoe UI" panose="020B0502040204020203" pitchFamily="34" charset="0"/>
                        </a:rPr>
                        <a:t>Rents falling</a:t>
                      </a:r>
                      <a:endParaRPr lang="en-GB" sz="1100" b="1" dirty="0">
                        <a:solidFill>
                          <a:schemeClr val="bg1">
                            <a:lumMod val="50000"/>
                          </a:schemeClr>
                        </a:solidFill>
                        <a:latin typeface="Segoe UI" pitchFamily="34" charset="0"/>
                        <a:ea typeface="Segoe UI" pitchFamily="34" charset="0"/>
                        <a:cs typeface="Segoe UI" pitchFamily="34" charset="0"/>
                      </a:endParaRPr>
                    </a:p>
                  </a:txBody>
                  <a:tcPr marL="9525" marR="9525" marT="9524" marB="0" anchor="ctr" horzOverflow="overflow">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2%</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1%</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1%</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1%</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3%</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1%</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1%</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1%</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0%</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2%</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1%</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9172707" y="6343927"/>
            <a:ext cx="1873636"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*Caution: Small Base</a:t>
            </a:r>
          </a:p>
        </p:txBody>
      </p:sp>
      <p:sp>
        <p:nvSpPr>
          <p:cNvPr id="4" name="Rectangle 3">
            <a:extLst>
              <a:ext uri="{FF2B5EF4-FFF2-40B4-BE49-F238E27FC236}">
                <a16:creationId xmlns:a16="http://schemas.microsoft.com/office/drawing/2014/main" id="{8EE23E58-9D2F-DFF3-035E-AC4B90D75C6D}"/>
              </a:ext>
            </a:extLst>
          </p:cNvPr>
          <p:cNvSpPr/>
          <p:nvPr/>
        </p:nvSpPr>
        <p:spPr>
          <a:xfrm>
            <a:off x="3461471" y="2904395"/>
            <a:ext cx="485540" cy="403254"/>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5" name="Rectangle 14">
            <a:extLst>
              <a:ext uri="{FF2B5EF4-FFF2-40B4-BE49-F238E27FC236}">
                <a16:creationId xmlns:a16="http://schemas.microsoft.com/office/drawing/2014/main" id="{0924CCC2-560D-5ED6-88B1-6F64DBF7626E}"/>
              </a:ext>
            </a:extLst>
          </p:cNvPr>
          <p:cNvSpPr/>
          <p:nvPr/>
        </p:nvSpPr>
        <p:spPr>
          <a:xfrm>
            <a:off x="3461471" y="3954431"/>
            <a:ext cx="48554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6" name="Rectangle 15">
            <a:extLst>
              <a:ext uri="{FF2B5EF4-FFF2-40B4-BE49-F238E27FC236}">
                <a16:creationId xmlns:a16="http://schemas.microsoft.com/office/drawing/2014/main" id="{8EE23E58-9D2F-DFF3-035E-AC4B90D75C6D}"/>
              </a:ext>
            </a:extLst>
          </p:cNvPr>
          <p:cNvSpPr/>
          <p:nvPr/>
        </p:nvSpPr>
        <p:spPr>
          <a:xfrm>
            <a:off x="4332587" y="2904395"/>
            <a:ext cx="485540" cy="403254"/>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7" name="Rectangle 16">
            <a:extLst>
              <a:ext uri="{FF2B5EF4-FFF2-40B4-BE49-F238E27FC236}">
                <a16:creationId xmlns:a16="http://schemas.microsoft.com/office/drawing/2014/main" id="{8EE23E58-9D2F-DFF3-035E-AC4B90D75C6D}"/>
              </a:ext>
            </a:extLst>
          </p:cNvPr>
          <p:cNvSpPr/>
          <p:nvPr/>
        </p:nvSpPr>
        <p:spPr>
          <a:xfrm>
            <a:off x="7320239" y="2904395"/>
            <a:ext cx="485540" cy="403254"/>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8" name="Rectangle 17">
            <a:extLst>
              <a:ext uri="{FF2B5EF4-FFF2-40B4-BE49-F238E27FC236}">
                <a16:creationId xmlns:a16="http://schemas.microsoft.com/office/drawing/2014/main" id="{0924CCC2-560D-5ED6-88B1-6F64DBF7626E}"/>
              </a:ext>
            </a:extLst>
          </p:cNvPr>
          <p:cNvSpPr/>
          <p:nvPr/>
        </p:nvSpPr>
        <p:spPr>
          <a:xfrm>
            <a:off x="7320239" y="3954431"/>
            <a:ext cx="48554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23" name="Rectangle 22">
            <a:extLst>
              <a:ext uri="{FF2B5EF4-FFF2-40B4-BE49-F238E27FC236}">
                <a16:creationId xmlns:a16="http://schemas.microsoft.com/office/drawing/2014/main" id="{0924CCC2-560D-5ED6-88B1-6F64DBF7626E}"/>
              </a:ext>
            </a:extLst>
          </p:cNvPr>
          <p:cNvSpPr/>
          <p:nvPr/>
        </p:nvSpPr>
        <p:spPr>
          <a:xfrm>
            <a:off x="9200855" y="2896472"/>
            <a:ext cx="48554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25" name="Rectangle 24">
            <a:extLst>
              <a:ext uri="{FF2B5EF4-FFF2-40B4-BE49-F238E27FC236}">
                <a16:creationId xmlns:a16="http://schemas.microsoft.com/office/drawing/2014/main" id="{8EE23E58-9D2F-DFF3-035E-AC4B90D75C6D}"/>
              </a:ext>
            </a:extLst>
          </p:cNvPr>
          <p:cNvSpPr/>
          <p:nvPr/>
        </p:nvSpPr>
        <p:spPr>
          <a:xfrm>
            <a:off x="9200855" y="3962354"/>
            <a:ext cx="485540" cy="403254"/>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26" name="Rectangle 25">
            <a:extLst>
              <a:ext uri="{FF2B5EF4-FFF2-40B4-BE49-F238E27FC236}">
                <a16:creationId xmlns:a16="http://schemas.microsoft.com/office/drawing/2014/main" id="{8EE23E58-9D2F-DFF3-035E-AC4B90D75C6D}"/>
              </a:ext>
            </a:extLst>
          </p:cNvPr>
          <p:cNvSpPr/>
          <p:nvPr/>
        </p:nvSpPr>
        <p:spPr>
          <a:xfrm>
            <a:off x="10139027" y="2904395"/>
            <a:ext cx="485540" cy="403254"/>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Tree>
    <p:extLst>
      <p:ext uri="{BB962C8B-B14F-4D97-AF65-F5344CB8AC3E}">
        <p14:creationId xmlns:p14="http://schemas.microsoft.com/office/powerpoint/2010/main" val="2468781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52320A4C-7862-4DEB-9CFB-4A1D8B014F96}"/>
              </a:ext>
            </a:extLst>
          </p:cNvPr>
          <p:cNvGraphicFramePr>
            <a:graphicFrameLocks noGrp="1"/>
          </p:cNvGraphicFramePr>
          <p:nvPr>
            <p:extLst>
              <p:ext uri="{D42A27DB-BD31-4B8C-83A1-F6EECF244321}">
                <p14:modId xmlns:p14="http://schemas.microsoft.com/office/powerpoint/2010/main" val="1089959088"/>
              </p:ext>
            </p:extLst>
          </p:nvPr>
        </p:nvGraphicFramePr>
        <p:xfrm>
          <a:off x="422887" y="1759903"/>
          <a:ext cx="11361125" cy="3960812"/>
        </p:xfrm>
        <a:graphic>
          <a:graphicData uri="http://schemas.openxmlformats.org/drawingml/2006/table">
            <a:tbl>
              <a:tblPr firstRow="1" bandRow="1">
                <a:tableStyleId>{68D230F3-CF80-4859-8CE7-A43EE81993B5}</a:tableStyleId>
              </a:tblPr>
              <a:tblGrid>
                <a:gridCol w="946760">
                  <a:extLst>
                    <a:ext uri="{9D8B030D-6E8A-4147-A177-3AD203B41FA5}">
                      <a16:colId xmlns:a16="http://schemas.microsoft.com/office/drawing/2014/main" val="20011"/>
                    </a:ext>
                  </a:extLst>
                </a:gridCol>
                <a:gridCol w="946760">
                  <a:extLst>
                    <a:ext uri="{9D8B030D-6E8A-4147-A177-3AD203B41FA5}">
                      <a16:colId xmlns:a16="http://schemas.microsoft.com/office/drawing/2014/main" val="20000"/>
                    </a:ext>
                  </a:extLst>
                </a:gridCol>
                <a:gridCol w="946760">
                  <a:extLst>
                    <a:ext uri="{9D8B030D-6E8A-4147-A177-3AD203B41FA5}">
                      <a16:colId xmlns:a16="http://schemas.microsoft.com/office/drawing/2014/main" val="20001"/>
                    </a:ext>
                  </a:extLst>
                </a:gridCol>
                <a:gridCol w="889769">
                  <a:extLst>
                    <a:ext uri="{9D8B030D-6E8A-4147-A177-3AD203B41FA5}">
                      <a16:colId xmlns:a16="http://schemas.microsoft.com/office/drawing/2014/main" val="20002"/>
                    </a:ext>
                  </a:extLst>
                </a:gridCol>
                <a:gridCol w="893423">
                  <a:extLst>
                    <a:ext uri="{9D8B030D-6E8A-4147-A177-3AD203B41FA5}">
                      <a16:colId xmlns:a16="http://schemas.microsoft.com/office/drawing/2014/main" val="20003"/>
                    </a:ext>
                  </a:extLst>
                </a:gridCol>
                <a:gridCol w="1030064">
                  <a:extLst>
                    <a:ext uri="{9D8B030D-6E8A-4147-A177-3AD203B41FA5}">
                      <a16:colId xmlns:a16="http://schemas.microsoft.com/office/drawing/2014/main" val="20004"/>
                    </a:ext>
                  </a:extLst>
                </a:gridCol>
                <a:gridCol w="945977">
                  <a:extLst>
                    <a:ext uri="{9D8B030D-6E8A-4147-A177-3AD203B41FA5}">
                      <a16:colId xmlns:a16="http://schemas.microsoft.com/office/drawing/2014/main" val="20005"/>
                    </a:ext>
                  </a:extLst>
                </a:gridCol>
                <a:gridCol w="1051086">
                  <a:extLst>
                    <a:ext uri="{9D8B030D-6E8A-4147-A177-3AD203B41FA5}">
                      <a16:colId xmlns:a16="http://schemas.microsoft.com/office/drawing/2014/main" val="20006"/>
                    </a:ext>
                  </a:extLst>
                </a:gridCol>
                <a:gridCol w="924955">
                  <a:extLst>
                    <a:ext uri="{9D8B030D-6E8A-4147-A177-3AD203B41FA5}">
                      <a16:colId xmlns:a16="http://schemas.microsoft.com/office/drawing/2014/main" val="20007"/>
                    </a:ext>
                  </a:extLst>
                </a:gridCol>
                <a:gridCol w="892050">
                  <a:extLst>
                    <a:ext uri="{9D8B030D-6E8A-4147-A177-3AD203B41FA5}">
                      <a16:colId xmlns:a16="http://schemas.microsoft.com/office/drawing/2014/main" val="20008"/>
                    </a:ext>
                  </a:extLst>
                </a:gridCol>
                <a:gridCol w="999904">
                  <a:extLst>
                    <a:ext uri="{9D8B030D-6E8A-4147-A177-3AD203B41FA5}">
                      <a16:colId xmlns:a16="http://schemas.microsoft.com/office/drawing/2014/main" val="20009"/>
                    </a:ext>
                  </a:extLst>
                </a:gridCol>
                <a:gridCol w="893617">
                  <a:extLst>
                    <a:ext uri="{9D8B030D-6E8A-4147-A177-3AD203B41FA5}">
                      <a16:colId xmlns:a16="http://schemas.microsoft.com/office/drawing/2014/main" val="20010"/>
                    </a:ext>
                  </a:extLst>
                </a:gridCol>
              </a:tblGrid>
              <a:tr h="836840">
                <a:tc>
                  <a:txBody>
                    <a:bodyPr/>
                    <a:lstStyle/>
                    <a:p>
                      <a:pPr algn="ctr" rtl="0" fontAlgn="ctr"/>
                      <a:endParaRPr lang="en-GB" sz="11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East of England</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(n=84)</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East Midlands</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(n=92)</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London (Central)</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(n=86)</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London (Outer)</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(n=170)</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North East*</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(n=39)</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North West</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(n=139)</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South East </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1100" u="none" strike="noStrike" dirty="0">
                          <a:solidFill>
                            <a:schemeClr val="bg1"/>
                          </a:solidFill>
                          <a:effectLst/>
                          <a:latin typeface="Segoe UI" panose="020B0502040204020203" pitchFamily="34" charset="0"/>
                          <a:cs typeface="Segoe UI" panose="020B0502040204020203" pitchFamily="34" charset="0"/>
                        </a:rPr>
                        <a:t>(excl London)</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(n=239)</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South West</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(n=144)</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Wales</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(n=83)</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West Midlands</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(n=86)</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Yorks</a:t>
                      </a:r>
                      <a:r>
                        <a:rPr lang="en-GB" sz="1100" u="none" strike="noStrike" baseline="0" dirty="0">
                          <a:solidFill>
                            <a:schemeClr val="bg1"/>
                          </a:solidFill>
                          <a:effectLst/>
                          <a:latin typeface="Segoe UI" panose="020B0502040204020203" pitchFamily="34" charset="0"/>
                          <a:cs typeface="Segoe UI" panose="020B0502040204020203" pitchFamily="34" charset="0"/>
                        </a:rPr>
                        <a:t> &amp;</a:t>
                      </a:r>
                    </a:p>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Humber</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(n=98)</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04132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GB" sz="1100" b="1" dirty="0">
                          <a:solidFill>
                            <a:schemeClr val="bg1">
                              <a:lumMod val="50000"/>
                            </a:schemeClr>
                          </a:solidFill>
                          <a:latin typeface="Segoe UI" panose="020B0502040204020203" pitchFamily="34" charset="0"/>
                          <a:cs typeface="Segoe UI" panose="020B0502040204020203" pitchFamily="34" charset="0"/>
                        </a:rPr>
                        <a:t>Increased Rents</a:t>
                      </a:r>
                      <a:endParaRPr lang="en-GB" sz="1100" b="1" dirty="0">
                        <a:solidFill>
                          <a:schemeClr val="bg1">
                            <a:lumMod val="50000"/>
                          </a:schemeClr>
                        </a:solidFill>
                        <a:latin typeface="Segoe UI" pitchFamily="34" charset="0"/>
                        <a:ea typeface="Segoe UI" pitchFamily="34" charset="0"/>
                        <a:cs typeface="Segoe UI" pitchFamily="34" charset="0"/>
                      </a:endParaRPr>
                    </a:p>
                  </a:txBody>
                  <a:tcPr marL="9525" marR="9525" marT="9524" marB="0" anchor="ctr" horzOverflow="overflow">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62%</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70%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70%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65%</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67%</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65%</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67%</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71%</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58%</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60%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70%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extLst>
                  <a:ext uri="{0D108BD9-81ED-4DB2-BD59-A6C34878D82A}">
                    <a16:rowId xmlns:a16="http://schemas.microsoft.com/office/drawing/2014/main" val="10001"/>
                  </a:ext>
                </a:extLst>
              </a:tr>
              <a:tr h="104132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GB" sz="1100" b="1" dirty="0">
                          <a:solidFill>
                            <a:schemeClr val="bg1">
                              <a:lumMod val="50000"/>
                            </a:schemeClr>
                          </a:solidFill>
                          <a:latin typeface="Segoe UI" panose="020B0502040204020203" pitchFamily="34" charset="0"/>
                          <a:cs typeface="Segoe UI" panose="020B0502040204020203" pitchFamily="34" charset="0"/>
                        </a:rPr>
                        <a:t>No change</a:t>
                      </a:r>
                      <a:endParaRPr lang="en-GB" sz="1100" b="1" dirty="0">
                        <a:solidFill>
                          <a:schemeClr val="bg1">
                            <a:lumMod val="50000"/>
                          </a:schemeClr>
                        </a:solidFill>
                        <a:latin typeface="Segoe UI" pitchFamily="34" charset="0"/>
                        <a:ea typeface="Segoe UI" pitchFamily="34" charset="0"/>
                        <a:cs typeface="Segoe UI" pitchFamily="34" charset="0"/>
                      </a:endParaRPr>
                    </a:p>
                  </a:txBody>
                  <a:tcPr marL="9525" marR="9525" marT="9524" marB="0" anchor="ctr" horzOverflow="overflow"/>
                </a:tc>
                <a:tc>
                  <a:txBody>
                    <a:bodyPr/>
                    <a:lstStyle/>
                    <a:p>
                      <a:pPr marL="0" algn="ctr" defTabSz="914377" rtl="0" eaLnBrk="1" fontAlgn="ctr" latinLnBrk="0" hangingPunct="1"/>
                      <a:r>
                        <a:rPr lang="en-US" sz="1100" b="0" i="0" u="none" strike="noStrike" kern="1200">
                          <a:solidFill>
                            <a:srgbClr val="707070"/>
                          </a:solidFill>
                          <a:effectLst/>
                          <a:latin typeface="Calibri" panose="020F0502020204030204" pitchFamily="34" charset="0"/>
                          <a:ea typeface="+mn-ea"/>
                          <a:cs typeface="+mn-cs"/>
                        </a:rPr>
                        <a:t>36%</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27%</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26%</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34%</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33%</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33%</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32%</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26%</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42%</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36%</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29%</a:t>
                      </a:r>
                    </a:p>
                  </a:txBody>
                  <a:tcPr marL="6350" marR="6350" marT="6350" marB="0" anchor="ctr"/>
                </a:tc>
                <a:extLst>
                  <a:ext uri="{0D108BD9-81ED-4DB2-BD59-A6C34878D82A}">
                    <a16:rowId xmlns:a16="http://schemas.microsoft.com/office/drawing/2014/main" val="10002"/>
                  </a:ext>
                </a:extLst>
              </a:tr>
              <a:tr h="104132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GB" sz="1100" b="1" dirty="0">
                          <a:solidFill>
                            <a:schemeClr val="bg1">
                              <a:lumMod val="50000"/>
                            </a:schemeClr>
                          </a:solidFill>
                          <a:latin typeface="Segoe UI" panose="020B0502040204020203" pitchFamily="34" charset="0"/>
                          <a:cs typeface="Segoe UI" panose="020B0502040204020203" pitchFamily="34" charset="0"/>
                        </a:rPr>
                        <a:t>Reduced Rents</a:t>
                      </a:r>
                      <a:endParaRPr lang="en-GB" sz="1100" b="1" dirty="0">
                        <a:solidFill>
                          <a:schemeClr val="bg1">
                            <a:lumMod val="50000"/>
                          </a:schemeClr>
                        </a:solidFill>
                        <a:latin typeface="Segoe UI" pitchFamily="34" charset="0"/>
                        <a:ea typeface="Segoe UI" pitchFamily="34" charset="0"/>
                        <a:cs typeface="Segoe UI" pitchFamily="34" charset="0"/>
                      </a:endParaRPr>
                    </a:p>
                  </a:txBody>
                  <a:tcPr marL="9525" marR="9525" marT="9524" marB="0" anchor="ctr" horzOverflow="overflow">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1%</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0%</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2%</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0%</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0%</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0%</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0%</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1%</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0%</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2%</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Calibri" panose="020F0502020204030204" pitchFamily="34" charset="0"/>
                          <a:ea typeface="+mn-ea"/>
                          <a:cs typeface="+mn-cs"/>
                        </a:rPr>
                        <a:t>1%</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422888" y="365669"/>
            <a:ext cx="11199456" cy="671807"/>
          </a:xfrm>
        </p:spPr>
        <p:txBody>
          <a:bodyPr>
            <a:noAutofit/>
          </a:bodyPr>
          <a:lstStyle/>
          <a:p>
            <a:r>
              <a:rPr lang="en-GB" dirty="0"/>
              <a:t>Landlords operating in the South West are most likely to have increased rents in the last 12 months</a:t>
            </a:r>
          </a:p>
        </p:txBody>
      </p:sp>
      <p:sp>
        <p:nvSpPr>
          <p:cNvPr id="9" name="Text Placeholder 8">
            <a:extLst>
              <a:ext uri="{FF2B5EF4-FFF2-40B4-BE49-F238E27FC236}">
                <a16:creationId xmlns:a16="http://schemas.microsoft.com/office/drawing/2014/main" id="{7B6ADCFA-4F46-4800-AA3F-9CF5B87F700F}"/>
              </a:ext>
            </a:extLst>
          </p:cNvPr>
          <p:cNvSpPr>
            <a:spLocks noGrp="1"/>
          </p:cNvSpPr>
          <p:nvPr>
            <p:ph type="body" sz="quarter" idx="19"/>
          </p:nvPr>
        </p:nvSpPr>
        <p:spPr>
          <a:xfrm>
            <a:off x="438149" y="1170655"/>
            <a:ext cx="9661525" cy="390525"/>
          </a:xfrm>
        </p:spPr>
        <p:txBody>
          <a:bodyPr/>
          <a:lstStyle/>
          <a:p>
            <a:r>
              <a:rPr lang="en-GB" dirty="0"/>
              <a:t>Across your OWN LETTING PORTFOLIO in the last 12 months (%)</a:t>
            </a:r>
          </a:p>
        </p:txBody>
      </p:sp>
      <p:sp>
        <p:nvSpPr>
          <p:cNvPr id="22" name="Text Placeholder 2"/>
          <p:cNvSpPr>
            <a:spLocks noGrp="1"/>
          </p:cNvSpPr>
          <p:nvPr>
            <p:ph type="body" sz="quarter" idx="18"/>
          </p:nvPr>
        </p:nvSpPr>
        <p:spPr>
          <a:xfrm>
            <a:off x="668337" y="6189797"/>
            <a:ext cx="9417050" cy="273050"/>
          </a:xfrm>
        </p:spPr>
        <p:txBody>
          <a:bodyPr/>
          <a:lstStyle/>
          <a:p>
            <a:r>
              <a:rPr lang="en-GB" altLang="en-US" dirty="0"/>
              <a:t>Q23. We would like to ask your views and plans regarding rental income changes. Please tick RISE/ FALL or NO CHANGE for the following 3 aspects of rental changes.  </a:t>
            </a:r>
            <a:br>
              <a:rPr lang="en-GB" altLang="en-US" dirty="0"/>
            </a:br>
            <a:r>
              <a:rPr lang="en-US" altLang="en-US" dirty="0"/>
              <a:t>Base: All answering (983)</a:t>
            </a:r>
            <a:endParaRPr lang="en-GB" altLang="en-US" dirty="0"/>
          </a:p>
        </p:txBody>
      </p:sp>
      <p:sp>
        <p:nvSpPr>
          <p:cNvPr id="10" name="TextBox 9"/>
          <p:cNvSpPr txBox="1"/>
          <p:nvPr/>
        </p:nvSpPr>
        <p:spPr>
          <a:xfrm>
            <a:off x="9172707" y="6343927"/>
            <a:ext cx="1873636"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*Caution: Small Base</a:t>
            </a:r>
          </a:p>
        </p:txBody>
      </p:sp>
      <p:sp>
        <p:nvSpPr>
          <p:cNvPr id="31" name="Rectangle 30">
            <a:extLst>
              <a:ext uri="{FF2B5EF4-FFF2-40B4-BE49-F238E27FC236}">
                <a16:creationId xmlns:a16="http://schemas.microsoft.com/office/drawing/2014/main" id="{8EE23E58-9D2F-DFF3-035E-AC4B90D75C6D}"/>
              </a:ext>
            </a:extLst>
          </p:cNvPr>
          <p:cNvSpPr/>
          <p:nvPr/>
        </p:nvSpPr>
        <p:spPr>
          <a:xfrm>
            <a:off x="2561699" y="3970639"/>
            <a:ext cx="485540" cy="403254"/>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2" name="Rectangle 31">
            <a:extLst>
              <a:ext uri="{FF2B5EF4-FFF2-40B4-BE49-F238E27FC236}">
                <a16:creationId xmlns:a16="http://schemas.microsoft.com/office/drawing/2014/main" id="{8EE23E58-9D2F-DFF3-035E-AC4B90D75C6D}"/>
              </a:ext>
            </a:extLst>
          </p:cNvPr>
          <p:cNvSpPr/>
          <p:nvPr/>
        </p:nvSpPr>
        <p:spPr>
          <a:xfrm>
            <a:off x="3409043" y="3970639"/>
            <a:ext cx="485540" cy="403254"/>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3" name="Rectangle 32">
            <a:extLst>
              <a:ext uri="{FF2B5EF4-FFF2-40B4-BE49-F238E27FC236}">
                <a16:creationId xmlns:a16="http://schemas.microsoft.com/office/drawing/2014/main" id="{8EE23E58-9D2F-DFF3-035E-AC4B90D75C6D}"/>
              </a:ext>
            </a:extLst>
          </p:cNvPr>
          <p:cNvSpPr/>
          <p:nvPr/>
        </p:nvSpPr>
        <p:spPr>
          <a:xfrm>
            <a:off x="4320395" y="5021056"/>
            <a:ext cx="485540" cy="403254"/>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4" name="Rectangle 33">
            <a:extLst>
              <a:ext uri="{FF2B5EF4-FFF2-40B4-BE49-F238E27FC236}">
                <a16:creationId xmlns:a16="http://schemas.microsoft.com/office/drawing/2014/main" id="{8EE23E58-9D2F-DFF3-035E-AC4B90D75C6D}"/>
              </a:ext>
            </a:extLst>
          </p:cNvPr>
          <p:cNvSpPr/>
          <p:nvPr/>
        </p:nvSpPr>
        <p:spPr>
          <a:xfrm>
            <a:off x="8276699" y="3970639"/>
            <a:ext cx="485540" cy="403254"/>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5" name="Rectangle 34">
            <a:extLst>
              <a:ext uri="{FF2B5EF4-FFF2-40B4-BE49-F238E27FC236}">
                <a16:creationId xmlns:a16="http://schemas.microsoft.com/office/drawing/2014/main" id="{8EE23E58-9D2F-DFF3-035E-AC4B90D75C6D}"/>
              </a:ext>
            </a:extLst>
          </p:cNvPr>
          <p:cNvSpPr/>
          <p:nvPr/>
        </p:nvSpPr>
        <p:spPr>
          <a:xfrm>
            <a:off x="9172707" y="2943015"/>
            <a:ext cx="485540" cy="403254"/>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6" name="Rectangle 35">
            <a:extLst>
              <a:ext uri="{FF2B5EF4-FFF2-40B4-BE49-F238E27FC236}">
                <a16:creationId xmlns:a16="http://schemas.microsoft.com/office/drawing/2014/main" id="{0924CCC2-560D-5ED6-88B1-6F64DBF7626E}"/>
              </a:ext>
            </a:extLst>
          </p:cNvPr>
          <p:cNvSpPr/>
          <p:nvPr/>
        </p:nvSpPr>
        <p:spPr>
          <a:xfrm>
            <a:off x="3409043" y="5013133"/>
            <a:ext cx="48554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7" name="Rectangle 36">
            <a:extLst>
              <a:ext uri="{FF2B5EF4-FFF2-40B4-BE49-F238E27FC236}">
                <a16:creationId xmlns:a16="http://schemas.microsoft.com/office/drawing/2014/main" id="{0924CCC2-560D-5ED6-88B1-6F64DBF7626E}"/>
              </a:ext>
            </a:extLst>
          </p:cNvPr>
          <p:cNvSpPr/>
          <p:nvPr/>
        </p:nvSpPr>
        <p:spPr>
          <a:xfrm>
            <a:off x="8276699" y="2935092"/>
            <a:ext cx="48554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8" name="Rectangle 37">
            <a:extLst>
              <a:ext uri="{FF2B5EF4-FFF2-40B4-BE49-F238E27FC236}">
                <a16:creationId xmlns:a16="http://schemas.microsoft.com/office/drawing/2014/main" id="{0924CCC2-560D-5ED6-88B1-6F64DBF7626E}"/>
              </a:ext>
            </a:extLst>
          </p:cNvPr>
          <p:cNvSpPr/>
          <p:nvPr/>
        </p:nvSpPr>
        <p:spPr>
          <a:xfrm>
            <a:off x="9172707" y="3962716"/>
            <a:ext cx="48554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9" name="Rectangle 38">
            <a:extLst>
              <a:ext uri="{FF2B5EF4-FFF2-40B4-BE49-F238E27FC236}">
                <a16:creationId xmlns:a16="http://schemas.microsoft.com/office/drawing/2014/main" id="{0924CCC2-560D-5ED6-88B1-6F64DBF7626E}"/>
              </a:ext>
            </a:extLst>
          </p:cNvPr>
          <p:cNvSpPr/>
          <p:nvPr/>
        </p:nvSpPr>
        <p:spPr>
          <a:xfrm>
            <a:off x="10109525" y="5013133"/>
            <a:ext cx="48554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Tree>
    <p:extLst>
      <p:ext uri="{BB962C8B-B14F-4D97-AF65-F5344CB8AC3E}">
        <p14:creationId xmlns:p14="http://schemas.microsoft.com/office/powerpoint/2010/main" val="2058656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47C4-458D-0B62-2892-C5B0161C287A}"/>
              </a:ext>
            </a:extLst>
          </p:cNvPr>
          <p:cNvSpPr>
            <a:spLocks noGrp="1"/>
          </p:cNvSpPr>
          <p:nvPr>
            <p:ph type="title"/>
          </p:nvPr>
        </p:nvSpPr>
        <p:spPr>
          <a:xfrm>
            <a:off x="422887" y="244702"/>
            <a:ext cx="10231861" cy="671807"/>
          </a:xfrm>
        </p:spPr>
        <p:txBody>
          <a:bodyPr/>
          <a:lstStyle/>
          <a:p>
            <a:r>
              <a:rPr lang="en-GB" dirty="0"/>
              <a:t>Increased running and mortgage finance costs continue to be the main causes of planned rental increases in Q2</a:t>
            </a:r>
          </a:p>
        </p:txBody>
      </p:sp>
      <p:sp>
        <p:nvSpPr>
          <p:cNvPr id="3" name="Text Placeholder 2">
            <a:extLst>
              <a:ext uri="{FF2B5EF4-FFF2-40B4-BE49-F238E27FC236}">
                <a16:creationId xmlns:a16="http://schemas.microsoft.com/office/drawing/2014/main" id="{D4CB92D4-8250-0290-2836-0771A61D513E}"/>
              </a:ext>
            </a:extLst>
          </p:cNvPr>
          <p:cNvSpPr>
            <a:spLocks noGrp="1"/>
          </p:cNvSpPr>
          <p:nvPr>
            <p:ph type="body" sz="quarter" idx="18"/>
          </p:nvPr>
        </p:nvSpPr>
        <p:spPr/>
        <p:txBody>
          <a:bodyPr/>
          <a:lstStyle/>
          <a:p>
            <a:r>
              <a:rPr lang="en-GB" dirty="0"/>
              <a:t>Q25. Why are you looking to increase/decrease rents in the next 6 months? Base: All planning to increase rent in the next 6 months (506) </a:t>
            </a:r>
          </a:p>
        </p:txBody>
      </p:sp>
      <p:sp>
        <p:nvSpPr>
          <p:cNvPr id="4" name="Text Placeholder 3">
            <a:extLst>
              <a:ext uri="{FF2B5EF4-FFF2-40B4-BE49-F238E27FC236}">
                <a16:creationId xmlns:a16="http://schemas.microsoft.com/office/drawing/2014/main" id="{C2AEFD33-9314-6B43-8419-B099E5B38CA1}"/>
              </a:ext>
            </a:extLst>
          </p:cNvPr>
          <p:cNvSpPr>
            <a:spLocks noGrp="1"/>
          </p:cNvSpPr>
          <p:nvPr>
            <p:ph type="body" sz="quarter" idx="19"/>
          </p:nvPr>
        </p:nvSpPr>
        <p:spPr/>
        <p:txBody>
          <a:bodyPr/>
          <a:lstStyle/>
          <a:p>
            <a:r>
              <a:rPr lang="en-GB" dirty="0"/>
              <a:t>The proportion of landlords both increasing rents to cover increased mortgage finance costs and demonstrate a higher yield to lender when remortgaging has increased by 8% and 6% respectively. </a:t>
            </a:r>
          </a:p>
        </p:txBody>
      </p:sp>
      <p:graphicFrame>
        <p:nvGraphicFramePr>
          <p:cNvPr id="8" name="Object 1">
            <a:extLst>
              <a:ext uri="{FF2B5EF4-FFF2-40B4-BE49-F238E27FC236}">
                <a16:creationId xmlns:a16="http://schemas.microsoft.com/office/drawing/2014/main" id="{0FC0F769-5F63-323D-AA74-7C1600F989AD}"/>
              </a:ext>
            </a:extLst>
          </p:cNvPr>
          <p:cNvGraphicFramePr>
            <a:graphicFrameLocks/>
          </p:cNvGraphicFramePr>
          <p:nvPr>
            <p:extLst>
              <p:ext uri="{D42A27DB-BD31-4B8C-83A1-F6EECF244321}">
                <p14:modId xmlns:p14="http://schemas.microsoft.com/office/powerpoint/2010/main" val="4136057583"/>
              </p:ext>
            </p:extLst>
          </p:nvPr>
        </p:nvGraphicFramePr>
        <p:xfrm>
          <a:off x="1798807" y="1922179"/>
          <a:ext cx="9164468" cy="42276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C6241580-F68B-7FB5-D7BD-EA70970CC7F8}"/>
              </a:ext>
            </a:extLst>
          </p:cNvPr>
          <p:cNvGraphicFramePr>
            <a:graphicFrameLocks noGrp="1"/>
          </p:cNvGraphicFramePr>
          <p:nvPr>
            <p:extLst>
              <p:ext uri="{D42A27DB-BD31-4B8C-83A1-F6EECF244321}">
                <p14:modId xmlns:p14="http://schemas.microsoft.com/office/powerpoint/2010/main" val="3778375867"/>
              </p:ext>
            </p:extLst>
          </p:nvPr>
        </p:nvGraphicFramePr>
        <p:xfrm>
          <a:off x="0" y="2358188"/>
          <a:ext cx="4357828" cy="3766416"/>
        </p:xfrm>
        <a:graphic>
          <a:graphicData uri="http://schemas.openxmlformats.org/drawingml/2006/table">
            <a:tbl>
              <a:tblPr firstRow="1" bandRow="1">
                <a:tableStyleId>{5C22544A-7EE6-4342-B048-85BDC9FD1C3A}</a:tableStyleId>
              </a:tblPr>
              <a:tblGrid>
                <a:gridCol w="4357828">
                  <a:extLst>
                    <a:ext uri="{9D8B030D-6E8A-4147-A177-3AD203B41FA5}">
                      <a16:colId xmlns:a16="http://schemas.microsoft.com/office/drawing/2014/main" val="20000"/>
                    </a:ext>
                  </a:extLst>
                </a:gridCol>
              </a:tblGrid>
              <a:tr h="470802">
                <a:tc>
                  <a:txBody>
                    <a:bodyPr/>
                    <a:lstStyle/>
                    <a:p>
                      <a:pPr marL="0" algn="r" defTabSz="914377" rtl="0" eaLnBrk="1" fontAlgn="ctr" latinLnBrk="0" hangingPunct="1"/>
                      <a:r>
                        <a:rPr lang="en-US" sz="1200" b="0" i="0" u="none" strike="noStrike" kern="1200" dirty="0">
                          <a:solidFill>
                            <a:srgbClr val="7F7F7F"/>
                          </a:solidFill>
                          <a:effectLst/>
                          <a:latin typeface="Segoe UI" panose="020B0502040204020203" pitchFamily="34" charset="0"/>
                          <a:ea typeface="+mn-ea"/>
                          <a:cs typeface="+mn-cs"/>
                        </a:rPr>
                        <a:t> Cover the increased costs of running a property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0802">
                <a:tc>
                  <a:txBody>
                    <a:bodyPr/>
                    <a:lstStyle/>
                    <a:p>
                      <a:pPr marL="0" algn="r" defTabSz="914377" rtl="0" eaLnBrk="1" fontAlgn="ctr" latinLnBrk="0" hangingPunct="1"/>
                      <a:r>
                        <a:rPr lang="en-US" sz="1200" b="0" i="0" u="none" strike="noStrike" kern="1200" dirty="0">
                          <a:solidFill>
                            <a:srgbClr val="7F7F7F"/>
                          </a:solidFill>
                          <a:effectLst/>
                          <a:latin typeface="Segoe UI" panose="020B0502040204020203" pitchFamily="34" charset="0"/>
                          <a:ea typeface="+mn-ea"/>
                          <a:cs typeface="+mn-cs"/>
                        </a:rPr>
                        <a:t> To align with local market rents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0802">
                <a:tc>
                  <a:txBody>
                    <a:bodyPr/>
                    <a:lstStyle/>
                    <a:p>
                      <a:pPr marL="0" algn="r" defTabSz="914377" rtl="0" eaLnBrk="1" fontAlgn="ctr" latinLnBrk="0" hangingPunct="1"/>
                      <a:r>
                        <a:rPr lang="en-US" sz="1200" b="0" i="0" u="none" strike="noStrike" kern="1200" dirty="0">
                          <a:solidFill>
                            <a:srgbClr val="7F7F7F"/>
                          </a:solidFill>
                          <a:effectLst/>
                          <a:latin typeface="Segoe UI" panose="020B0502040204020203" pitchFamily="34" charset="0"/>
                          <a:ea typeface="+mn-ea"/>
                          <a:cs typeface="+mn-cs"/>
                        </a:rPr>
                        <a:t> Cover increased mortgage finance costs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0802">
                <a:tc>
                  <a:txBody>
                    <a:bodyPr/>
                    <a:lstStyle/>
                    <a:p>
                      <a:pPr marL="0" algn="r" defTabSz="914377" rtl="0" eaLnBrk="1" fontAlgn="ctr" latinLnBrk="0" hangingPunct="1"/>
                      <a:r>
                        <a:rPr lang="en-US" sz="1200" b="0" i="0" u="none" strike="noStrike" kern="1200" dirty="0">
                          <a:solidFill>
                            <a:srgbClr val="7F7F7F"/>
                          </a:solidFill>
                          <a:effectLst/>
                          <a:latin typeface="Segoe UI" panose="020B0502040204020203" pitchFamily="34" charset="0"/>
                          <a:ea typeface="+mn-ea"/>
                          <a:cs typeface="+mn-cs"/>
                        </a:rPr>
                        <a:t> As a result of tax changes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86523"/>
                  </a:ext>
                </a:extLst>
              </a:tr>
              <a:tr h="470802">
                <a:tc>
                  <a:txBody>
                    <a:bodyPr/>
                    <a:lstStyle/>
                    <a:p>
                      <a:pPr marL="0" algn="r" defTabSz="914377" rtl="0" eaLnBrk="1" fontAlgn="ctr" latinLnBrk="0" hangingPunct="1"/>
                      <a:r>
                        <a:rPr lang="en-US" sz="1200" b="0" i="0" u="none" strike="noStrike" kern="1200" dirty="0">
                          <a:solidFill>
                            <a:srgbClr val="7F7F7F"/>
                          </a:solidFill>
                          <a:effectLst/>
                          <a:latin typeface="Segoe UI" panose="020B0502040204020203" pitchFamily="34" charset="0"/>
                          <a:ea typeface="+mn-ea"/>
                          <a:cs typeface="+mn-cs"/>
                        </a:rPr>
                        <a:t> Scheduled annual increase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200429"/>
                  </a:ext>
                </a:extLst>
              </a:tr>
              <a:tr h="470802">
                <a:tc>
                  <a:txBody>
                    <a:bodyPr/>
                    <a:lstStyle/>
                    <a:p>
                      <a:pPr marL="0" algn="r" defTabSz="914377" rtl="0" eaLnBrk="1" fontAlgn="ctr" latinLnBrk="0" hangingPunct="1"/>
                      <a:r>
                        <a:rPr lang="en-US" sz="1200" b="0" i="0" u="none" strike="noStrike" kern="1200" dirty="0">
                          <a:solidFill>
                            <a:srgbClr val="7F7F7F"/>
                          </a:solidFill>
                          <a:effectLst/>
                          <a:latin typeface="Segoe UI" panose="020B0502040204020203" pitchFamily="34" charset="0"/>
                          <a:ea typeface="+mn-ea"/>
                          <a:cs typeface="+mn-cs"/>
                        </a:rPr>
                        <a:t> Competition amongst tenants is strengthening</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6844130"/>
                  </a:ext>
                </a:extLst>
              </a:tr>
              <a:tr h="470802">
                <a:tc>
                  <a:txBody>
                    <a:bodyPr/>
                    <a:lstStyle/>
                    <a:p>
                      <a:pPr marL="0" algn="r" defTabSz="914377" rtl="0" eaLnBrk="1" fontAlgn="ctr" latinLnBrk="0" hangingPunct="1"/>
                      <a:r>
                        <a:rPr lang="en-US" sz="1200" b="0" i="0" u="none" strike="noStrike" kern="1200" dirty="0">
                          <a:solidFill>
                            <a:srgbClr val="7F7F7F"/>
                          </a:solidFill>
                          <a:effectLst/>
                          <a:latin typeface="Segoe UI" panose="020B0502040204020203" pitchFamily="34" charset="0"/>
                          <a:ea typeface="+mn-ea"/>
                          <a:cs typeface="+mn-cs"/>
                        </a:rPr>
                        <a:t> Demonstrate a higher yield to my lender when remortgaging</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7822770"/>
                  </a:ext>
                </a:extLst>
              </a:tr>
              <a:tr h="470802">
                <a:tc>
                  <a:txBody>
                    <a:bodyPr/>
                    <a:lstStyle/>
                    <a:p>
                      <a:pPr algn="r" rtl="0" fontAlgn="ctr"/>
                      <a:r>
                        <a:rPr lang="en-GB" sz="1200" b="0" i="0" u="none" strike="noStrike" dirty="0">
                          <a:solidFill>
                            <a:srgbClr val="7F7F7F"/>
                          </a:solidFill>
                          <a:effectLst/>
                          <a:latin typeface="Segoe UI" panose="020B0502040204020203" pitchFamily="34" charset="0"/>
                        </a:rPr>
                        <a:t> Other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162128"/>
                  </a:ext>
                </a:extLst>
              </a:tr>
            </a:tbl>
          </a:graphicData>
        </a:graphic>
      </p:graphicFrame>
      <p:sp>
        <p:nvSpPr>
          <p:cNvPr id="27" name="Text Placeholder 4">
            <a:extLst>
              <a:ext uri="{FF2B5EF4-FFF2-40B4-BE49-F238E27FC236}">
                <a16:creationId xmlns:a16="http://schemas.microsoft.com/office/drawing/2014/main" id="{04094D61-7EA3-435B-FE84-FC6BE1C9FA09}"/>
              </a:ext>
            </a:extLst>
          </p:cNvPr>
          <p:cNvSpPr txBox="1">
            <a:spLocks/>
          </p:cNvSpPr>
          <p:nvPr/>
        </p:nvSpPr>
        <p:spPr>
          <a:xfrm>
            <a:off x="317698" y="1726917"/>
            <a:ext cx="6497995" cy="390525"/>
          </a:xfrm>
          <a:prstGeom prst="rect">
            <a:avLst/>
          </a:prstGeom>
        </p:spPr>
        <p:txBody>
          <a:bodyPr vert="horz" lIns="0" tIns="0" rIns="0" bIns="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400" b="1" kern="1200">
                <a:solidFill>
                  <a:schemeClr val="bg1">
                    <a:lumMod val="50000"/>
                  </a:schemeClr>
                </a:solidFill>
                <a:latin typeface="Segoe UI" panose="020B0502040204020203" pitchFamily="34" charset="0"/>
                <a:ea typeface="Calibri" panose="020F0502020204030204" pitchFamily="34" charset="0"/>
                <a:cs typeface="Segoe UI" panose="020B0502040204020203"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500" b="1"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Why are you looking to increase rents in the next 6 months? (%)</a:t>
            </a:r>
          </a:p>
        </p:txBody>
      </p:sp>
      <p:cxnSp>
        <p:nvCxnSpPr>
          <p:cNvPr id="6" name="Straight Connector 5">
            <a:extLst>
              <a:ext uri="{FF2B5EF4-FFF2-40B4-BE49-F238E27FC236}">
                <a16:creationId xmlns:a16="http://schemas.microsoft.com/office/drawing/2014/main" id="{0F7D1E7D-65AC-CD7D-A0D9-2BB81ADBED27}"/>
              </a:ext>
            </a:extLst>
          </p:cNvPr>
          <p:cNvCxnSpPr>
            <a:cxnSpLocks/>
          </p:cNvCxnSpPr>
          <p:nvPr/>
        </p:nvCxnSpPr>
        <p:spPr>
          <a:xfrm>
            <a:off x="787179" y="3301779"/>
            <a:ext cx="9517711" cy="0"/>
          </a:xfrm>
          <a:prstGeom prst="line">
            <a:avLst/>
          </a:prstGeom>
          <a:ln w="9525" cmpd="sng">
            <a:solidFill>
              <a:schemeClr val="tx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C19AD1B-49D0-BC9F-4823-68A1A0A713F6}"/>
              </a:ext>
            </a:extLst>
          </p:cNvPr>
          <p:cNvCxnSpPr>
            <a:cxnSpLocks/>
          </p:cNvCxnSpPr>
          <p:nvPr/>
        </p:nvCxnSpPr>
        <p:spPr>
          <a:xfrm>
            <a:off x="787179" y="4241358"/>
            <a:ext cx="9517711" cy="0"/>
          </a:xfrm>
          <a:prstGeom prst="line">
            <a:avLst/>
          </a:prstGeom>
          <a:ln w="9525" cmpd="sng">
            <a:solidFill>
              <a:schemeClr val="tx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5381975-6762-C532-D5BB-6BDCD286FD80}"/>
              </a:ext>
            </a:extLst>
          </p:cNvPr>
          <p:cNvCxnSpPr>
            <a:cxnSpLocks/>
          </p:cNvCxnSpPr>
          <p:nvPr/>
        </p:nvCxnSpPr>
        <p:spPr>
          <a:xfrm>
            <a:off x="787179" y="5204791"/>
            <a:ext cx="9517711" cy="0"/>
          </a:xfrm>
          <a:prstGeom prst="line">
            <a:avLst/>
          </a:prstGeom>
          <a:ln w="9525" cmpd="sng">
            <a:solidFill>
              <a:schemeClr val="tx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01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2">
            <a:extLst>
              <a:ext uri="{FF2B5EF4-FFF2-40B4-BE49-F238E27FC236}">
                <a16:creationId xmlns:a16="http://schemas.microsoft.com/office/drawing/2014/main" id="{7A8DCC14-5B9C-110D-AEDE-46D05B83BA4E}"/>
              </a:ext>
            </a:extLst>
          </p:cNvPr>
          <p:cNvGraphicFramePr>
            <a:graphicFrameLocks noGrp="1"/>
          </p:cNvGraphicFramePr>
          <p:nvPr>
            <p:extLst>
              <p:ext uri="{D42A27DB-BD31-4B8C-83A1-F6EECF244321}">
                <p14:modId xmlns:p14="http://schemas.microsoft.com/office/powerpoint/2010/main" val="780297912"/>
              </p:ext>
            </p:extLst>
          </p:nvPr>
        </p:nvGraphicFramePr>
        <p:xfrm>
          <a:off x="7160219" y="1952088"/>
          <a:ext cx="4001223" cy="4105020"/>
        </p:xfrm>
        <a:graphic>
          <a:graphicData uri="http://schemas.openxmlformats.org/drawingml/2006/table">
            <a:tbl>
              <a:tblPr>
                <a:tableStyleId>{68D230F3-CF80-4859-8CE7-A43EE81993B5}</a:tableStyleId>
              </a:tblPr>
              <a:tblGrid>
                <a:gridCol w="208266">
                  <a:extLst>
                    <a:ext uri="{9D8B030D-6E8A-4147-A177-3AD203B41FA5}">
                      <a16:colId xmlns:a16="http://schemas.microsoft.com/office/drawing/2014/main" val="20002"/>
                    </a:ext>
                  </a:extLst>
                </a:gridCol>
                <a:gridCol w="1970497">
                  <a:extLst>
                    <a:ext uri="{9D8B030D-6E8A-4147-A177-3AD203B41FA5}">
                      <a16:colId xmlns:a16="http://schemas.microsoft.com/office/drawing/2014/main" val="20000"/>
                    </a:ext>
                  </a:extLst>
                </a:gridCol>
                <a:gridCol w="848490">
                  <a:extLst>
                    <a:ext uri="{9D8B030D-6E8A-4147-A177-3AD203B41FA5}">
                      <a16:colId xmlns:a16="http://schemas.microsoft.com/office/drawing/2014/main" val="20003"/>
                    </a:ext>
                  </a:extLst>
                </a:gridCol>
                <a:gridCol w="765704">
                  <a:extLst>
                    <a:ext uri="{9D8B030D-6E8A-4147-A177-3AD203B41FA5}">
                      <a16:colId xmlns:a16="http://schemas.microsoft.com/office/drawing/2014/main" val="20001"/>
                    </a:ext>
                  </a:extLst>
                </a:gridCol>
                <a:gridCol w="208266">
                  <a:extLst>
                    <a:ext uri="{9D8B030D-6E8A-4147-A177-3AD203B41FA5}">
                      <a16:colId xmlns:a16="http://schemas.microsoft.com/office/drawing/2014/main" val="20004"/>
                    </a:ext>
                  </a:extLst>
                </a:gridCol>
              </a:tblGrid>
              <a:tr h="264240">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sz="1050" b="1" i="0" u="none" strike="noStrike" cap="none" normalizeH="0" baseline="0" dirty="0">
                        <a:ln>
                          <a:noFill/>
                        </a:ln>
                        <a:solidFill>
                          <a:schemeClr val="bg1">
                            <a:lumMod val="50000"/>
                          </a:schemeClr>
                        </a:solidFill>
                        <a:effectLst/>
                        <a:latin typeface="Segoe UI" panose="020B0502040204020203" pitchFamily="34" charset="0"/>
                        <a:ea typeface="Segoe UI" pitchFamily="34" charset="0"/>
                        <a:cs typeface="Segoe UI" panose="020B0502040204020203" pitchFamily="34" charset="0"/>
                      </a:endParaRPr>
                    </a:p>
                  </a:txBody>
                  <a:tcPr marL="91433" marR="91433" marT="45734" marB="45734" anchor="ctr" horzOverflow="overflow">
                    <a:lnL>
                      <a:noFill/>
                    </a:lnL>
                    <a:lnR>
                      <a:noFill/>
                    </a:lnR>
                    <a:lnT w="12700" cmpd="sng">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5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By location</a:t>
                      </a:r>
                      <a:endParaRPr kumimoji="0" lang="en-US" sz="1050" b="1" i="0" u="none" strike="noStrike" cap="none" normalizeH="0" baseline="0" dirty="0">
                        <a:ln>
                          <a:noFill/>
                        </a:ln>
                        <a:solidFill>
                          <a:schemeClr val="bg1"/>
                        </a:solidFill>
                        <a:effectLst/>
                        <a:latin typeface="Segoe UI" panose="020B0502040204020203" pitchFamily="34" charset="0"/>
                        <a:ea typeface="Segoe UI" pitchFamily="34" charset="0"/>
                        <a:cs typeface="Segoe UI" panose="020B0502040204020203" pitchFamily="34" charset="0"/>
                      </a:endParaRPr>
                    </a:p>
                  </a:txBody>
                  <a:tcPr marL="91433" marR="91433" marT="45734" marB="45734" anchor="ctr" horzOverflow="overflow">
                    <a:lnL>
                      <a:noFill/>
                    </a:lnL>
                    <a:lnR>
                      <a:noFill/>
                    </a:lnR>
                    <a:lnT w="12700" cmpd="sng">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r>
                        <a:rPr kumimoji="0" lang="en-GB" sz="110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BOUGHT (%)</a:t>
                      </a:r>
                      <a:endParaRPr kumimoji="0" lang="en-GB" sz="1100" b="1" i="0" u="none" strike="noStrike" cap="none" normalizeH="0" baseline="0" dirty="0">
                        <a:ln>
                          <a:noFill/>
                        </a:ln>
                        <a:solidFill>
                          <a:schemeClr val="bg1"/>
                        </a:solidFill>
                        <a:effectLst/>
                        <a:latin typeface="Segoe UI" panose="020B0502040204020203" pitchFamily="34" charset="0"/>
                        <a:ea typeface="Segoe UI" pitchFamily="34" charset="0"/>
                        <a:cs typeface="Segoe UI" panose="020B0502040204020203" pitchFamily="34" charset="0"/>
                      </a:endParaRPr>
                    </a:p>
                  </a:txBody>
                  <a:tcPr marL="91433" marR="91433" marT="45734" marB="45734" anchor="ctr" horzOverflow="overflow">
                    <a:lnL>
                      <a:noFill/>
                    </a:lnL>
                    <a:lnR>
                      <a:noFill/>
                    </a:lnR>
                    <a:lnT w="12700" cmpd="sng">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r>
                        <a:rPr kumimoji="0" lang="en-GB" sz="110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SOLD (%)</a:t>
                      </a:r>
                      <a:endParaRPr kumimoji="0" lang="en-GB" sz="1100" b="1" i="0" u="none" strike="noStrike" cap="none" normalizeH="0" baseline="0" dirty="0">
                        <a:ln>
                          <a:noFill/>
                        </a:ln>
                        <a:solidFill>
                          <a:schemeClr val="bg1"/>
                        </a:solidFill>
                        <a:effectLst/>
                        <a:latin typeface="Segoe UI" panose="020B0502040204020203" pitchFamily="34" charset="0"/>
                        <a:ea typeface="Segoe UI" pitchFamily="34" charset="0"/>
                        <a:cs typeface="Segoe UI" panose="020B0502040204020203" pitchFamily="34" charset="0"/>
                      </a:endParaRPr>
                    </a:p>
                  </a:txBody>
                  <a:tcPr marL="91433" marR="91433" marT="45734" marB="45734" anchor="ctr" horzOverflow="overflow">
                    <a:lnL>
                      <a:noFill/>
                    </a:lnL>
                    <a:lnR>
                      <a:noFill/>
                    </a:lnR>
                    <a:lnT w="12700" cmpd="sng">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050" b="1" i="0" u="none" strike="noStrike" cap="none" normalizeH="0" baseline="0" dirty="0">
                        <a:ln>
                          <a:noFill/>
                        </a:ln>
                        <a:solidFill>
                          <a:schemeClr val="bg1">
                            <a:lumMod val="50000"/>
                          </a:schemeClr>
                        </a:solidFill>
                        <a:effectLst/>
                        <a:latin typeface="Segoe UI" panose="020B0502040204020203" pitchFamily="34" charset="0"/>
                        <a:ea typeface="Segoe UI" pitchFamily="34" charset="0"/>
                        <a:cs typeface="Segoe UI" panose="020B0502040204020203" pitchFamily="34" charset="0"/>
                      </a:endParaRPr>
                    </a:p>
                  </a:txBody>
                  <a:tcPr marL="91433" marR="91433" marT="45734" marB="45734" anchor="ctr" horzOverflow="overflow">
                    <a:lnL>
                      <a:noFill/>
                    </a:lnL>
                    <a:lnR>
                      <a:noFill/>
                    </a:lnR>
                    <a:lnT w="12700" cmpd="sng">
                      <a:noFill/>
                    </a:lnT>
                    <a:lnB>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01305">
                <a:tc>
                  <a:txBody>
                    <a:bodyPr/>
                    <a:lstStyle/>
                    <a:p>
                      <a:pPr algn="l" fontAlgn="b"/>
                      <a:endParaRPr lang="en-GB" sz="105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
                      <a:r>
                        <a:rPr lang="en-GB" sz="1100" b="1" i="0" u="none" strike="noStrike" dirty="0">
                          <a:solidFill>
                            <a:srgbClr val="7F7F7F"/>
                          </a:solidFill>
                          <a:effectLst/>
                          <a:latin typeface="Segoe UI" panose="020B0502040204020203" pitchFamily="34" charset="0"/>
                        </a:rPr>
                        <a:t>North West</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7F7F7F"/>
                          </a:solidFill>
                          <a:effectLst/>
                          <a:latin typeface="Segoe UI" panose="020B0502040204020203" pitchFamily="34" charset="0"/>
                        </a:rPr>
                        <a:t>8</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7F7F7F"/>
                          </a:solidFill>
                          <a:effectLst/>
                          <a:latin typeface="Segoe UI" panose="020B0502040204020203" pitchFamily="34" charset="0"/>
                        </a:rPr>
                        <a:t>19</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01305">
                <a:tc>
                  <a:txBody>
                    <a:bodyPr/>
                    <a:lstStyle/>
                    <a:p>
                      <a:pPr algn="l" fontAlgn="b"/>
                      <a:endParaRPr lang="en-GB" sz="105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r>
                        <a:rPr lang="en-GB" sz="1100" b="1" i="0" u="none" strike="noStrike">
                          <a:solidFill>
                            <a:srgbClr val="7F7F7F"/>
                          </a:solidFill>
                          <a:effectLst/>
                          <a:latin typeface="Segoe UI" panose="020B0502040204020203" pitchFamily="34" charset="0"/>
                        </a:rPr>
                        <a:t>Yorkshire and the Humber</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en-GB" sz="1100" b="0" i="0" u="none" strike="noStrike">
                          <a:solidFill>
                            <a:srgbClr val="7F7F7F"/>
                          </a:solidFill>
                          <a:effectLst/>
                          <a:latin typeface="Segoe UI" panose="020B0502040204020203" pitchFamily="34" charset="0"/>
                        </a:rPr>
                        <a:t>10</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en-GB" sz="1100" b="0" i="0" u="none" strike="noStrike">
                          <a:solidFill>
                            <a:srgbClr val="7F7F7F"/>
                          </a:solidFill>
                          <a:effectLst/>
                          <a:latin typeface="Segoe UI" panose="020B0502040204020203" pitchFamily="34" charset="0"/>
                        </a:rPr>
                        <a:t>18</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01305">
                <a:tc>
                  <a:txBody>
                    <a:bodyPr/>
                    <a:lstStyle/>
                    <a:p>
                      <a:pPr algn="l" fontAlgn="b"/>
                      <a:endParaRPr lang="en-GB" sz="105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
                      <a:r>
                        <a:rPr lang="en-GB" sz="1100" b="1" i="0" u="none" strike="noStrike">
                          <a:solidFill>
                            <a:srgbClr val="7F7F7F"/>
                          </a:solidFill>
                          <a:effectLst/>
                          <a:latin typeface="Segoe UI" panose="020B0502040204020203" pitchFamily="34" charset="0"/>
                        </a:rPr>
                        <a:t>East Midlands</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7F7F7F"/>
                          </a:solidFill>
                          <a:effectLst/>
                          <a:latin typeface="Segoe UI" panose="020B0502040204020203" pitchFamily="34" charset="0"/>
                        </a:rPr>
                        <a:t>8</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7F7F7F"/>
                          </a:solidFill>
                          <a:effectLst/>
                          <a:latin typeface="Segoe UI" panose="020B0502040204020203" pitchFamily="34" charset="0"/>
                        </a:rPr>
                        <a:t>15</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01305">
                <a:tc>
                  <a:txBody>
                    <a:bodyPr/>
                    <a:lstStyle/>
                    <a:p>
                      <a:pPr algn="l" fontAlgn="b"/>
                      <a:endParaRPr lang="en-GB" sz="105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r>
                        <a:rPr lang="en-GB" sz="1100" b="1" i="0" u="none" strike="noStrike">
                          <a:solidFill>
                            <a:srgbClr val="7F7F7F"/>
                          </a:solidFill>
                          <a:effectLst/>
                          <a:latin typeface="Segoe UI" panose="020B0502040204020203" pitchFamily="34" charset="0"/>
                        </a:rPr>
                        <a:t>Wales</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en-GB" sz="1100" b="0" i="0" u="none" strike="noStrike">
                          <a:solidFill>
                            <a:srgbClr val="7F7F7F"/>
                          </a:solidFill>
                          <a:effectLst/>
                          <a:latin typeface="Segoe UI" panose="020B0502040204020203" pitchFamily="34" charset="0"/>
                        </a:rPr>
                        <a:t>0</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en-GB" sz="1100" b="0" i="0" u="none" strike="noStrike">
                          <a:solidFill>
                            <a:srgbClr val="7F7F7F"/>
                          </a:solidFill>
                          <a:effectLst/>
                          <a:latin typeface="Segoe UI" panose="020B0502040204020203" pitchFamily="34" charset="0"/>
                        </a:rPr>
                        <a:t>14</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01305">
                <a:tc>
                  <a:txBody>
                    <a:bodyPr/>
                    <a:lstStyle/>
                    <a:p>
                      <a:pPr algn="l" fontAlgn="b"/>
                      <a:endParaRPr lang="en-GB" sz="105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
                      <a:r>
                        <a:rPr lang="en-GB" sz="1100" b="1" i="0" u="none" strike="noStrike">
                          <a:solidFill>
                            <a:srgbClr val="7F7F7F"/>
                          </a:solidFill>
                          <a:effectLst/>
                          <a:latin typeface="Segoe UI" panose="020B0502040204020203" pitchFamily="34" charset="0"/>
                        </a:rPr>
                        <a:t>London (Outer)</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7F7F7F"/>
                          </a:solidFill>
                          <a:effectLst/>
                          <a:latin typeface="Segoe UI" panose="020B0502040204020203" pitchFamily="34" charset="0"/>
                        </a:rPr>
                        <a:t>7</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7F7F7F"/>
                          </a:solidFill>
                          <a:effectLst/>
                          <a:latin typeface="Segoe UI" panose="020B0502040204020203" pitchFamily="34" charset="0"/>
                        </a:rPr>
                        <a:t>13</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201305">
                <a:tc>
                  <a:txBody>
                    <a:bodyPr/>
                    <a:lstStyle/>
                    <a:p>
                      <a:pPr algn="l" fontAlgn="b"/>
                      <a:endParaRPr lang="en-GB" sz="105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r>
                        <a:rPr lang="en-GB" sz="1100" b="1" i="0" u="none" strike="noStrike">
                          <a:solidFill>
                            <a:srgbClr val="7F7F7F"/>
                          </a:solidFill>
                          <a:effectLst/>
                          <a:latin typeface="Segoe UI" panose="020B0502040204020203" pitchFamily="34" charset="0"/>
                        </a:rPr>
                        <a:t>East of England</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GB" sz="1100" b="0" i="0" u="none" strike="noStrike">
                          <a:solidFill>
                            <a:srgbClr val="7F7F7F"/>
                          </a:solidFill>
                          <a:effectLst/>
                          <a:latin typeface="Segoe UI" panose="020B0502040204020203" pitchFamily="34" charset="0"/>
                        </a:rPr>
                        <a:t>7</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GB" sz="1100" b="0" i="0" u="none" strike="noStrike">
                          <a:solidFill>
                            <a:srgbClr val="7F7F7F"/>
                          </a:solidFill>
                          <a:effectLst/>
                          <a:latin typeface="Segoe UI" panose="020B0502040204020203" pitchFamily="34" charset="0"/>
                        </a:rPr>
                        <a:t>13</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00434">
                <a:tc>
                  <a:txBody>
                    <a:bodyPr/>
                    <a:lstStyle/>
                    <a:p>
                      <a:pPr algn="l" fontAlgn="b"/>
                      <a:endParaRPr lang="en-GB" sz="105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
                      <a:r>
                        <a:rPr lang="en-GB" sz="1100" b="1" i="0" u="none" strike="noStrike">
                          <a:solidFill>
                            <a:srgbClr val="7F7F7F"/>
                          </a:solidFill>
                          <a:effectLst/>
                          <a:latin typeface="Segoe UI" panose="020B0502040204020203" pitchFamily="34" charset="0"/>
                        </a:rPr>
                        <a:t>North East*</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7F7F7F"/>
                          </a:solidFill>
                          <a:effectLst/>
                          <a:latin typeface="Segoe UI" panose="020B0502040204020203" pitchFamily="34" charset="0"/>
                        </a:rPr>
                        <a:t>3</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7F7F7F"/>
                          </a:solidFill>
                          <a:effectLst/>
                          <a:latin typeface="Segoe UI" panose="020B0502040204020203" pitchFamily="34" charset="0"/>
                        </a:rPr>
                        <a:t>13</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201305">
                <a:tc>
                  <a:txBody>
                    <a:bodyPr/>
                    <a:lstStyle/>
                    <a:p>
                      <a:pPr algn="l" fontAlgn="b"/>
                      <a:endParaRPr lang="en-GB" sz="105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r>
                        <a:rPr lang="en-GB" sz="1100" b="1" i="0" u="none" strike="noStrike">
                          <a:solidFill>
                            <a:srgbClr val="7F7F7F"/>
                          </a:solidFill>
                          <a:effectLst/>
                          <a:latin typeface="Segoe UI" panose="020B0502040204020203" pitchFamily="34" charset="0"/>
                        </a:rPr>
                        <a:t>London (Central)</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GB" sz="1100" b="0" i="0" u="none" strike="noStrike">
                          <a:solidFill>
                            <a:srgbClr val="7F7F7F"/>
                          </a:solidFill>
                          <a:effectLst/>
                          <a:latin typeface="Segoe UI" panose="020B0502040204020203" pitchFamily="34" charset="0"/>
                        </a:rPr>
                        <a:t>6</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GB" sz="1100" b="0" i="0" u="none" strike="noStrike">
                          <a:solidFill>
                            <a:srgbClr val="7F7F7F"/>
                          </a:solidFill>
                          <a:effectLst/>
                          <a:latin typeface="Segoe UI" panose="020B0502040204020203" pitchFamily="34" charset="0"/>
                        </a:rPr>
                        <a:t>10</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01305">
                <a:tc>
                  <a:txBody>
                    <a:bodyPr/>
                    <a:lstStyle/>
                    <a:p>
                      <a:pPr algn="l" fontAlgn="b"/>
                      <a:endParaRPr lang="en-GB" sz="105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
                      <a:r>
                        <a:rPr lang="en-GB" sz="1100" b="1" i="0" u="none" strike="noStrike">
                          <a:solidFill>
                            <a:srgbClr val="7F7F7F"/>
                          </a:solidFill>
                          <a:effectLst/>
                          <a:latin typeface="Segoe UI" panose="020B0502040204020203" pitchFamily="34" charset="0"/>
                        </a:rPr>
                        <a:t>West Midlands </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7F7F7F"/>
                          </a:solidFill>
                          <a:effectLst/>
                          <a:latin typeface="Segoe UI" panose="020B0502040204020203" pitchFamily="34" charset="0"/>
                        </a:rPr>
                        <a:t>7</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7F7F7F"/>
                          </a:solidFill>
                          <a:effectLst/>
                          <a:latin typeface="Segoe UI" panose="020B0502040204020203" pitchFamily="34" charset="0"/>
                        </a:rPr>
                        <a:t>10</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00" b="1" i="0" u="none" strike="noStrike" cap="none" normalizeH="0" baseline="0" dirty="0">
                        <a:ln>
                          <a:noFill/>
                        </a:ln>
                        <a:solidFill>
                          <a:schemeClr val="accent1"/>
                        </a:solidFill>
                        <a:effectLst/>
                        <a:latin typeface="Segoe UI" pitchFamily="34" charset="0"/>
                        <a:ea typeface="Segoe UI" pitchFamily="34" charset="0"/>
                        <a:cs typeface="Segoe UI" pitchFamily="34" charset="0"/>
                      </a:endParaRPr>
                    </a:p>
                  </a:txBody>
                  <a:tcPr marL="91433" marR="91433" marT="45734" marB="45734"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201305">
                <a:tc>
                  <a:txBody>
                    <a:bodyPr/>
                    <a:lstStyle/>
                    <a:p>
                      <a:pPr algn="l" fontAlgn="b"/>
                      <a:endParaRPr lang="en-GB" sz="105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r>
                        <a:rPr lang="en-GB" sz="1100" b="1" i="0" u="none" strike="noStrike">
                          <a:solidFill>
                            <a:srgbClr val="7F7F7F"/>
                          </a:solidFill>
                          <a:effectLst/>
                          <a:latin typeface="Segoe UI" panose="020B0502040204020203" pitchFamily="34" charset="0"/>
                        </a:rPr>
                        <a:t>South East (excl. London)</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GB" sz="1100" b="0" i="0" u="none" strike="noStrike">
                          <a:solidFill>
                            <a:srgbClr val="7F7F7F"/>
                          </a:solidFill>
                          <a:effectLst/>
                          <a:latin typeface="Segoe UI" panose="020B0502040204020203" pitchFamily="34" charset="0"/>
                        </a:rPr>
                        <a:t>5</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rtl="0" fontAlgn="b"/>
                      <a:r>
                        <a:rPr lang="en-GB" sz="1100" b="0" i="0" u="none" strike="noStrike">
                          <a:solidFill>
                            <a:srgbClr val="7F7F7F"/>
                          </a:solidFill>
                          <a:effectLst/>
                          <a:latin typeface="Segoe UI" panose="020B0502040204020203" pitchFamily="34" charset="0"/>
                        </a:rPr>
                        <a:t>9</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GB" sz="10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01921">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1433" marR="91433" marT="45734" marB="45734" anchor="b"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rtl="0" fontAlgn="b"/>
                      <a:r>
                        <a:rPr lang="en-GB" sz="1100" b="1" i="0" u="none" strike="noStrike">
                          <a:solidFill>
                            <a:srgbClr val="7F7F7F"/>
                          </a:solidFill>
                          <a:effectLst/>
                          <a:latin typeface="Segoe UI" panose="020B0502040204020203" pitchFamily="34" charset="0"/>
                        </a:rPr>
                        <a:t>South West</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7F7F7F"/>
                          </a:solidFill>
                          <a:effectLst/>
                          <a:latin typeface="Segoe UI" panose="020B0502040204020203" pitchFamily="34" charset="0"/>
                        </a:rPr>
                        <a:t>3</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7F7F7F"/>
                          </a:solidFill>
                          <a:effectLst/>
                          <a:latin typeface="Segoe UI" panose="020B0502040204020203" pitchFamily="34" charset="0"/>
                        </a:rPr>
                        <a:t>9</a:t>
                      </a:r>
                    </a:p>
                  </a:txBody>
                  <a:tcPr marL="6350" marR="6350" marT="6350"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00" b="1" i="0" u="none" strike="noStrike" cap="none" normalizeH="0" baseline="0" dirty="0">
                        <a:ln>
                          <a:noFill/>
                        </a:ln>
                        <a:solidFill>
                          <a:schemeClr val="accent1"/>
                        </a:solidFill>
                        <a:effectLst/>
                        <a:latin typeface="Segoe UI" pitchFamily="34" charset="0"/>
                        <a:ea typeface="Segoe UI" pitchFamily="34" charset="0"/>
                        <a:cs typeface="Segoe UI" pitchFamily="34" charset="0"/>
                      </a:endParaRPr>
                    </a:p>
                  </a:txBody>
                  <a:tcPr marL="91433" marR="91433" marT="45734" marB="45734"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4"/>
                  </a:ext>
                </a:extLst>
              </a:tr>
              <a:tr h="264240">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1433" marR="91433" marT="45734" marB="45734" anchor="b" horzOverflow="overflow">
                    <a:lnL>
                      <a:noFill/>
                    </a:lnL>
                    <a:lnR>
                      <a:noFill/>
                    </a:lnR>
                    <a:lnT>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05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By no. of properties</a:t>
                      </a:r>
                      <a:endParaRPr kumimoji="0" lang="en-US" sz="1050" b="1" i="0" u="none" strike="noStrike" cap="none" normalizeH="0" baseline="0" dirty="0">
                        <a:ln>
                          <a:noFill/>
                        </a:ln>
                        <a:solidFill>
                          <a:schemeClr val="bg1"/>
                        </a:solidFill>
                        <a:effectLst/>
                        <a:latin typeface="Segoe UI" panose="020B0502040204020203" pitchFamily="34" charset="0"/>
                        <a:ea typeface="Segoe UI" pitchFamily="34" charset="0"/>
                        <a:cs typeface="Segoe UI" panose="020B0502040204020203" pitchFamily="34" charset="0"/>
                      </a:endParaRPr>
                    </a:p>
                  </a:txBody>
                  <a:tcPr marL="91433" marR="91433" marT="45734" marB="45734" anchor="ctr" horzOverflow="overflow">
                    <a:lnL>
                      <a:noFill/>
                    </a:lnL>
                    <a:lnR>
                      <a:noFill/>
                    </a:lnR>
                    <a:lnT>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r>
                        <a:rPr kumimoji="0" lang="en-GB" sz="110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BOUGHT (%)</a:t>
                      </a:r>
                      <a:endParaRPr kumimoji="0" lang="en-GB" sz="1100" b="1" i="0" u="none" strike="noStrike" cap="none" normalizeH="0" baseline="0" dirty="0">
                        <a:ln>
                          <a:noFill/>
                        </a:ln>
                        <a:solidFill>
                          <a:schemeClr val="bg1"/>
                        </a:solidFill>
                        <a:effectLst/>
                        <a:latin typeface="Segoe UI" panose="020B0502040204020203" pitchFamily="34" charset="0"/>
                        <a:ea typeface="Segoe UI" pitchFamily="34" charset="0"/>
                        <a:cs typeface="Segoe UI" panose="020B0502040204020203" pitchFamily="34" charset="0"/>
                      </a:endParaRPr>
                    </a:p>
                  </a:txBody>
                  <a:tcPr marL="91433" marR="91433" marT="45734" marB="45734" anchor="ctr" horzOverflow="overflow">
                    <a:lnL>
                      <a:noFill/>
                    </a:lnL>
                    <a:lnR>
                      <a:noFill/>
                    </a:lnR>
                    <a:lnT>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r>
                        <a:rPr kumimoji="0" lang="en-GB" sz="110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SOLD (%)</a:t>
                      </a:r>
                      <a:endParaRPr kumimoji="0" lang="en-GB" sz="1100" b="1" i="0" u="none" strike="noStrike" cap="none" normalizeH="0" baseline="0" dirty="0">
                        <a:ln>
                          <a:noFill/>
                        </a:ln>
                        <a:solidFill>
                          <a:schemeClr val="bg1"/>
                        </a:solidFill>
                        <a:effectLst/>
                        <a:latin typeface="Segoe UI" panose="020B0502040204020203" pitchFamily="34" charset="0"/>
                        <a:ea typeface="Segoe UI" pitchFamily="34" charset="0"/>
                        <a:cs typeface="Segoe UI" panose="020B0502040204020203" pitchFamily="34" charset="0"/>
                      </a:endParaRPr>
                    </a:p>
                  </a:txBody>
                  <a:tcPr marL="91433" marR="91433" marT="45734" marB="45734" anchor="ctr" horzOverflow="overflow">
                    <a:lnL>
                      <a:noFill/>
                    </a:lnL>
                    <a:lnR>
                      <a:noFill/>
                    </a:lnR>
                    <a:lnT>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1433" marR="91433" marT="45734" marB="45734" anchor="ctr" horzOverflow="overflow">
                    <a:lnL>
                      <a:noFill/>
                    </a:lnL>
                    <a:lnR>
                      <a:noFill/>
                    </a:lnR>
                    <a:lnT>
                      <a:noFill/>
                    </a:lnT>
                    <a:lnB>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21"/>
                  </a:ext>
                </a:extLst>
              </a:tr>
              <a:tr h="172904">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50" b="1" u="none" strike="noStrike" cap="none" normalizeH="0" baseline="0" dirty="0">
                          <a:ln>
                            <a:noFill/>
                          </a:ln>
                          <a:solidFill>
                            <a:schemeClr val="bg1">
                              <a:lumMod val="50000"/>
                            </a:schemeClr>
                          </a:solidFill>
                          <a:effectLst/>
                          <a:latin typeface="Segoe UI" panose="020B0502040204020203" pitchFamily="34" charset="0"/>
                          <a:cs typeface="Segoe UI" panose="020B0502040204020203" pitchFamily="34" charset="0"/>
                        </a:rPr>
                        <a:t>1</a:t>
                      </a:r>
                      <a:endParaRPr kumimoji="0" lang="en-GB"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GB" sz="1050" b="0" i="0" u="none" strike="noStrike" dirty="0">
                          <a:solidFill>
                            <a:srgbClr val="707070"/>
                          </a:solidFill>
                          <a:effectLst/>
                          <a:latin typeface="Segoe UI" panose="020B0502040204020203" pitchFamily="34" charset="0"/>
                        </a:rPr>
                        <a:t>3</a:t>
                      </a:r>
                    </a:p>
                  </a:txBody>
                  <a:tcPr marL="6350" marR="6350" marT="635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GB" sz="1050" b="0" i="0" u="none" strike="noStrike" dirty="0">
                          <a:solidFill>
                            <a:srgbClr val="707070"/>
                          </a:solidFill>
                          <a:effectLst/>
                          <a:latin typeface="Segoe UI" panose="020B0502040204020203" pitchFamily="34" charset="0"/>
                        </a:rPr>
                        <a:t>6</a:t>
                      </a:r>
                    </a:p>
                  </a:txBody>
                  <a:tcPr marL="6350" marR="6350" marT="635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05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172904">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50" b="1" u="none" strike="noStrike" cap="none" normalizeH="0" baseline="0" dirty="0">
                          <a:ln>
                            <a:noFill/>
                          </a:ln>
                          <a:solidFill>
                            <a:schemeClr val="bg1">
                              <a:lumMod val="50000"/>
                            </a:schemeClr>
                          </a:solidFill>
                          <a:effectLst/>
                          <a:latin typeface="Segoe UI" panose="020B0502040204020203" pitchFamily="34" charset="0"/>
                          <a:cs typeface="Segoe UI" panose="020B0502040204020203" pitchFamily="34" charset="0"/>
                        </a:rPr>
                        <a:t>2-3</a:t>
                      </a:r>
                      <a:endParaRPr kumimoji="0" lang="en-GB"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GB" sz="1050" b="0" i="0" u="none" strike="noStrike" dirty="0">
                          <a:solidFill>
                            <a:srgbClr val="707070"/>
                          </a:solidFill>
                          <a:effectLst/>
                          <a:latin typeface="Segoe UI" panose="020B0502040204020203" pitchFamily="34" charset="0"/>
                        </a:rPr>
                        <a:t>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GB" sz="1050" b="0" i="0" u="none" strike="noStrike" dirty="0">
                          <a:solidFill>
                            <a:srgbClr val="707070"/>
                          </a:solidFill>
                          <a:effectLst/>
                          <a:latin typeface="Segoe UI" panose="020B0502040204020203" pitchFamily="34" charset="0"/>
                        </a:rPr>
                        <a:t>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05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72904">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50" b="1" u="none" strike="noStrike" cap="none" normalizeH="0" baseline="0" dirty="0">
                          <a:ln>
                            <a:noFill/>
                          </a:ln>
                          <a:solidFill>
                            <a:schemeClr val="bg1">
                              <a:lumMod val="50000"/>
                            </a:schemeClr>
                          </a:solidFill>
                          <a:effectLst/>
                          <a:latin typeface="Segoe UI" panose="020B0502040204020203" pitchFamily="34" charset="0"/>
                          <a:cs typeface="Segoe UI" panose="020B0502040204020203" pitchFamily="34" charset="0"/>
                        </a:rPr>
                        <a:t>4-5</a:t>
                      </a:r>
                      <a:endParaRPr kumimoji="0" lang="en-GB"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GB" sz="1050" b="0" i="0" u="none" strike="noStrike" dirty="0">
                          <a:solidFill>
                            <a:srgbClr val="707070"/>
                          </a:solidFill>
                          <a:effectLst/>
                          <a:latin typeface="Segoe UI" panose="020B0502040204020203" pitchFamily="34" charset="0"/>
                        </a:rPr>
                        <a:t>5</a:t>
                      </a:r>
                    </a:p>
                  </a:txBody>
                  <a:tcPr marL="6350" marR="6350" marT="635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GB" sz="1050" b="0" i="0" u="none" strike="noStrike" dirty="0">
                          <a:solidFill>
                            <a:srgbClr val="707070"/>
                          </a:solidFill>
                          <a:effectLst/>
                          <a:latin typeface="Segoe UI" panose="020B0502040204020203" pitchFamily="34" charset="0"/>
                        </a:rPr>
                        <a:t>7</a:t>
                      </a:r>
                    </a:p>
                  </a:txBody>
                  <a:tcPr marL="6350" marR="6350" marT="635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05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172904">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50" b="1" u="none" strike="noStrike" cap="none" normalizeH="0" baseline="0" dirty="0">
                          <a:ln>
                            <a:noFill/>
                          </a:ln>
                          <a:solidFill>
                            <a:schemeClr val="bg1">
                              <a:lumMod val="50000"/>
                            </a:schemeClr>
                          </a:solidFill>
                          <a:effectLst/>
                          <a:latin typeface="Segoe UI" panose="020B0502040204020203" pitchFamily="34" charset="0"/>
                          <a:cs typeface="Segoe UI" panose="020B0502040204020203" pitchFamily="34" charset="0"/>
                        </a:rPr>
                        <a:t>6-10</a:t>
                      </a:r>
                      <a:endParaRPr kumimoji="0" lang="en-GB"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GB" sz="1050" b="0" i="0" u="none" strike="noStrike" dirty="0">
                          <a:solidFill>
                            <a:srgbClr val="707070"/>
                          </a:solidFill>
                          <a:effectLst/>
                          <a:latin typeface="Segoe UI" panose="020B0502040204020203" pitchFamily="34" charset="0"/>
                        </a:rPr>
                        <a:t>8</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GB" sz="1050" b="0" i="0" u="none" strike="noStrike" dirty="0">
                          <a:solidFill>
                            <a:srgbClr val="707070"/>
                          </a:solidFill>
                          <a:effectLst/>
                          <a:latin typeface="Segoe UI" panose="020B0502040204020203" pitchFamily="34" charset="0"/>
                        </a:rPr>
                        <a:t>12</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05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72904">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50" b="1" u="none" strike="noStrike" cap="none" normalizeH="0" baseline="0" dirty="0">
                          <a:ln>
                            <a:noFill/>
                          </a:ln>
                          <a:solidFill>
                            <a:schemeClr val="bg1">
                              <a:lumMod val="50000"/>
                            </a:schemeClr>
                          </a:solidFill>
                          <a:effectLst/>
                          <a:latin typeface="Segoe UI" panose="020B0502040204020203" pitchFamily="34" charset="0"/>
                          <a:cs typeface="Segoe UI" panose="020B0502040204020203" pitchFamily="34" charset="0"/>
                        </a:rPr>
                        <a:t>11-19</a:t>
                      </a:r>
                      <a:endParaRPr kumimoji="0" lang="en-GB"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GB" sz="1050" b="0" i="0" u="none" strike="noStrike" dirty="0">
                          <a:solidFill>
                            <a:srgbClr val="707070"/>
                          </a:solidFill>
                          <a:effectLst/>
                          <a:latin typeface="Segoe UI" panose="020B0502040204020203" pitchFamily="34" charset="0"/>
                        </a:rPr>
                        <a:t>8</a:t>
                      </a:r>
                    </a:p>
                  </a:txBody>
                  <a:tcPr marL="6350" marR="6350" marT="635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GB" sz="1050" b="0" i="0" u="none" strike="noStrike" dirty="0">
                          <a:solidFill>
                            <a:srgbClr val="707070"/>
                          </a:solidFill>
                          <a:effectLst/>
                          <a:latin typeface="Segoe UI" panose="020B0502040204020203" pitchFamily="34" charset="0"/>
                        </a:rPr>
                        <a:t>18</a:t>
                      </a:r>
                    </a:p>
                  </a:txBody>
                  <a:tcPr marL="6350" marR="6350" marT="6350"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05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9"/>
                  </a:ext>
                </a:extLst>
              </a:tr>
              <a:tr h="172904">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50" b="1" u="none" strike="noStrike" cap="none" normalizeH="0" baseline="0" dirty="0">
                          <a:ln>
                            <a:noFill/>
                          </a:ln>
                          <a:solidFill>
                            <a:schemeClr val="bg1">
                              <a:lumMod val="50000"/>
                            </a:schemeClr>
                          </a:solidFill>
                          <a:effectLst/>
                          <a:latin typeface="Segoe UI" panose="020B0502040204020203" pitchFamily="34" charset="0"/>
                          <a:cs typeface="Segoe UI" panose="020B0502040204020203" pitchFamily="34" charset="0"/>
                        </a:rPr>
                        <a:t>20+</a:t>
                      </a:r>
                      <a:endParaRPr kumimoji="0" lang="en-GB" sz="105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w="12700" cmpd="sng">
                      <a:noFill/>
                    </a:lnB>
                    <a:lnTlToBr w="12700" cmpd="sng">
                      <a:noFill/>
                      <a:prstDash val="solid"/>
                    </a:lnTlToBr>
                    <a:lnBlToTr w="12700" cmpd="sng">
                      <a:noFill/>
                      <a:prstDash val="solid"/>
                    </a:lnBlToTr>
                  </a:tcPr>
                </a:tc>
                <a:tc>
                  <a:txBody>
                    <a:bodyPr/>
                    <a:lstStyle/>
                    <a:p>
                      <a:pPr algn="ctr" rtl="0" fontAlgn="ctr"/>
                      <a:r>
                        <a:rPr lang="en-GB" sz="1050" b="0" i="0" u="none" strike="noStrike" dirty="0">
                          <a:solidFill>
                            <a:srgbClr val="707070"/>
                          </a:solidFill>
                          <a:effectLst/>
                          <a:latin typeface="Segoe UI" panose="020B0502040204020203" pitchFamily="34" charset="0"/>
                        </a:rPr>
                        <a:t>7</a:t>
                      </a:r>
                    </a:p>
                  </a:txBody>
                  <a:tcPr marL="6350" marR="6350" marT="6350"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ctr" rtl="0" fontAlgn="ctr"/>
                      <a:r>
                        <a:rPr lang="en-GB" sz="1050" b="0" i="0" u="none" strike="noStrike" dirty="0">
                          <a:solidFill>
                            <a:srgbClr val="707070"/>
                          </a:solidFill>
                          <a:effectLst/>
                          <a:latin typeface="Segoe UI" panose="020B0502040204020203" pitchFamily="34" charset="0"/>
                        </a:rPr>
                        <a:t>34</a:t>
                      </a:r>
                    </a:p>
                  </a:txBody>
                  <a:tcPr marL="6350" marR="6350" marT="6350"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05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0"/>
                  </a:ext>
                </a:extLst>
              </a:tr>
            </a:tbl>
          </a:graphicData>
        </a:graphic>
      </p:graphicFrame>
      <p:sp>
        <p:nvSpPr>
          <p:cNvPr id="5" name="Title 4"/>
          <p:cNvSpPr>
            <a:spLocks noGrp="1"/>
          </p:cNvSpPr>
          <p:nvPr>
            <p:ph type="title"/>
          </p:nvPr>
        </p:nvSpPr>
        <p:spPr>
          <a:xfrm>
            <a:off x="422887" y="244702"/>
            <a:ext cx="10364487" cy="671807"/>
          </a:xfrm>
        </p:spPr>
        <p:txBody>
          <a:bodyPr>
            <a:normAutofit/>
          </a:bodyPr>
          <a:lstStyle/>
          <a:p>
            <a:r>
              <a:rPr lang="en-GB" sz="2000" dirty="0"/>
              <a:t>In the last 3 months reported divestment has fallen back to the level recorded in Q4 22 (-4%), whilst acquisition activity remains stable.</a:t>
            </a:r>
          </a:p>
        </p:txBody>
      </p:sp>
      <p:sp>
        <p:nvSpPr>
          <p:cNvPr id="6" name="Text Placeholder 5"/>
          <p:cNvSpPr>
            <a:spLocks noGrp="1"/>
          </p:cNvSpPr>
          <p:nvPr>
            <p:ph type="body" sz="quarter" idx="18"/>
          </p:nvPr>
        </p:nvSpPr>
        <p:spPr>
          <a:xfrm>
            <a:off x="668337" y="6189797"/>
            <a:ext cx="9417050" cy="273050"/>
          </a:xfrm>
        </p:spPr>
        <p:txBody>
          <a:bodyPr/>
          <a:lstStyle/>
          <a:p>
            <a:r>
              <a:rPr lang="en-GB" altLang="en-US" dirty="0"/>
              <a:t>Q12. If you have made changes to your portfolio in the last three months…? </a:t>
            </a:r>
            <a:r>
              <a:rPr lang="en-US" altLang="en-US" dirty="0"/>
              <a:t>Base: All (983)</a:t>
            </a:r>
            <a:endParaRPr lang="en-GB" altLang="en-US" dirty="0"/>
          </a:p>
        </p:txBody>
      </p:sp>
      <p:sp>
        <p:nvSpPr>
          <p:cNvPr id="7" name="Text Placeholder 6"/>
          <p:cNvSpPr>
            <a:spLocks noGrp="1"/>
          </p:cNvSpPr>
          <p:nvPr>
            <p:ph type="body" sz="quarter" idx="19"/>
          </p:nvPr>
        </p:nvSpPr>
        <p:spPr>
          <a:xfrm>
            <a:off x="439738" y="1007919"/>
            <a:ext cx="11078794" cy="581025"/>
          </a:xfrm>
        </p:spPr>
        <p:txBody>
          <a:bodyPr>
            <a:normAutofit/>
          </a:bodyPr>
          <a:lstStyle/>
          <a:p>
            <a:r>
              <a:rPr lang="en-GB" dirty="0"/>
              <a:t>Landlords in the North West and Yorkshire &amp; the Humber continue to most likely to decrease their portfolio size, although the proportion of landlords has decreased in both areas (by 8% and 14% respectively). </a:t>
            </a:r>
          </a:p>
        </p:txBody>
      </p:sp>
      <p:sp>
        <p:nvSpPr>
          <p:cNvPr id="8" name="Text Placeholder 7"/>
          <p:cNvSpPr>
            <a:spLocks noGrp="1"/>
          </p:cNvSpPr>
          <p:nvPr>
            <p:ph type="body" sz="quarter" idx="20"/>
          </p:nvPr>
        </p:nvSpPr>
        <p:spPr>
          <a:xfrm>
            <a:off x="439738" y="1674669"/>
            <a:ext cx="10952162" cy="390525"/>
          </a:xfrm>
        </p:spPr>
        <p:txBody>
          <a:bodyPr/>
          <a:lstStyle/>
          <a:p>
            <a:r>
              <a:rPr lang="en-GB" dirty="0"/>
              <a:t>Purchasing and selling behaviour in last 3 months (%)</a:t>
            </a:r>
          </a:p>
        </p:txBody>
      </p:sp>
      <p:graphicFrame>
        <p:nvGraphicFramePr>
          <p:cNvPr id="9" name="Object 1"/>
          <p:cNvGraphicFramePr>
            <a:graphicFrameLocks noGrp="1"/>
          </p:cNvGraphicFramePr>
          <p:nvPr>
            <p:extLst>
              <p:ext uri="{D42A27DB-BD31-4B8C-83A1-F6EECF244321}">
                <p14:modId xmlns:p14="http://schemas.microsoft.com/office/powerpoint/2010/main" val="3330566235"/>
              </p:ext>
            </p:extLst>
          </p:nvPr>
        </p:nvGraphicFramePr>
        <p:xfrm>
          <a:off x="1840811" y="2238703"/>
          <a:ext cx="1821193" cy="4272456"/>
        </p:xfrm>
        <a:graphic>
          <a:graphicData uri="http://schemas.openxmlformats.org/drawingml/2006/chart">
            <c:chart xmlns:c="http://schemas.openxmlformats.org/drawingml/2006/chart" xmlns:r="http://schemas.openxmlformats.org/officeDocument/2006/relationships" r:id="rId2"/>
          </a:graphicData>
        </a:graphic>
      </p:graphicFrame>
      <p:grpSp>
        <p:nvGrpSpPr>
          <p:cNvPr id="18" name="Group 17"/>
          <p:cNvGrpSpPr/>
          <p:nvPr/>
        </p:nvGrpSpPr>
        <p:grpSpPr>
          <a:xfrm>
            <a:off x="254234" y="2217106"/>
            <a:ext cx="1690996" cy="2403129"/>
            <a:chOff x="744327" y="2240279"/>
            <a:chExt cx="1690996" cy="2403129"/>
          </a:xfrm>
        </p:grpSpPr>
        <p:sp>
          <p:nvSpPr>
            <p:cNvPr id="10" name="AutoShape 27"/>
            <p:cNvSpPr>
              <a:spLocks noChangeArrowheads="1"/>
            </p:cNvSpPr>
            <p:nvPr/>
          </p:nvSpPr>
          <p:spPr bwMode="auto">
            <a:xfrm>
              <a:off x="757159" y="2240279"/>
              <a:ext cx="1408566" cy="308880"/>
            </a:xfrm>
            <a:prstGeom prst="roundRect">
              <a:avLst>
                <a:gd name="adj" fmla="val 16667"/>
              </a:avLst>
            </a:prstGeom>
            <a:noFill/>
            <a:ln w="28575">
              <a:noFill/>
            </a:ln>
          </p:spPr>
          <p:txBody>
            <a:bodyPr wrap="square" lIns="72000" tIns="46800" rIns="72000" bIns="4680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Bought property</a:t>
              </a:r>
            </a:p>
          </p:txBody>
        </p:sp>
        <p:sp>
          <p:nvSpPr>
            <p:cNvPr id="11" name="AutoShape 28"/>
            <p:cNvSpPr>
              <a:spLocks noChangeArrowheads="1"/>
            </p:cNvSpPr>
            <p:nvPr/>
          </p:nvSpPr>
          <p:spPr bwMode="auto">
            <a:xfrm>
              <a:off x="744327" y="2652824"/>
              <a:ext cx="1421398" cy="308880"/>
            </a:xfrm>
            <a:prstGeom prst="roundRect">
              <a:avLst>
                <a:gd name="adj" fmla="val 16667"/>
              </a:avLst>
            </a:prstGeom>
            <a:noFill/>
            <a:ln w="28575">
              <a:noFill/>
            </a:ln>
          </p:spPr>
          <p:txBody>
            <a:bodyPr wrap="square" lIns="72000" tIns="46800" rIns="72000" bIns="4680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Sold property</a:t>
              </a:r>
            </a:p>
          </p:txBody>
        </p:sp>
        <p:sp>
          <p:nvSpPr>
            <p:cNvPr id="12" name="AutoShape 29"/>
            <p:cNvSpPr>
              <a:spLocks noChangeArrowheads="1"/>
            </p:cNvSpPr>
            <p:nvPr/>
          </p:nvSpPr>
          <p:spPr bwMode="auto">
            <a:xfrm>
              <a:off x="758746" y="4334528"/>
              <a:ext cx="1406979" cy="308880"/>
            </a:xfrm>
            <a:prstGeom prst="roundRect">
              <a:avLst>
                <a:gd name="adj" fmla="val 16667"/>
              </a:avLst>
            </a:prstGeom>
            <a:noFill/>
            <a:ln w="28575">
              <a:noFill/>
            </a:ln>
          </p:spPr>
          <p:txBody>
            <a:bodyPr wrap="square" lIns="72000" tIns="46800" rIns="72000" bIns="4680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No change</a:t>
              </a:r>
            </a:p>
          </p:txBody>
        </p:sp>
        <p:sp>
          <p:nvSpPr>
            <p:cNvPr id="13" name="Rectangle 14"/>
            <p:cNvSpPr>
              <a:spLocks noChangeArrowheads="1"/>
            </p:cNvSpPr>
            <p:nvPr/>
          </p:nvSpPr>
          <p:spPr bwMode="auto">
            <a:xfrm>
              <a:off x="2255323" y="2304719"/>
              <a:ext cx="180000" cy="180000"/>
            </a:xfrm>
            <a:prstGeom prst="flowChartConnector">
              <a:avLst/>
            </a:prstGeom>
            <a:solidFill>
              <a:schemeClr val="accent6"/>
            </a:solidFill>
            <a:ln>
              <a:noFill/>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14" name="Rectangle 16"/>
            <p:cNvSpPr>
              <a:spLocks noChangeArrowheads="1"/>
            </p:cNvSpPr>
            <p:nvPr/>
          </p:nvSpPr>
          <p:spPr bwMode="auto">
            <a:xfrm>
              <a:off x="2255323" y="2720934"/>
              <a:ext cx="180000" cy="180000"/>
            </a:xfrm>
            <a:prstGeom prst="flowChartConnector">
              <a:avLst/>
            </a:prstGeom>
            <a:solidFill>
              <a:schemeClr val="accent3"/>
            </a:solidFill>
            <a:ln>
              <a:noFill/>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15" name="Rectangle 18"/>
            <p:cNvSpPr>
              <a:spLocks noChangeArrowheads="1"/>
            </p:cNvSpPr>
            <p:nvPr/>
          </p:nvSpPr>
          <p:spPr bwMode="auto">
            <a:xfrm>
              <a:off x="2255323" y="4396856"/>
              <a:ext cx="180000" cy="180000"/>
            </a:xfrm>
            <a:prstGeom prst="flowChartConnector">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grpSp>
      <p:grpSp>
        <p:nvGrpSpPr>
          <p:cNvPr id="28" name="Group 27"/>
          <p:cNvGrpSpPr/>
          <p:nvPr/>
        </p:nvGrpSpPr>
        <p:grpSpPr>
          <a:xfrm>
            <a:off x="3975750" y="2218234"/>
            <a:ext cx="2899243" cy="463358"/>
            <a:chOff x="580937" y="2088995"/>
            <a:chExt cx="2899243" cy="463358"/>
          </a:xfrm>
        </p:grpSpPr>
        <p:sp>
          <p:nvSpPr>
            <p:cNvPr id="29" name="Rounded Rectangle 28"/>
            <p:cNvSpPr/>
            <p:nvPr/>
          </p:nvSpPr>
          <p:spPr>
            <a:xfrm>
              <a:off x="580937" y="2088995"/>
              <a:ext cx="2447645" cy="463358"/>
            </a:xfrm>
            <a:prstGeom prst="round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FFFFF"/>
                  </a:solidFill>
                  <a:effectLst/>
                  <a:uLnTx/>
                  <a:uFillTx/>
                  <a:latin typeface="Segoe UI" pitchFamily="34" charset="0"/>
                  <a:ea typeface="Segoe UI" pitchFamily="34" charset="0"/>
                  <a:cs typeface="Segoe UI" pitchFamily="34" charset="0"/>
                </a:rPr>
                <a:t>Mean no. of properties purchased</a:t>
              </a:r>
              <a:endParaRPr kumimoji="0" lang="en-GB" sz="1200" b="0" i="0" u="none" strike="noStrike" kern="1200" cap="none" spc="0" normalizeH="0" baseline="0" noProof="0" dirty="0">
                <a:ln w="0"/>
                <a:solidFill>
                  <a:srgbClr val="FFFFFF"/>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0" name="Rounded Rectangle 29"/>
            <p:cNvSpPr/>
            <p:nvPr/>
          </p:nvSpPr>
          <p:spPr>
            <a:xfrm>
              <a:off x="2828132" y="2160701"/>
              <a:ext cx="652048" cy="319946"/>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w="0"/>
                  <a:solidFill>
                    <a:srgbClr val="AFD52C"/>
                  </a:solidFill>
                  <a:effectLst>
                    <a:outerShdw blurRad="38100" dist="19050" dir="2700000" algn="tl" rotWithShape="0">
                      <a:srgbClr val="FFFFFF">
                        <a:alpha val="40000"/>
                      </a:srgbClr>
                    </a:outerShdw>
                  </a:effectLst>
                  <a:latin typeface="Segoe UI" pitchFamily="34" charset="0"/>
                  <a:ea typeface="Verdana" charset="0"/>
                  <a:cs typeface="Segoe UI" pitchFamily="34" charset="0"/>
                </a:rPr>
                <a:t>2.5</a:t>
              </a:r>
              <a:endParaRPr kumimoji="0" lang="en-GB" sz="1400" b="0" i="0" u="none" strike="noStrike" kern="1200" cap="none" spc="0" normalizeH="0" baseline="0" noProof="0" dirty="0">
                <a:ln w="0"/>
                <a:solidFill>
                  <a:srgbClr val="AFD52C"/>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grpSp>
      <p:grpSp>
        <p:nvGrpSpPr>
          <p:cNvPr id="31" name="Group 30"/>
          <p:cNvGrpSpPr/>
          <p:nvPr/>
        </p:nvGrpSpPr>
        <p:grpSpPr>
          <a:xfrm>
            <a:off x="3975750" y="2746560"/>
            <a:ext cx="2899243" cy="463358"/>
            <a:chOff x="580937" y="2088995"/>
            <a:chExt cx="2899243" cy="463358"/>
          </a:xfrm>
        </p:grpSpPr>
        <p:sp>
          <p:nvSpPr>
            <p:cNvPr id="33" name="Rounded Rectangle 32"/>
            <p:cNvSpPr/>
            <p:nvPr/>
          </p:nvSpPr>
          <p:spPr>
            <a:xfrm>
              <a:off x="580937" y="2088995"/>
              <a:ext cx="2447645" cy="463358"/>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FFFFF"/>
                  </a:solidFill>
                  <a:effectLst/>
                  <a:uLnTx/>
                  <a:uFillTx/>
                  <a:latin typeface="Segoe UI" pitchFamily="34" charset="0"/>
                  <a:ea typeface="Segoe UI" pitchFamily="34" charset="0"/>
                  <a:cs typeface="Segoe UI" pitchFamily="34" charset="0"/>
                </a:rPr>
                <a:t>Mean no. of properties sold</a:t>
              </a:r>
              <a:endParaRPr kumimoji="0" lang="en-GB" sz="1200" b="0" i="0" u="none" strike="noStrike" kern="1200" cap="none" spc="0" normalizeH="0" baseline="0" noProof="0" dirty="0">
                <a:ln w="0"/>
                <a:solidFill>
                  <a:srgbClr val="FFFFFF"/>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4" name="Rounded Rectangle 33"/>
            <p:cNvSpPr/>
            <p:nvPr/>
          </p:nvSpPr>
          <p:spPr>
            <a:xfrm>
              <a:off x="2828132" y="2160701"/>
              <a:ext cx="652048" cy="319946"/>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ln w="0"/>
                  <a:solidFill>
                    <a:srgbClr val="FD5608"/>
                  </a:solidFill>
                  <a:effectLst>
                    <a:outerShdw blurRad="38100" dist="19050" dir="2700000" algn="tl" rotWithShape="0">
                      <a:srgbClr val="FFFFFF">
                        <a:alpha val="40000"/>
                      </a:srgbClr>
                    </a:outerShdw>
                  </a:effectLst>
                  <a:latin typeface="Segoe UI" pitchFamily="34" charset="0"/>
                  <a:ea typeface="Verdana" charset="0"/>
                  <a:cs typeface="Segoe UI" pitchFamily="34" charset="0"/>
                </a:rPr>
                <a:t>1.8</a:t>
              </a:r>
              <a:endParaRPr kumimoji="0" lang="en-GB" sz="1400" b="0" i="0" u="none" strike="noStrike" kern="1200" cap="none" spc="0" normalizeH="0" baseline="0" noProof="0" dirty="0">
                <a:ln w="0"/>
                <a:solidFill>
                  <a:srgbClr val="FD5608"/>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grpSp>
      <p:grpSp>
        <p:nvGrpSpPr>
          <p:cNvPr id="35" name="Group 34"/>
          <p:cNvGrpSpPr/>
          <p:nvPr/>
        </p:nvGrpSpPr>
        <p:grpSpPr>
          <a:xfrm>
            <a:off x="7134386" y="1908747"/>
            <a:ext cx="4027056" cy="4232737"/>
            <a:chOff x="7096126" y="2522936"/>
            <a:chExt cx="4057650" cy="3329583"/>
          </a:xfrm>
        </p:grpSpPr>
        <p:grpSp>
          <p:nvGrpSpPr>
            <p:cNvPr id="36" name="Group 35"/>
            <p:cNvGrpSpPr/>
            <p:nvPr/>
          </p:nvGrpSpPr>
          <p:grpSpPr>
            <a:xfrm>
              <a:off x="7096126" y="2522936"/>
              <a:ext cx="4057650" cy="3329583"/>
              <a:chOff x="7096126" y="2522936"/>
              <a:chExt cx="4057650" cy="3329583"/>
            </a:xfrm>
          </p:grpSpPr>
          <p:sp>
            <p:nvSpPr>
              <p:cNvPr id="39" name="Rounded Rectangle 38"/>
              <p:cNvSpPr/>
              <p:nvPr/>
            </p:nvSpPr>
            <p:spPr bwMode="auto">
              <a:xfrm>
                <a:off x="7096126" y="2522936"/>
                <a:ext cx="4057650" cy="3329583"/>
              </a:xfrm>
              <a:prstGeom prst="roundRect">
                <a:avLst>
                  <a:gd name="adj" fmla="val 3936"/>
                </a:avLst>
              </a:prstGeom>
              <a:noFill/>
              <a:ln w="57150" cap="flat" cmpd="sng" algn="ctr">
                <a:solidFill>
                  <a:srgbClr val="00206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Arial" charset="0"/>
                  <a:ea typeface="ＭＳ Ｐゴシック" pitchFamily="1" charset="-128"/>
                  <a:cs typeface="+mn-cs"/>
                </a:endParaRPr>
              </a:p>
            </p:txBody>
          </p:sp>
          <p:cxnSp>
            <p:nvCxnSpPr>
              <p:cNvPr id="40" name="Straight Connector 39"/>
              <p:cNvCxnSpPr/>
              <p:nvPr/>
            </p:nvCxnSpPr>
            <p:spPr>
              <a:xfrm>
                <a:off x="7219949" y="2561878"/>
                <a:ext cx="3826394" cy="0"/>
              </a:xfrm>
              <a:prstGeom prst="line">
                <a:avLst/>
              </a:prstGeom>
              <a:ln w="5715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7" name="Oval 36"/>
            <p:cNvSpPr/>
            <p:nvPr/>
          </p:nvSpPr>
          <p:spPr>
            <a:xfrm>
              <a:off x="7167561" y="2533303"/>
              <a:ext cx="85725" cy="95597"/>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8" name="Oval 37"/>
            <p:cNvSpPr/>
            <p:nvPr/>
          </p:nvSpPr>
          <p:spPr>
            <a:xfrm>
              <a:off x="10996060" y="2557029"/>
              <a:ext cx="107433" cy="104602"/>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grpSp>
      <p:sp>
        <p:nvSpPr>
          <p:cNvPr id="41" name="Rounded Rectangle 40"/>
          <p:cNvSpPr/>
          <p:nvPr/>
        </p:nvSpPr>
        <p:spPr bwMode="auto">
          <a:xfrm>
            <a:off x="3326854" y="2254053"/>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1000" dirty="0">
                <a:solidFill>
                  <a:srgbClr val="404040">
                    <a:lumMod val="65000"/>
                    <a:lumOff val="35000"/>
                  </a:srgbClr>
                </a:solidFill>
                <a:latin typeface="Segoe UI" panose="020B0502040204020203" pitchFamily="34" charset="0"/>
                <a:ea typeface="ＭＳ Ｐゴシック" pitchFamily="1" charset="-128"/>
                <a:cs typeface="Segoe UI" panose="020B0502040204020203" pitchFamily="34" charset="0"/>
              </a:rPr>
              <a:t>4</a:t>
            </a:r>
            <a:r>
              <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rPr>
              <a:t>%</a:t>
            </a:r>
          </a:p>
        </p:txBody>
      </p:sp>
      <p:sp>
        <p:nvSpPr>
          <p:cNvPr id="42" name="Rounded Rectangle 41"/>
          <p:cNvSpPr/>
          <p:nvPr/>
        </p:nvSpPr>
        <p:spPr bwMode="auto">
          <a:xfrm>
            <a:off x="3326854" y="2625075"/>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rPr>
              <a:t>16%</a:t>
            </a:r>
          </a:p>
        </p:txBody>
      </p:sp>
      <p:sp>
        <p:nvSpPr>
          <p:cNvPr id="43" name="AutoShape 4"/>
          <p:cNvSpPr>
            <a:spLocks noChangeArrowheads="1"/>
          </p:cNvSpPr>
          <p:nvPr/>
        </p:nvSpPr>
        <p:spPr bwMode="auto">
          <a:xfrm>
            <a:off x="5054287" y="6141485"/>
            <a:ext cx="924848" cy="272415"/>
          </a:xfrm>
          <a:prstGeom prst="roundRect">
            <a:avLst>
              <a:gd name="adj" fmla="val 16667"/>
            </a:avLst>
          </a:prstGeom>
          <a:noFill/>
          <a:ln w="28575">
            <a:solidFill>
              <a:schemeClr val="bg1">
                <a:lumMod val="75000"/>
              </a:schemeClr>
            </a:solidFill>
            <a:prstDash val="sysDot"/>
            <a:round/>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mn-ea"/>
                <a:cs typeface="Segoe UI" panose="020B0502040204020203" pitchFamily="34" charset="0"/>
              </a:rPr>
              <a:t>Q1 2023</a:t>
            </a:r>
          </a:p>
        </p:txBody>
      </p:sp>
      <p:sp>
        <p:nvSpPr>
          <p:cNvPr id="45" name="TextBox 44">
            <a:extLst>
              <a:ext uri="{FF2B5EF4-FFF2-40B4-BE49-F238E27FC236}">
                <a16:creationId xmlns:a16="http://schemas.microsoft.com/office/drawing/2014/main" id="{B0D0EB3F-0831-4AE4-9C99-98326607B592}"/>
              </a:ext>
            </a:extLst>
          </p:cNvPr>
          <p:cNvSpPr txBox="1"/>
          <p:nvPr/>
        </p:nvSpPr>
        <p:spPr>
          <a:xfrm>
            <a:off x="9172707" y="6343927"/>
            <a:ext cx="1873636"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*Caution: Small Base</a:t>
            </a:r>
          </a:p>
        </p:txBody>
      </p:sp>
    </p:spTree>
    <p:extLst>
      <p:ext uri="{BB962C8B-B14F-4D97-AF65-F5344CB8AC3E}">
        <p14:creationId xmlns:p14="http://schemas.microsoft.com/office/powerpoint/2010/main" val="249644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Group 22">
            <a:extLst>
              <a:ext uri="{FF2B5EF4-FFF2-40B4-BE49-F238E27FC236}">
                <a16:creationId xmlns:a16="http://schemas.microsoft.com/office/drawing/2014/main" id="{9ABECAEA-8B54-4E77-B902-3760E903AC0F}"/>
              </a:ext>
            </a:extLst>
          </p:cNvPr>
          <p:cNvGraphicFramePr>
            <a:graphicFrameLocks noGrp="1"/>
          </p:cNvGraphicFramePr>
          <p:nvPr>
            <p:extLst>
              <p:ext uri="{D42A27DB-BD31-4B8C-83A1-F6EECF244321}">
                <p14:modId xmlns:p14="http://schemas.microsoft.com/office/powerpoint/2010/main" val="1473736453"/>
              </p:ext>
            </p:extLst>
          </p:nvPr>
        </p:nvGraphicFramePr>
        <p:xfrm>
          <a:off x="9378679" y="4210782"/>
          <a:ext cx="2238231" cy="1716179"/>
        </p:xfrm>
        <a:graphic>
          <a:graphicData uri="http://schemas.openxmlformats.org/drawingml/2006/table">
            <a:tbl>
              <a:tblPr/>
              <a:tblGrid>
                <a:gridCol w="140497">
                  <a:extLst>
                    <a:ext uri="{9D8B030D-6E8A-4147-A177-3AD203B41FA5}">
                      <a16:colId xmlns:a16="http://schemas.microsoft.com/office/drawing/2014/main" val="20002"/>
                    </a:ext>
                  </a:extLst>
                </a:gridCol>
                <a:gridCol w="983491">
                  <a:extLst>
                    <a:ext uri="{9D8B030D-6E8A-4147-A177-3AD203B41FA5}">
                      <a16:colId xmlns:a16="http://schemas.microsoft.com/office/drawing/2014/main" val="20000"/>
                    </a:ext>
                  </a:extLst>
                </a:gridCol>
                <a:gridCol w="948369">
                  <a:extLst>
                    <a:ext uri="{9D8B030D-6E8A-4147-A177-3AD203B41FA5}">
                      <a16:colId xmlns:a16="http://schemas.microsoft.com/office/drawing/2014/main" val="20001"/>
                    </a:ext>
                  </a:extLst>
                </a:gridCol>
                <a:gridCol w="165874">
                  <a:extLst>
                    <a:ext uri="{9D8B030D-6E8A-4147-A177-3AD203B41FA5}">
                      <a16:colId xmlns:a16="http://schemas.microsoft.com/office/drawing/2014/main" val="20003"/>
                    </a:ext>
                  </a:extLst>
                </a:gridCol>
              </a:tblGrid>
              <a:tr h="267587">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rPr>
                        <a:t>No. of properties (%)</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Arial" pitchFamily="34" charset="0"/>
                        <a:ea typeface="MS PGothic" pitchFamily="34" charset="-128"/>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2414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1</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GB" sz="1050" b="0" i="0" u="none" strike="noStrike" dirty="0">
                          <a:solidFill>
                            <a:srgbClr val="707070"/>
                          </a:solidFill>
                          <a:effectLst/>
                          <a:latin typeface="Segoe UI" panose="020B0502040204020203" pitchFamily="34" charset="0"/>
                        </a:rPr>
                        <a:t>18</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414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2-3</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GB" sz="1050" b="0" i="0" u="none" strike="noStrike" dirty="0">
                          <a:solidFill>
                            <a:srgbClr val="707070"/>
                          </a:solidFill>
                          <a:effectLst/>
                          <a:latin typeface="Segoe UI" panose="020B0502040204020203" pitchFamily="34" charset="0"/>
                        </a:rPr>
                        <a:t>29</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414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4-5</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GB" sz="1050" b="0" i="0" u="none" strike="noStrike" dirty="0">
                          <a:solidFill>
                            <a:srgbClr val="707070"/>
                          </a:solidFill>
                          <a:effectLst/>
                          <a:latin typeface="Segoe UI" panose="020B0502040204020203" pitchFamily="34" charset="0"/>
                        </a:rPr>
                        <a:t>29</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414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6-10</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GB" sz="1050" b="0" i="0" u="none" strike="noStrike" dirty="0">
                          <a:solidFill>
                            <a:srgbClr val="707070"/>
                          </a:solidFill>
                          <a:effectLst/>
                          <a:latin typeface="Segoe UI" panose="020B0502040204020203" pitchFamily="34" charset="0"/>
                        </a:rPr>
                        <a:t>45</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14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11-19</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GB" sz="1050" b="0" i="0" u="none" strike="noStrike" dirty="0">
                          <a:solidFill>
                            <a:srgbClr val="707070"/>
                          </a:solidFill>
                          <a:effectLst/>
                          <a:latin typeface="Segoe UI" panose="020B0502040204020203" pitchFamily="34" charset="0"/>
                        </a:rPr>
                        <a:t>53</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414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20+</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GB" sz="1050" b="0" i="0" u="none" strike="noStrike" dirty="0">
                          <a:solidFill>
                            <a:srgbClr val="707070"/>
                          </a:solidFill>
                          <a:effectLst/>
                          <a:latin typeface="Segoe UI" panose="020B0502040204020203" pitchFamily="34" charset="0"/>
                        </a:rPr>
                        <a:t>59</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7" name="Object 3"/>
          <p:cNvGraphicFramePr>
            <a:graphicFrameLocks noChangeAspect="1"/>
          </p:cNvGraphicFramePr>
          <p:nvPr>
            <p:extLst>
              <p:ext uri="{D42A27DB-BD31-4B8C-83A1-F6EECF244321}">
                <p14:modId xmlns:p14="http://schemas.microsoft.com/office/powerpoint/2010/main" val="3666413572"/>
              </p:ext>
            </p:extLst>
          </p:nvPr>
        </p:nvGraphicFramePr>
        <p:xfrm>
          <a:off x="1413434" y="2271838"/>
          <a:ext cx="7831626" cy="373983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22888" y="158977"/>
            <a:ext cx="11189844" cy="671807"/>
          </a:xfrm>
        </p:spPr>
        <p:txBody>
          <a:bodyPr/>
          <a:lstStyle/>
          <a:p>
            <a:r>
              <a:rPr lang="en-GB" dirty="0">
                <a:solidFill>
                  <a:srgbClr val="FD5608"/>
                </a:solidFill>
                <a:latin typeface="Calibri" panose="020F0502020204030204" pitchFamily="34" charset="0"/>
                <a:cs typeface="Calibri" panose="020F0502020204030204" pitchFamily="34" charset="0"/>
              </a:rPr>
              <a:t>Planned divestment continues to trend upwards, reaching an all-time high of 37% in Q2</a:t>
            </a:r>
            <a:endParaRPr lang="en-GB" dirty="0"/>
          </a:p>
        </p:txBody>
      </p:sp>
      <p:sp>
        <p:nvSpPr>
          <p:cNvPr id="3" name="Text Placeholder 2"/>
          <p:cNvSpPr>
            <a:spLocks noGrp="1"/>
          </p:cNvSpPr>
          <p:nvPr>
            <p:ph type="body" sz="quarter" idx="18"/>
          </p:nvPr>
        </p:nvSpPr>
        <p:spPr/>
        <p:txBody>
          <a:bodyPr/>
          <a:lstStyle/>
          <a:p>
            <a:r>
              <a:rPr lang="en-GB" altLang="en-US" dirty="0"/>
              <a:t>Q13b. In the next 12 months, do you intend to…? </a:t>
            </a:r>
            <a:r>
              <a:rPr lang="en-US" altLang="en-US" dirty="0"/>
              <a:t>Base: All (983)</a:t>
            </a:r>
          </a:p>
        </p:txBody>
      </p:sp>
      <p:sp>
        <p:nvSpPr>
          <p:cNvPr id="4" name="Text Placeholder 3"/>
          <p:cNvSpPr>
            <a:spLocks noGrp="1"/>
          </p:cNvSpPr>
          <p:nvPr>
            <p:ph type="body" sz="quarter" idx="19"/>
          </p:nvPr>
        </p:nvSpPr>
        <p:spPr>
          <a:xfrm>
            <a:off x="439737" y="914400"/>
            <a:ext cx="11256631" cy="581025"/>
          </a:xfrm>
        </p:spPr>
        <p:txBody>
          <a:body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50" dirty="0">
                <a:solidFill>
                  <a:srgbClr val="FFFFFF"/>
                </a:solidFill>
                <a:latin typeface="Calibri" panose="020F0502020204030204" pitchFamily="34" charset="0"/>
                <a:cs typeface="Calibri" panose="020F0502020204030204" pitchFamily="34" charset="0"/>
              </a:rPr>
              <a:t>Proposed acquisition remains low at just 8% - indicting further </a:t>
            </a:r>
            <a:r>
              <a:rPr kumimoji="0" lang="en-GB" sz="135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 reduction in the size of the PRS in the coming months.</a:t>
            </a:r>
            <a:r>
              <a:rPr lang="en-GB" sz="1350" dirty="0">
                <a:solidFill>
                  <a:srgbClr val="FFFFFF"/>
                </a:solidFill>
                <a:latin typeface="Calibri" panose="020F0502020204030204" pitchFamily="34" charset="0"/>
                <a:cs typeface="Calibri" panose="020F0502020204030204" pitchFamily="34" charset="0"/>
              </a:rPr>
              <a:t> More than half of</a:t>
            </a:r>
            <a:r>
              <a:rPr kumimoji="0" lang="en-GB" sz="135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lang="en-GB" sz="1350" dirty="0">
                <a:solidFill>
                  <a:srgbClr val="FFFFFF"/>
                </a:solidFill>
                <a:latin typeface="Calibri" panose="020F0502020204030204" pitchFamily="34" charset="0"/>
                <a:cs typeface="Calibri" panose="020F0502020204030204" pitchFamily="34" charset="0"/>
              </a:rPr>
              <a:t>Landlords with larger portfolios (11+ properties) now plan to divest in the next 12 months. </a:t>
            </a:r>
            <a:endParaRPr kumimoji="0" lang="en-GB" sz="135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 name="Text Placeholder 4"/>
          <p:cNvSpPr>
            <a:spLocks noGrp="1"/>
          </p:cNvSpPr>
          <p:nvPr>
            <p:ph type="body" sz="quarter" idx="20"/>
          </p:nvPr>
        </p:nvSpPr>
        <p:spPr/>
        <p:txBody>
          <a:bodyPr/>
          <a:lstStyle/>
          <a:p>
            <a:r>
              <a:rPr lang="en-GB" dirty="0">
                <a:latin typeface="Calibri" panose="020F0502020204030204" pitchFamily="34" charset="0"/>
                <a:cs typeface="Calibri" panose="020F0502020204030204" pitchFamily="34" charset="0"/>
              </a:rPr>
              <a:t>Portfolio Intentions in next 12 months (%)</a:t>
            </a:r>
          </a:p>
        </p:txBody>
      </p:sp>
      <p:sp>
        <p:nvSpPr>
          <p:cNvPr id="8" name="Rectangle 48"/>
          <p:cNvSpPr>
            <a:spLocks noChangeArrowheads="1"/>
          </p:cNvSpPr>
          <p:nvPr/>
        </p:nvSpPr>
        <p:spPr bwMode="auto">
          <a:xfrm>
            <a:off x="-347784" y="3332778"/>
            <a:ext cx="14970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Increase size</a:t>
            </a:r>
          </a:p>
        </p:txBody>
      </p:sp>
      <p:sp>
        <p:nvSpPr>
          <p:cNvPr id="12" name="Rectangle 57"/>
          <p:cNvSpPr>
            <a:spLocks noChangeArrowheads="1"/>
          </p:cNvSpPr>
          <p:nvPr/>
        </p:nvSpPr>
        <p:spPr bwMode="auto">
          <a:xfrm>
            <a:off x="121920" y="4118737"/>
            <a:ext cx="10273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No Change</a:t>
            </a:r>
          </a:p>
        </p:txBody>
      </p:sp>
      <p:sp>
        <p:nvSpPr>
          <p:cNvPr id="13" name="Rectangle 18"/>
          <p:cNvSpPr>
            <a:spLocks noChangeArrowheads="1"/>
          </p:cNvSpPr>
          <p:nvPr/>
        </p:nvSpPr>
        <p:spPr bwMode="auto">
          <a:xfrm>
            <a:off x="1271193" y="4151489"/>
            <a:ext cx="180000" cy="180000"/>
          </a:xfrm>
          <a:prstGeom prst="flowChartConnector">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latin typeface="Roboto Condensed"/>
              <a:ea typeface="+mn-ea"/>
              <a:cs typeface="+mn-cs"/>
            </a:endParaRPr>
          </a:p>
        </p:txBody>
      </p:sp>
      <p:sp>
        <p:nvSpPr>
          <p:cNvPr id="14" name="Rectangle 60"/>
          <p:cNvSpPr>
            <a:spLocks noChangeArrowheads="1"/>
          </p:cNvSpPr>
          <p:nvPr/>
        </p:nvSpPr>
        <p:spPr bwMode="auto">
          <a:xfrm>
            <a:off x="191209" y="4928278"/>
            <a:ext cx="9580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Decrease size</a:t>
            </a:r>
          </a:p>
        </p:txBody>
      </p:sp>
      <p:sp>
        <p:nvSpPr>
          <p:cNvPr id="17" name="Rectangle 22"/>
          <p:cNvSpPr>
            <a:spLocks noChangeArrowheads="1"/>
          </p:cNvSpPr>
          <p:nvPr/>
        </p:nvSpPr>
        <p:spPr bwMode="auto">
          <a:xfrm>
            <a:off x="1271193" y="4958019"/>
            <a:ext cx="180000" cy="180000"/>
          </a:xfrm>
          <a:prstGeom prst="flowChartConnector">
            <a:avLst/>
          </a:prstGeom>
          <a:solidFill>
            <a:srgbClr val="EF2E0A"/>
          </a:solidFill>
          <a:ln>
            <a:noFill/>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latin typeface="Roboto Condensed"/>
              <a:ea typeface="+mn-ea"/>
              <a:cs typeface="+mn-cs"/>
            </a:endParaRPr>
          </a:p>
        </p:txBody>
      </p:sp>
      <p:cxnSp>
        <p:nvCxnSpPr>
          <p:cNvPr id="23" name="Straight Connector 22"/>
          <p:cNvCxnSpPr>
            <a:cxnSpLocks/>
          </p:cNvCxnSpPr>
          <p:nvPr/>
        </p:nvCxnSpPr>
        <p:spPr bwMode="auto">
          <a:xfrm flipV="1">
            <a:off x="2630528" y="2397795"/>
            <a:ext cx="0" cy="3396434"/>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38" name="Straight Connector 37"/>
          <p:cNvCxnSpPr>
            <a:cxnSpLocks/>
          </p:cNvCxnSpPr>
          <p:nvPr/>
        </p:nvCxnSpPr>
        <p:spPr bwMode="auto">
          <a:xfrm flipV="1">
            <a:off x="3824781" y="2397795"/>
            <a:ext cx="0" cy="3396434"/>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65" name="Straight Connector 64"/>
          <p:cNvCxnSpPr>
            <a:cxnSpLocks/>
          </p:cNvCxnSpPr>
          <p:nvPr/>
        </p:nvCxnSpPr>
        <p:spPr bwMode="auto">
          <a:xfrm flipV="1">
            <a:off x="5023162" y="2397795"/>
            <a:ext cx="0" cy="3396434"/>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39" name="Rectangle 14"/>
          <p:cNvSpPr>
            <a:spLocks noChangeArrowheads="1"/>
          </p:cNvSpPr>
          <p:nvPr/>
        </p:nvSpPr>
        <p:spPr bwMode="auto">
          <a:xfrm>
            <a:off x="1271193" y="3344959"/>
            <a:ext cx="180000" cy="180000"/>
          </a:xfrm>
          <a:prstGeom prst="flowChartConnector">
            <a:avLst/>
          </a:prstGeom>
          <a:solidFill>
            <a:schemeClr val="accent6"/>
          </a:solidFill>
          <a:ln>
            <a:noFill/>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latin typeface="Roboto Condensed"/>
              <a:ea typeface="+mn-ea"/>
              <a:cs typeface="+mn-cs"/>
            </a:endParaRPr>
          </a:p>
        </p:txBody>
      </p:sp>
      <p:cxnSp>
        <p:nvCxnSpPr>
          <p:cNvPr id="47" name="Straight Connector 46">
            <a:extLst>
              <a:ext uri="{FF2B5EF4-FFF2-40B4-BE49-F238E27FC236}">
                <a16:creationId xmlns:a16="http://schemas.microsoft.com/office/drawing/2014/main" id="{E66ADACF-5346-4EA7-B961-6FCF86FA4A7B}"/>
              </a:ext>
            </a:extLst>
          </p:cNvPr>
          <p:cNvCxnSpPr>
            <a:cxnSpLocks/>
          </p:cNvCxnSpPr>
          <p:nvPr/>
        </p:nvCxnSpPr>
        <p:spPr bwMode="auto">
          <a:xfrm flipV="1">
            <a:off x="6224731" y="2397795"/>
            <a:ext cx="0" cy="3396434"/>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4" name="Straight Connector 23">
            <a:extLst>
              <a:ext uri="{FF2B5EF4-FFF2-40B4-BE49-F238E27FC236}">
                <a16:creationId xmlns:a16="http://schemas.microsoft.com/office/drawing/2014/main" id="{06B85F8A-C75C-4EF3-88AD-80EBFFC37A60}"/>
              </a:ext>
            </a:extLst>
          </p:cNvPr>
          <p:cNvCxnSpPr>
            <a:cxnSpLocks/>
          </p:cNvCxnSpPr>
          <p:nvPr/>
        </p:nvCxnSpPr>
        <p:spPr bwMode="auto">
          <a:xfrm flipV="1">
            <a:off x="7430854" y="2397795"/>
            <a:ext cx="0" cy="3396434"/>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graphicFrame>
        <p:nvGraphicFramePr>
          <p:cNvPr id="26" name="Group 22">
            <a:extLst>
              <a:ext uri="{FF2B5EF4-FFF2-40B4-BE49-F238E27FC236}">
                <a16:creationId xmlns:a16="http://schemas.microsoft.com/office/drawing/2014/main" id="{F812B444-EDF1-440E-95BE-DA2F48315AF5}"/>
              </a:ext>
            </a:extLst>
          </p:cNvPr>
          <p:cNvGraphicFramePr>
            <a:graphicFrameLocks noGrp="1"/>
          </p:cNvGraphicFramePr>
          <p:nvPr>
            <p:extLst>
              <p:ext uri="{D42A27DB-BD31-4B8C-83A1-F6EECF244321}">
                <p14:modId xmlns:p14="http://schemas.microsoft.com/office/powerpoint/2010/main" val="545899860"/>
              </p:ext>
            </p:extLst>
          </p:nvPr>
        </p:nvGraphicFramePr>
        <p:xfrm>
          <a:off x="9370268" y="2242411"/>
          <a:ext cx="2238231" cy="1716179"/>
        </p:xfrm>
        <a:graphic>
          <a:graphicData uri="http://schemas.openxmlformats.org/drawingml/2006/table">
            <a:tbl>
              <a:tblPr/>
              <a:tblGrid>
                <a:gridCol w="140497">
                  <a:extLst>
                    <a:ext uri="{9D8B030D-6E8A-4147-A177-3AD203B41FA5}">
                      <a16:colId xmlns:a16="http://schemas.microsoft.com/office/drawing/2014/main" val="20002"/>
                    </a:ext>
                  </a:extLst>
                </a:gridCol>
                <a:gridCol w="983491">
                  <a:extLst>
                    <a:ext uri="{9D8B030D-6E8A-4147-A177-3AD203B41FA5}">
                      <a16:colId xmlns:a16="http://schemas.microsoft.com/office/drawing/2014/main" val="20000"/>
                    </a:ext>
                  </a:extLst>
                </a:gridCol>
                <a:gridCol w="948369">
                  <a:extLst>
                    <a:ext uri="{9D8B030D-6E8A-4147-A177-3AD203B41FA5}">
                      <a16:colId xmlns:a16="http://schemas.microsoft.com/office/drawing/2014/main" val="20001"/>
                    </a:ext>
                  </a:extLst>
                </a:gridCol>
                <a:gridCol w="165874">
                  <a:extLst>
                    <a:ext uri="{9D8B030D-6E8A-4147-A177-3AD203B41FA5}">
                      <a16:colId xmlns:a16="http://schemas.microsoft.com/office/drawing/2014/main" val="20003"/>
                    </a:ext>
                  </a:extLst>
                </a:gridCol>
              </a:tblGrid>
              <a:tr h="267587">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rPr>
                        <a:t>No. of properties (%)</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Arial" pitchFamily="34" charset="0"/>
                        <a:ea typeface="MS PGothic" pitchFamily="34" charset="-128"/>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6"/>
                  </a:ext>
                </a:extLst>
              </a:tr>
              <a:tr h="2414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1</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GB" sz="1050" b="0" i="0" u="none" strike="noStrike" dirty="0">
                          <a:solidFill>
                            <a:srgbClr val="707070"/>
                          </a:solidFill>
                          <a:effectLst/>
                          <a:latin typeface="Segoe UI" panose="020B0502040204020203" pitchFamily="34" charset="0"/>
                        </a:rPr>
                        <a:t>5</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414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2-3</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GB" sz="1050" b="0" i="0" u="none" strike="noStrike" dirty="0">
                          <a:solidFill>
                            <a:srgbClr val="707070"/>
                          </a:solidFill>
                          <a:effectLst/>
                          <a:latin typeface="Segoe UI" panose="020B0502040204020203" pitchFamily="34" charset="0"/>
                        </a:rPr>
                        <a:t>4</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414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4-5</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GB" sz="1050" b="0" i="0" u="none" strike="noStrike" dirty="0">
                          <a:solidFill>
                            <a:srgbClr val="707070"/>
                          </a:solidFill>
                          <a:effectLst/>
                          <a:latin typeface="Segoe UI" panose="020B0502040204020203" pitchFamily="34" charset="0"/>
                        </a:rPr>
                        <a:t>10</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414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6-10</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ctr"/>
                      <a:r>
                        <a:rPr lang="en-GB" sz="1050" b="0" i="0" u="none" strike="noStrike" dirty="0">
                          <a:solidFill>
                            <a:srgbClr val="707070"/>
                          </a:solidFill>
                          <a:effectLst/>
                          <a:latin typeface="Segoe UI" panose="020B0502040204020203" pitchFamily="34" charset="0"/>
                        </a:rPr>
                        <a:t>11</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14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11-19</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GB" sz="1050" b="0" i="0" u="none" strike="noStrike" dirty="0">
                          <a:solidFill>
                            <a:srgbClr val="707070"/>
                          </a:solidFill>
                          <a:effectLst/>
                          <a:latin typeface="Segoe UI" panose="020B0502040204020203" pitchFamily="34" charset="0"/>
                        </a:rPr>
                        <a:t>8</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414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20+</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GB" sz="1050" b="0" i="0" u="none" strike="noStrike" dirty="0">
                          <a:solidFill>
                            <a:srgbClr val="707070"/>
                          </a:solidFill>
                          <a:effectLst/>
                          <a:latin typeface="Segoe UI" panose="020B0502040204020203" pitchFamily="34" charset="0"/>
                        </a:rPr>
                        <a:t>12</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28" name="Group 27">
            <a:extLst>
              <a:ext uri="{FF2B5EF4-FFF2-40B4-BE49-F238E27FC236}">
                <a16:creationId xmlns:a16="http://schemas.microsoft.com/office/drawing/2014/main" id="{F1CB2FD6-D690-4A01-93AE-1952604AE675}"/>
              </a:ext>
            </a:extLst>
          </p:cNvPr>
          <p:cNvGrpSpPr/>
          <p:nvPr/>
        </p:nvGrpSpPr>
        <p:grpSpPr>
          <a:xfrm>
            <a:off x="9377303" y="2211349"/>
            <a:ext cx="2238233" cy="1784832"/>
            <a:chOff x="7096126" y="2522938"/>
            <a:chExt cx="4057650" cy="3126634"/>
          </a:xfrm>
        </p:grpSpPr>
        <p:grpSp>
          <p:nvGrpSpPr>
            <p:cNvPr id="29" name="Group 28">
              <a:extLst>
                <a:ext uri="{FF2B5EF4-FFF2-40B4-BE49-F238E27FC236}">
                  <a16:creationId xmlns:a16="http://schemas.microsoft.com/office/drawing/2014/main" id="{2FD3EAF0-C13A-49C8-91D1-143DF8DC5154}"/>
                </a:ext>
              </a:extLst>
            </p:cNvPr>
            <p:cNvGrpSpPr/>
            <p:nvPr/>
          </p:nvGrpSpPr>
          <p:grpSpPr>
            <a:xfrm>
              <a:off x="7096126" y="2522938"/>
              <a:ext cx="4057650" cy="3126634"/>
              <a:chOff x="7096126" y="2522938"/>
              <a:chExt cx="4057650" cy="3126634"/>
            </a:xfrm>
          </p:grpSpPr>
          <p:sp>
            <p:nvSpPr>
              <p:cNvPr id="33" name="Rounded Rectangle 74">
                <a:extLst>
                  <a:ext uri="{FF2B5EF4-FFF2-40B4-BE49-F238E27FC236}">
                    <a16:creationId xmlns:a16="http://schemas.microsoft.com/office/drawing/2014/main" id="{3C42B982-DABC-46C1-9699-5ACCDCAD4736}"/>
                  </a:ext>
                </a:extLst>
              </p:cNvPr>
              <p:cNvSpPr/>
              <p:nvPr/>
            </p:nvSpPr>
            <p:spPr bwMode="auto">
              <a:xfrm>
                <a:off x="7096126" y="2522938"/>
                <a:ext cx="4057650" cy="3126634"/>
              </a:xfrm>
              <a:prstGeom prst="roundRect">
                <a:avLst>
                  <a:gd name="adj" fmla="val 3936"/>
                </a:avLst>
              </a:prstGeom>
              <a:noFill/>
              <a:ln w="57150"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Arial" charset="0"/>
                  <a:ea typeface="ＭＳ Ｐゴシック" pitchFamily="1" charset="-128"/>
                  <a:cs typeface="+mn-cs"/>
                </a:endParaRPr>
              </a:p>
            </p:txBody>
          </p:sp>
          <p:cxnSp>
            <p:nvCxnSpPr>
              <p:cNvPr id="42" name="Straight Connector 41">
                <a:extLst>
                  <a:ext uri="{FF2B5EF4-FFF2-40B4-BE49-F238E27FC236}">
                    <a16:creationId xmlns:a16="http://schemas.microsoft.com/office/drawing/2014/main" id="{A9C4AF21-A2A3-4749-A6F8-F35C7A89ADD7}"/>
                  </a:ext>
                </a:extLst>
              </p:cNvPr>
              <p:cNvCxnSpPr/>
              <p:nvPr/>
            </p:nvCxnSpPr>
            <p:spPr>
              <a:xfrm>
                <a:off x="7219949" y="2561878"/>
                <a:ext cx="3826394" cy="0"/>
              </a:xfrm>
              <a:prstGeom prst="line">
                <a:avLst/>
              </a:prstGeom>
              <a:ln w="5715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0" name="Oval 29">
              <a:extLst>
                <a:ext uri="{FF2B5EF4-FFF2-40B4-BE49-F238E27FC236}">
                  <a16:creationId xmlns:a16="http://schemas.microsoft.com/office/drawing/2014/main" id="{BBE17FBC-F677-4271-B268-E3433319AAAC}"/>
                </a:ext>
              </a:extLst>
            </p:cNvPr>
            <p:cNvSpPr/>
            <p:nvPr/>
          </p:nvSpPr>
          <p:spPr>
            <a:xfrm>
              <a:off x="7167561" y="2533303"/>
              <a:ext cx="85725" cy="95597"/>
            </a:xfrm>
            <a:prstGeom prst="ellipse">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2" name="Oval 31">
              <a:extLst>
                <a:ext uri="{FF2B5EF4-FFF2-40B4-BE49-F238E27FC236}">
                  <a16:creationId xmlns:a16="http://schemas.microsoft.com/office/drawing/2014/main" id="{D8E32315-A4DB-49FA-A4CB-96EA2D5B5C46}"/>
                </a:ext>
              </a:extLst>
            </p:cNvPr>
            <p:cNvSpPr/>
            <p:nvPr/>
          </p:nvSpPr>
          <p:spPr>
            <a:xfrm>
              <a:off x="10996060" y="2557029"/>
              <a:ext cx="107433" cy="104602"/>
            </a:xfrm>
            <a:prstGeom prst="ellipse">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grpSp>
      <p:grpSp>
        <p:nvGrpSpPr>
          <p:cNvPr id="44" name="Group 43">
            <a:extLst>
              <a:ext uri="{FF2B5EF4-FFF2-40B4-BE49-F238E27FC236}">
                <a16:creationId xmlns:a16="http://schemas.microsoft.com/office/drawing/2014/main" id="{61AF77C9-D1C7-4093-8D9B-D1ADAA016648}"/>
              </a:ext>
            </a:extLst>
          </p:cNvPr>
          <p:cNvGrpSpPr/>
          <p:nvPr/>
        </p:nvGrpSpPr>
        <p:grpSpPr>
          <a:xfrm>
            <a:off x="9377303" y="4159933"/>
            <a:ext cx="2238233" cy="1784832"/>
            <a:chOff x="7096126" y="2522938"/>
            <a:chExt cx="4057650" cy="3126634"/>
          </a:xfrm>
        </p:grpSpPr>
        <p:grpSp>
          <p:nvGrpSpPr>
            <p:cNvPr id="45" name="Group 44">
              <a:extLst>
                <a:ext uri="{FF2B5EF4-FFF2-40B4-BE49-F238E27FC236}">
                  <a16:creationId xmlns:a16="http://schemas.microsoft.com/office/drawing/2014/main" id="{FEB8446F-9485-44ED-9A53-AD43092C64DD}"/>
                </a:ext>
              </a:extLst>
            </p:cNvPr>
            <p:cNvGrpSpPr/>
            <p:nvPr/>
          </p:nvGrpSpPr>
          <p:grpSpPr>
            <a:xfrm>
              <a:off x="7096126" y="2522938"/>
              <a:ext cx="4057650" cy="3126634"/>
              <a:chOff x="7096126" y="2522938"/>
              <a:chExt cx="4057650" cy="3126634"/>
            </a:xfrm>
          </p:grpSpPr>
          <p:sp>
            <p:nvSpPr>
              <p:cNvPr id="49" name="Rounded Rectangle 74">
                <a:extLst>
                  <a:ext uri="{FF2B5EF4-FFF2-40B4-BE49-F238E27FC236}">
                    <a16:creationId xmlns:a16="http://schemas.microsoft.com/office/drawing/2014/main" id="{FB19B275-39DF-493A-96F1-14EAD3FB294A}"/>
                  </a:ext>
                </a:extLst>
              </p:cNvPr>
              <p:cNvSpPr/>
              <p:nvPr/>
            </p:nvSpPr>
            <p:spPr bwMode="auto">
              <a:xfrm>
                <a:off x="7096126" y="2522938"/>
                <a:ext cx="4057650" cy="3126634"/>
              </a:xfrm>
              <a:prstGeom prst="roundRect">
                <a:avLst>
                  <a:gd name="adj" fmla="val 3936"/>
                </a:avLst>
              </a:prstGeom>
              <a:noFill/>
              <a:ln w="571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Arial" charset="0"/>
                  <a:ea typeface="ＭＳ Ｐゴシック" pitchFamily="1" charset="-128"/>
                  <a:cs typeface="+mn-cs"/>
                </a:endParaRPr>
              </a:p>
            </p:txBody>
          </p:sp>
          <p:cxnSp>
            <p:nvCxnSpPr>
              <p:cNvPr id="50" name="Straight Connector 49">
                <a:extLst>
                  <a:ext uri="{FF2B5EF4-FFF2-40B4-BE49-F238E27FC236}">
                    <a16:creationId xmlns:a16="http://schemas.microsoft.com/office/drawing/2014/main" id="{45D564F9-9155-4A7B-AC99-E96627F7E3EC}"/>
                  </a:ext>
                </a:extLst>
              </p:cNvPr>
              <p:cNvCxnSpPr/>
              <p:nvPr/>
            </p:nvCxnSpPr>
            <p:spPr>
              <a:xfrm>
                <a:off x="7219949" y="2561878"/>
                <a:ext cx="3826394" cy="0"/>
              </a:xfrm>
              <a:prstGeom prst="line">
                <a:avLst/>
              </a:prstGeom>
              <a:ln w="571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6" name="Oval 45">
              <a:extLst>
                <a:ext uri="{FF2B5EF4-FFF2-40B4-BE49-F238E27FC236}">
                  <a16:creationId xmlns:a16="http://schemas.microsoft.com/office/drawing/2014/main" id="{5CB24E04-82C6-4DBE-B84A-A88E392CB451}"/>
                </a:ext>
              </a:extLst>
            </p:cNvPr>
            <p:cNvSpPr/>
            <p:nvPr/>
          </p:nvSpPr>
          <p:spPr>
            <a:xfrm>
              <a:off x="7167561" y="2533303"/>
              <a:ext cx="85725" cy="95597"/>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48" name="Oval 47">
              <a:extLst>
                <a:ext uri="{FF2B5EF4-FFF2-40B4-BE49-F238E27FC236}">
                  <a16:creationId xmlns:a16="http://schemas.microsoft.com/office/drawing/2014/main" id="{5527C165-F8B1-4FD0-866C-524FDF2367A0}"/>
                </a:ext>
              </a:extLst>
            </p:cNvPr>
            <p:cNvSpPr/>
            <p:nvPr/>
          </p:nvSpPr>
          <p:spPr>
            <a:xfrm>
              <a:off x="10996060" y="2557029"/>
              <a:ext cx="107433" cy="104602"/>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grpSp>
      <p:cxnSp>
        <p:nvCxnSpPr>
          <p:cNvPr id="6" name="Straight Connector 5">
            <a:extLst>
              <a:ext uri="{FF2B5EF4-FFF2-40B4-BE49-F238E27FC236}">
                <a16:creationId xmlns:a16="http://schemas.microsoft.com/office/drawing/2014/main" id="{CF09BCD1-2A92-E86E-8585-FB48A8B3D2D3}"/>
              </a:ext>
            </a:extLst>
          </p:cNvPr>
          <p:cNvCxnSpPr>
            <a:cxnSpLocks/>
          </p:cNvCxnSpPr>
          <p:nvPr/>
        </p:nvCxnSpPr>
        <p:spPr bwMode="auto">
          <a:xfrm flipV="1">
            <a:off x="8633135" y="2397795"/>
            <a:ext cx="0" cy="3396434"/>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Tree>
    <p:extLst>
      <p:ext uri="{BB962C8B-B14F-4D97-AF65-F5344CB8AC3E}">
        <p14:creationId xmlns:p14="http://schemas.microsoft.com/office/powerpoint/2010/main" val="1686542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48" y="338365"/>
            <a:ext cx="11246103" cy="671807"/>
          </a:xfrm>
        </p:spPr>
        <p:txBody>
          <a:bodyPr>
            <a:noAutofit/>
          </a:bodyPr>
          <a:lstStyle/>
          <a:p>
            <a:r>
              <a:rPr lang="en-GB" dirty="0"/>
              <a:t>Over the next 12 months, planned divestment is highest amongst landlords in Yorks &amp; Humber and the North West, whilst landlords in the West Midlands and North East are most likely to purchase</a:t>
            </a:r>
          </a:p>
        </p:txBody>
      </p:sp>
      <p:sp>
        <p:nvSpPr>
          <p:cNvPr id="8" name="Text Placeholder 7">
            <a:extLst>
              <a:ext uri="{FF2B5EF4-FFF2-40B4-BE49-F238E27FC236}">
                <a16:creationId xmlns:a16="http://schemas.microsoft.com/office/drawing/2014/main" id="{5B53508F-4891-451E-9CCB-7F60D12EAEA9}"/>
              </a:ext>
            </a:extLst>
          </p:cNvPr>
          <p:cNvSpPr>
            <a:spLocks noGrp="1"/>
          </p:cNvSpPr>
          <p:nvPr>
            <p:ph type="body" sz="quarter" idx="19"/>
          </p:nvPr>
        </p:nvSpPr>
        <p:spPr/>
        <p:txBody>
          <a:bodyPr/>
          <a:lstStyle/>
          <a:p>
            <a:r>
              <a:rPr lang="en-GB" dirty="0"/>
              <a:t>Portfolio intentions in next 12 months (%)</a:t>
            </a:r>
          </a:p>
        </p:txBody>
      </p:sp>
      <p:sp>
        <p:nvSpPr>
          <p:cNvPr id="3" name="Text Placeholder 2"/>
          <p:cNvSpPr>
            <a:spLocks noGrp="1"/>
          </p:cNvSpPr>
          <p:nvPr>
            <p:ph type="body" sz="quarter" idx="18"/>
          </p:nvPr>
        </p:nvSpPr>
        <p:spPr>
          <a:xfrm>
            <a:off x="668338" y="6189663"/>
            <a:ext cx="9417050" cy="273050"/>
          </a:xfrm>
        </p:spPr>
        <p:txBody>
          <a:bodyPr/>
          <a:lstStyle/>
          <a:p>
            <a:r>
              <a:rPr lang="en-GB" altLang="en-US" dirty="0"/>
              <a:t>Q13b. And looking a bit further ahead, in the NEXT 12 MONTHS, do you intend to…? Ba</a:t>
            </a:r>
            <a:r>
              <a:rPr lang="en-US" altLang="en-US" dirty="0"/>
              <a:t>se: All answering (983)</a:t>
            </a:r>
            <a:endParaRPr lang="en-GB" altLang="en-US" dirty="0"/>
          </a:p>
        </p:txBody>
      </p:sp>
      <p:graphicFrame>
        <p:nvGraphicFramePr>
          <p:cNvPr id="7" name="Table 6"/>
          <p:cNvGraphicFramePr>
            <a:graphicFrameLocks noGrp="1"/>
          </p:cNvGraphicFramePr>
          <p:nvPr>
            <p:extLst>
              <p:ext uri="{D42A27DB-BD31-4B8C-83A1-F6EECF244321}">
                <p14:modId xmlns:p14="http://schemas.microsoft.com/office/powerpoint/2010/main" val="2326364569"/>
              </p:ext>
            </p:extLst>
          </p:nvPr>
        </p:nvGraphicFramePr>
        <p:xfrm>
          <a:off x="949339" y="1627954"/>
          <a:ext cx="10097003" cy="4077521"/>
        </p:xfrm>
        <a:graphic>
          <a:graphicData uri="http://schemas.openxmlformats.org/drawingml/2006/table">
            <a:tbl>
              <a:tblPr firstRow="1" bandRow="1">
                <a:tableStyleId>{68D230F3-CF80-4859-8CE7-A43EE81993B5}</a:tableStyleId>
              </a:tblPr>
              <a:tblGrid>
                <a:gridCol w="841417">
                  <a:extLst>
                    <a:ext uri="{9D8B030D-6E8A-4147-A177-3AD203B41FA5}">
                      <a16:colId xmlns:a16="http://schemas.microsoft.com/office/drawing/2014/main" val="20011"/>
                    </a:ext>
                  </a:extLst>
                </a:gridCol>
                <a:gridCol w="841417">
                  <a:extLst>
                    <a:ext uri="{9D8B030D-6E8A-4147-A177-3AD203B41FA5}">
                      <a16:colId xmlns:a16="http://schemas.microsoft.com/office/drawing/2014/main" val="20012"/>
                    </a:ext>
                  </a:extLst>
                </a:gridCol>
                <a:gridCol w="841417">
                  <a:extLst>
                    <a:ext uri="{9D8B030D-6E8A-4147-A177-3AD203B41FA5}">
                      <a16:colId xmlns:a16="http://schemas.microsoft.com/office/drawing/2014/main" val="20001"/>
                    </a:ext>
                  </a:extLst>
                </a:gridCol>
                <a:gridCol w="841417">
                  <a:extLst>
                    <a:ext uri="{9D8B030D-6E8A-4147-A177-3AD203B41FA5}">
                      <a16:colId xmlns:a16="http://schemas.microsoft.com/office/drawing/2014/main" val="20002"/>
                    </a:ext>
                  </a:extLst>
                </a:gridCol>
                <a:gridCol w="841417">
                  <a:extLst>
                    <a:ext uri="{9D8B030D-6E8A-4147-A177-3AD203B41FA5}">
                      <a16:colId xmlns:a16="http://schemas.microsoft.com/office/drawing/2014/main" val="20003"/>
                    </a:ext>
                  </a:extLst>
                </a:gridCol>
                <a:gridCol w="841417">
                  <a:extLst>
                    <a:ext uri="{9D8B030D-6E8A-4147-A177-3AD203B41FA5}">
                      <a16:colId xmlns:a16="http://schemas.microsoft.com/office/drawing/2014/main" val="20004"/>
                    </a:ext>
                  </a:extLst>
                </a:gridCol>
                <a:gridCol w="841417">
                  <a:extLst>
                    <a:ext uri="{9D8B030D-6E8A-4147-A177-3AD203B41FA5}">
                      <a16:colId xmlns:a16="http://schemas.microsoft.com/office/drawing/2014/main" val="20005"/>
                    </a:ext>
                  </a:extLst>
                </a:gridCol>
                <a:gridCol w="1068443">
                  <a:extLst>
                    <a:ext uri="{9D8B030D-6E8A-4147-A177-3AD203B41FA5}">
                      <a16:colId xmlns:a16="http://schemas.microsoft.com/office/drawing/2014/main" val="20006"/>
                    </a:ext>
                  </a:extLst>
                </a:gridCol>
                <a:gridCol w="778384">
                  <a:extLst>
                    <a:ext uri="{9D8B030D-6E8A-4147-A177-3AD203B41FA5}">
                      <a16:colId xmlns:a16="http://schemas.microsoft.com/office/drawing/2014/main" val="20007"/>
                    </a:ext>
                  </a:extLst>
                </a:gridCol>
                <a:gridCol w="677423">
                  <a:extLst>
                    <a:ext uri="{9D8B030D-6E8A-4147-A177-3AD203B41FA5}">
                      <a16:colId xmlns:a16="http://schemas.microsoft.com/office/drawing/2014/main" val="20008"/>
                    </a:ext>
                  </a:extLst>
                </a:gridCol>
                <a:gridCol w="841417">
                  <a:extLst>
                    <a:ext uri="{9D8B030D-6E8A-4147-A177-3AD203B41FA5}">
                      <a16:colId xmlns:a16="http://schemas.microsoft.com/office/drawing/2014/main" val="20009"/>
                    </a:ext>
                  </a:extLst>
                </a:gridCol>
                <a:gridCol w="841417">
                  <a:extLst>
                    <a:ext uri="{9D8B030D-6E8A-4147-A177-3AD203B41FA5}">
                      <a16:colId xmlns:a16="http://schemas.microsoft.com/office/drawing/2014/main" val="20010"/>
                    </a:ext>
                  </a:extLst>
                </a:gridCol>
              </a:tblGrid>
              <a:tr h="623665">
                <a:tc>
                  <a:txBody>
                    <a:bodyPr/>
                    <a:lstStyle/>
                    <a:p>
                      <a:pPr algn="ctr" rtl="0" fontAlgn="ctr"/>
                      <a:endParaRPr lang="en-GB" sz="11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East of England</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(n=84)</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East Midlands</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(n=92)</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London (Central)</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(n=86)</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London (Outer)</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(n=170)</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North East*</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(n=39)</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North West</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(n=139)</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South East </a:t>
                      </a:r>
                      <a:br>
                        <a:rPr lang="en-GB" sz="1100" u="none" strike="noStrike" dirty="0">
                          <a:solidFill>
                            <a:schemeClr val="bg1"/>
                          </a:solidFill>
                          <a:effectLst/>
                          <a:latin typeface="Segoe UI" panose="020B0502040204020203" pitchFamily="34" charset="0"/>
                          <a:cs typeface="Segoe UI" panose="020B0502040204020203" pitchFamily="34" charset="0"/>
                        </a:rPr>
                      </a:br>
                      <a:r>
                        <a:rPr lang="en-GB" sz="1100" u="none" strike="noStrike" dirty="0">
                          <a:solidFill>
                            <a:schemeClr val="bg1"/>
                          </a:solidFill>
                          <a:effectLst/>
                          <a:latin typeface="Segoe UI" panose="020B0502040204020203" pitchFamily="34" charset="0"/>
                          <a:cs typeface="Segoe UI" panose="020B0502040204020203" pitchFamily="34" charset="0"/>
                        </a:rPr>
                        <a:t>(excl London)</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(n=239)</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South West</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(n=144)</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Wales</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(n=83)</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West Midlands</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(n=86)</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Yorks</a:t>
                      </a:r>
                      <a:r>
                        <a:rPr lang="en-GB" sz="1100" u="none" strike="noStrike" baseline="0" dirty="0">
                          <a:solidFill>
                            <a:schemeClr val="bg1"/>
                          </a:solidFill>
                          <a:effectLst/>
                          <a:latin typeface="Segoe UI" panose="020B0502040204020203" pitchFamily="34" charset="0"/>
                          <a:cs typeface="Segoe UI" panose="020B0502040204020203" pitchFamily="34" charset="0"/>
                        </a:rPr>
                        <a:t> &amp;</a:t>
                      </a:r>
                    </a:p>
                    <a:p>
                      <a:pPr algn="ctr" fontAlgn="b"/>
                      <a:r>
                        <a:rPr lang="en-GB" sz="1100" u="none" strike="noStrike" dirty="0">
                          <a:solidFill>
                            <a:schemeClr val="bg1"/>
                          </a:solidFill>
                          <a:effectLst/>
                          <a:latin typeface="Segoe UI" panose="020B0502040204020203" pitchFamily="34" charset="0"/>
                          <a:cs typeface="Segoe UI" panose="020B0502040204020203" pitchFamily="34" charset="0"/>
                        </a:rPr>
                        <a:t>Humber</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(n=98)</a:t>
                      </a:r>
                    </a:p>
                  </a:txBody>
                  <a:tcPr marL="9525" marR="9525" marT="9525"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950869">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GB" sz="1100" b="1" dirty="0">
                          <a:solidFill>
                            <a:schemeClr val="bg1">
                              <a:lumMod val="50000"/>
                            </a:schemeClr>
                          </a:solidFill>
                          <a:latin typeface="Segoe UI" panose="020B0502040204020203" pitchFamily="34" charset="0"/>
                          <a:cs typeface="Segoe UI" panose="020B0502040204020203" pitchFamily="34" charset="0"/>
                        </a:rPr>
                        <a:t>Increase number of properties</a:t>
                      </a:r>
                      <a:r>
                        <a:rPr lang="en-GB" sz="1100" b="1" baseline="0" dirty="0">
                          <a:solidFill>
                            <a:schemeClr val="bg1">
                              <a:lumMod val="50000"/>
                            </a:schemeClr>
                          </a:solidFill>
                          <a:latin typeface="Segoe UI" panose="020B0502040204020203" pitchFamily="34" charset="0"/>
                          <a:cs typeface="Segoe UI" panose="020B0502040204020203" pitchFamily="34" charset="0"/>
                        </a:rPr>
                        <a:t> owned</a:t>
                      </a:r>
                      <a:endParaRPr lang="en-GB" sz="1100" b="1" dirty="0">
                        <a:solidFill>
                          <a:schemeClr val="bg1">
                            <a:lumMod val="50000"/>
                          </a:schemeClr>
                        </a:solidFill>
                        <a:latin typeface="Segoe UI" pitchFamily="34" charset="0"/>
                        <a:ea typeface="Segoe UI" pitchFamily="34" charset="0"/>
                        <a:cs typeface="Segoe UI" pitchFamily="34" charset="0"/>
                      </a:endParaRPr>
                    </a:p>
                  </a:txBody>
                  <a:tcPr marL="9525" marR="9525" marT="9524" marB="0" anchor="ctr" horzOverflow="overflow">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7%</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8%</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6%</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11%</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13%</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10%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5%</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5%</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10%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13%</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10%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extLst>
                  <a:ext uri="{0D108BD9-81ED-4DB2-BD59-A6C34878D82A}">
                    <a16:rowId xmlns:a16="http://schemas.microsoft.com/office/drawing/2014/main" val="10001"/>
                  </a:ext>
                </a:extLst>
              </a:tr>
              <a:tr h="950869">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GB" sz="1100" b="1" dirty="0">
                          <a:solidFill>
                            <a:schemeClr val="bg1">
                              <a:lumMod val="50000"/>
                            </a:schemeClr>
                          </a:solidFill>
                          <a:latin typeface="Segoe UI" panose="020B0502040204020203" pitchFamily="34" charset="0"/>
                          <a:cs typeface="Segoe UI" panose="020B0502040204020203" pitchFamily="34" charset="0"/>
                        </a:rPr>
                        <a:t>Decrease number of properties</a:t>
                      </a:r>
                      <a:r>
                        <a:rPr lang="en-GB" sz="1100" b="1" baseline="0" dirty="0">
                          <a:solidFill>
                            <a:schemeClr val="bg1">
                              <a:lumMod val="50000"/>
                            </a:schemeClr>
                          </a:solidFill>
                          <a:latin typeface="Segoe UI" panose="020B0502040204020203" pitchFamily="34" charset="0"/>
                          <a:cs typeface="Segoe UI" panose="020B0502040204020203" pitchFamily="34" charset="0"/>
                        </a:rPr>
                        <a:t> owned</a:t>
                      </a:r>
                      <a:endParaRPr lang="en-GB" sz="1100" b="1" dirty="0">
                        <a:solidFill>
                          <a:schemeClr val="bg1">
                            <a:lumMod val="50000"/>
                          </a:schemeClr>
                        </a:solidFill>
                        <a:latin typeface="Segoe UI" pitchFamily="34" charset="0"/>
                        <a:ea typeface="Segoe UI" pitchFamily="34" charset="0"/>
                        <a:cs typeface="Segoe UI" pitchFamily="34" charset="0"/>
                      </a:endParaRPr>
                    </a:p>
                  </a:txBody>
                  <a:tcPr marL="9525" marR="9525" marT="9524" marB="0" anchor="ctr" horzOverflow="overflow"/>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38%</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43%</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38%</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35%</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38%</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45%</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41%</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30%</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39%</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41%</a:t>
                      </a:r>
                    </a:p>
                  </a:txBody>
                  <a:tcPr marL="6350" marR="6350" marT="6350" marB="0" anchor="ct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51%</a:t>
                      </a:r>
                    </a:p>
                  </a:txBody>
                  <a:tcPr marL="6350" marR="6350" marT="6350" marB="0" anchor="ctr"/>
                </a:tc>
                <a:extLst>
                  <a:ext uri="{0D108BD9-81ED-4DB2-BD59-A6C34878D82A}">
                    <a16:rowId xmlns:a16="http://schemas.microsoft.com/office/drawing/2014/main" val="10002"/>
                  </a:ext>
                </a:extLst>
              </a:tr>
              <a:tr h="776059">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GB" sz="1100" b="1" dirty="0">
                          <a:solidFill>
                            <a:schemeClr val="bg1">
                              <a:lumMod val="50000"/>
                            </a:schemeClr>
                          </a:solidFill>
                          <a:latin typeface="Segoe UI" panose="020B0502040204020203" pitchFamily="34" charset="0"/>
                          <a:cs typeface="Segoe UI" panose="020B0502040204020203" pitchFamily="34" charset="0"/>
                        </a:rPr>
                        <a:t>No change</a:t>
                      </a:r>
                      <a:endParaRPr lang="en-GB" sz="1100" b="1" dirty="0">
                        <a:solidFill>
                          <a:schemeClr val="bg1">
                            <a:lumMod val="50000"/>
                          </a:schemeClr>
                        </a:solidFill>
                        <a:latin typeface="Segoe UI" pitchFamily="34" charset="0"/>
                        <a:ea typeface="Segoe UI" pitchFamily="34" charset="0"/>
                        <a:cs typeface="Segoe UI" pitchFamily="34" charset="0"/>
                      </a:endParaRPr>
                    </a:p>
                  </a:txBody>
                  <a:tcPr marL="9525" marR="9525" marT="9524" marB="0" anchor="ctr" horzOverflow="overflow">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35%</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33%</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40%</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43%</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33%</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33%</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42%</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51%</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F7F7F"/>
                          </a:solidFill>
                          <a:effectLst/>
                          <a:latin typeface="Calibri Light" panose="020F0302020204030204" pitchFamily="34" charset="0"/>
                          <a:ea typeface="+mn-ea"/>
                          <a:cs typeface="+mn-cs"/>
                        </a:rPr>
                        <a:t>39%</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31%</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30%</a:t>
                      </a:r>
                    </a:p>
                  </a:txBody>
                  <a:tcPr marL="6350" marR="6350" marT="6350" marB="0" anchor="ctr">
                    <a:solidFill>
                      <a:schemeClr val="bg1">
                        <a:lumMod val="85000"/>
                        <a:alpha val="20000"/>
                      </a:schemeClr>
                    </a:solidFill>
                  </a:tcPr>
                </a:tc>
                <a:extLst>
                  <a:ext uri="{0D108BD9-81ED-4DB2-BD59-A6C34878D82A}">
                    <a16:rowId xmlns:a16="http://schemas.microsoft.com/office/drawing/2014/main" val="10003"/>
                  </a:ext>
                </a:extLst>
              </a:tr>
              <a:tr h="776059">
                <a:tc>
                  <a:txBody>
                    <a:bodyPr/>
                    <a:lstStyle/>
                    <a:p>
                      <a:pPr algn="ctr"/>
                      <a:r>
                        <a:rPr lang="en-GB" sz="1100" b="1" dirty="0">
                          <a:solidFill>
                            <a:schemeClr val="bg1">
                              <a:lumMod val="50000"/>
                            </a:schemeClr>
                          </a:solidFill>
                          <a:latin typeface="Segoe UI" panose="020B0502040204020203" pitchFamily="34" charset="0"/>
                          <a:cs typeface="Segoe UI" panose="020B0502040204020203" pitchFamily="34" charset="0"/>
                        </a:rPr>
                        <a:t>Not sure whether to buy or sell</a:t>
                      </a:r>
                      <a:endParaRPr lang="en-GB" sz="1100" b="1" dirty="0">
                        <a:solidFill>
                          <a:schemeClr val="bg1">
                            <a:lumMod val="50000"/>
                          </a:schemeClr>
                        </a:solidFill>
                        <a:latin typeface="Segoe UI" pitchFamily="34" charset="0"/>
                        <a:ea typeface="Segoe UI" pitchFamily="34" charset="0"/>
                        <a:cs typeface="Segoe UI" pitchFamily="34" charset="0"/>
                      </a:endParaRPr>
                    </a:p>
                  </a:txBody>
                  <a:tcPr marL="9525" marR="9525" marT="9524" marB="0" anchor="ctr" horzOverflow="overflow">
                    <a:lnB w="57150" cap="flat" cmpd="sng" algn="ctr">
                      <a:solidFill>
                        <a:schemeClr val="bg1"/>
                      </a:solidFill>
                      <a:prstDash val="solid"/>
                      <a:round/>
                      <a:headEnd type="none" w="med" len="med"/>
                      <a:tailEnd type="none" w="med" len="med"/>
                    </a:lnB>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20%</a:t>
                      </a:r>
                    </a:p>
                  </a:txBody>
                  <a:tcPr marL="6350" marR="6350" marT="6350" marB="0" anchor="ctr">
                    <a:lnB w="57150" cap="flat" cmpd="sng" algn="ctr">
                      <a:solidFill>
                        <a:schemeClr val="bg1"/>
                      </a:solidFill>
                      <a:prstDash val="solid"/>
                      <a:round/>
                      <a:headEnd type="none" w="med" len="med"/>
                      <a:tailEnd type="none" w="med" len="med"/>
                    </a:lnB>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16%</a:t>
                      </a:r>
                    </a:p>
                  </a:txBody>
                  <a:tcPr marL="6350" marR="6350" marT="6350" marB="0" anchor="ctr">
                    <a:lnB w="57150" cap="flat" cmpd="sng" algn="ctr">
                      <a:solidFill>
                        <a:schemeClr val="bg1"/>
                      </a:solidFill>
                      <a:prstDash val="solid"/>
                      <a:round/>
                      <a:headEnd type="none" w="med" len="med"/>
                      <a:tailEnd type="none" w="med" len="med"/>
                    </a:lnB>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16%</a:t>
                      </a:r>
                    </a:p>
                  </a:txBody>
                  <a:tcPr marL="6350" marR="6350" marT="6350" marB="0" anchor="ctr">
                    <a:lnB w="57150" cap="flat" cmpd="sng" algn="ctr">
                      <a:solidFill>
                        <a:schemeClr val="bg1"/>
                      </a:solidFill>
                      <a:prstDash val="solid"/>
                      <a:round/>
                      <a:headEnd type="none" w="med" len="med"/>
                      <a:tailEnd type="none" w="med" len="med"/>
                    </a:lnB>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12%</a:t>
                      </a:r>
                    </a:p>
                  </a:txBody>
                  <a:tcPr marL="6350" marR="6350" marT="6350" marB="0" anchor="ctr">
                    <a:lnB w="57150" cap="flat" cmpd="sng" algn="ctr">
                      <a:solidFill>
                        <a:schemeClr val="bg1"/>
                      </a:solidFill>
                      <a:prstDash val="solid"/>
                      <a:round/>
                      <a:headEnd type="none" w="med" len="med"/>
                      <a:tailEnd type="none" w="med" len="med"/>
                    </a:lnB>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15%</a:t>
                      </a:r>
                    </a:p>
                  </a:txBody>
                  <a:tcPr marL="6350" marR="6350" marT="6350" marB="0" anchor="ctr">
                    <a:lnB w="57150" cap="flat" cmpd="sng" algn="ctr">
                      <a:solidFill>
                        <a:schemeClr val="bg1"/>
                      </a:solidFill>
                      <a:prstDash val="solid"/>
                      <a:round/>
                      <a:headEnd type="none" w="med" len="med"/>
                      <a:tailEnd type="none" w="med" len="med"/>
                    </a:lnB>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12%</a:t>
                      </a:r>
                    </a:p>
                  </a:txBody>
                  <a:tcPr marL="6350" marR="6350" marT="6350" marB="0" anchor="ctr">
                    <a:lnB w="57150" cap="flat" cmpd="sng" algn="ctr">
                      <a:solidFill>
                        <a:schemeClr val="bg1"/>
                      </a:solidFill>
                      <a:prstDash val="solid"/>
                      <a:round/>
                      <a:headEnd type="none" w="med" len="med"/>
                      <a:tailEnd type="none" w="med" len="med"/>
                    </a:lnB>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12%</a:t>
                      </a:r>
                    </a:p>
                  </a:txBody>
                  <a:tcPr marL="6350" marR="6350" marT="6350" marB="0" anchor="ctr">
                    <a:lnB w="57150" cap="flat" cmpd="sng" algn="ctr">
                      <a:solidFill>
                        <a:schemeClr val="bg1"/>
                      </a:solidFill>
                      <a:prstDash val="solid"/>
                      <a:round/>
                      <a:headEnd type="none" w="med" len="med"/>
                      <a:tailEnd type="none" w="med" len="med"/>
                    </a:lnB>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14%</a:t>
                      </a:r>
                    </a:p>
                  </a:txBody>
                  <a:tcPr marL="6350" marR="6350" marT="6350" marB="0" anchor="ctr">
                    <a:lnB w="57150" cap="flat" cmpd="sng" algn="ctr">
                      <a:solidFill>
                        <a:schemeClr val="bg1"/>
                      </a:solidFill>
                      <a:prstDash val="solid"/>
                      <a:round/>
                      <a:headEnd type="none" w="med" len="med"/>
                      <a:tailEnd type="none" w="med" len="med"/>
                    </a:lnB>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13%</a:t>
                      </a:r>
                    </a:p>
                  </a:txBody>
                  <a:tcPr marL="6350" marR="6350" marT="6350" marB="0" anchor="ctr">
                    <a:lnB w="57150" cap="flat" cmpd="sng" algn="ctr">
                      <a:solidFill>
                        <a:schemeClr val="bg1"/>
                      </a:solidFill>
                      <a:prstDash val="solid"/>
                      <a:round/>
                      <a:headEnd type="none" w="med" len="med"/>
                      <a:tailEnd type="none" w="med" len="med"/>
                    </a:lnB>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15%</a:t>
                      </a:r>
                    </a:p>
                  </a:txBody>
                  <a:tcPr marL="6350" marR="6350" marT="6350" marB="0" anchor="ctr">
                    <a:lnB w="57150" cap="flat" cmpd="sng" algn="ctr">
                      <a:solidFill>
                        <a:schemeClr val="bg1"/>
                      </a:solidFill>
                      <a:prstDash val="solid"/>
                      <a:round/>
                      <a:headEnd type="none" w="med" len="med"/>
                      <a:tailEnd type="none" w="med" len="med"/>
                    </a:lnB>
                  </a:tcPr>
                </a:tc>
                <a:tc>
                  <a:txBody>
                    <a:bodyPr/>
                    <a:lstStyle/>
                    <a:p>
                      <a:pPr marL="0" algn="ctr" defTabSz="914377" rtl="0" eaLnBrk="1" fontAlgn="ctr" latinLnBrk="0" hangingPunct="1"/>
                      <a:r>
                        <a:rPr lang="en-US" sz="1100" b="0" i="0" u="none" strike="noStrike" kern="1200" dirty="0">
                          <a:solidFill>
                            <a:srgbClr val="7F7F7F"/>
                          </a:solidFill>
                          <a:effectLst/>
                          <a:latin typeface="Calibri Light" panose="020F0302020204030204" pitchFamily="34" charset="0"/>
                          <a:ea typeface="+mn-ea"/>
                          <a:cs typeface="+mn-cs"/>
                        </a:rPr>
                        <a:t>9%</a:t>
                      </a:r>
                    </a:p>
                  </a:txBody>
                  <a:tcPr marL="6350" marR="6350" marT="6350" marB="0" anchor="ct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3" name="TextBox 22"/>
          <p:cNvSpPr txBox="1"/>
          <p:nvPr/>
        </p:nvSpPr>
        <p:spPr>
          <a:xfrm>
            <a:off x="9172707" y="6343927"/>
            <a:ext cx="1873636"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*Caution: Small Base</a:t>
            </a:r>
          </a:p>
        </p:txBody>
      </p:sp>
      <p:sp>
        <p:nvSpPr>
          <p:cNvPr id="32" name="Rectangle 31">
            <a:extLst>
              <a:ext uri="{FF2B5EF4-FFF2-40B4-BE49-F238E27FC236}">
                <a16:creationId xmlns:a16="http://schemas.microsoft.com/office/drawing/2014/main" id="{AF208643-DCB2-EFD8-BDED-82CE0C6CC92B}"/>
              </a:ext>
            </a:extLst>
          </p:cNvPr>
          <p:cNvSpPr/>
          <p:nvPr/>
        </p:nvSpPr>
        <p:spPr>
          <a:xfrm>
            <a:off x="1905771" y="5137825"/>
            <a:ext cx="57600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8" name="Rectangle 37">
            <a:extLst>
              <a:ext uri="{FF2B5EF4-FFF2-40B4-BE49-F238E27FC236}">
                <a16:creationId xmlns:a16="http://schemas.microsoft.com/office/drawing/2014/main" id="{34BC3DAE-FD8F-0B02-98A2-785032D48926}"/>
              </a:ext>
            </a:extLst>
          </p:cNvPr>
          <p:cNvSpPr/>
          <p:nvPr/>
        </p:nvSpPr>
        <p:spPr>
          <a:xfrm>
            <a:off x="1905771" y="4305888"/>
            <a:ext cx="576000" cy="4191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26" name="Rectangle 25">
            <a:extLst>
              <a:ext uri="{FF2B5EF4-FFF2-40B4-BE49-F238E27FC236}">
                <a16:creationId xmlns:a16="http://schemas.microsoft.com/office/drawing/2014/main" id="{AF208643-DCB2-EFD8-BDED-82CE0C6CC92B}"/>
              </a:ext>
            </a:extLst>
          </p:cNvPr>
          <p:cNvSpPr/>
          <p:nvPr/>
        </p:nvSpPr>
        <p:spPr>
          <a:xfrm>
            <a:off x="2761864" y="3486313"/>
            <a:ext cx="57600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27" name="Rectangle 26">
            <a:extLst>
              <a:ext uri="{FF2B5EF4-FFF2-40B4-BE49-F238E27FC236}">
                <a16:creationId xmlns:a16="http://schemas.microsoft.com/office/drawing/2014/main" id="{AF208643-DCB2-EFD8-BDED-82CE0C6CC92B}"/>
              </a:ext>
            </a:extLst>
          </p:cNvPr>
          <p:cNvSpPr/>
          <p:nvPr/>
        </p:nvSpPr>
        <p:spPr>
          <a:xfrm>
            <a:off x="5273214" y="2522619"/>
            <a:ext cx="57600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28" name="Rectangle 27">
            <a:extLst>
              <a:ext uri="{FF2B5EF4-FFF2-40B4-BE49-F238E27FC236}">
                <a16:creationId xmlns:a16="http://schemas.microsoft.com/office/drawing/2014/main" id="{AF208643-DCB2-EFD8-BDED-82CE0C6CC92B}"/>
              </a:ext>
            </a:extLst>
          </p:cNvPr>
          <p:cNvSpPr/>
          <p:nvPr/>
        </p:nvSpPr>
        <p:spPr>
          <a:xfrm>
            <a:off x="4440298" y="4305888"/>
            <a:ext cx="57600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29" name="Rectangle 28">
            <a:extLst>
              <a:ext uri="{FF2B5EF4-FFF2-40B4-BE49-F238E27FC236}">
                <a16:creationId xmlns:a16="http://schemas.microsoft.com/office/drawing/2014/main" id="{AF208643-DCB2-EFD8-BDED-82CE0C6CC92B}"/>
              </a:ext>
            </a:extLst>
          </p:cNvPr>
          <p:cNvSpPr/>
          <p:nvPr/>
        </p:nvSpPr>
        <p:spPr>
          <a:xfrm>
            <a:off x="6126935" y="3486313"/>
            <a:ext cx="57600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7" name="Rectangle 36">
            <a:extLst>
              <a:ext uri="{FF2B5EF4-FFF2-40B4-BE49-F238E27FC236}">
                <a16:creationId xmlns:a16="http://schemas.microsoft.com/office/drawing/2014/main" id="{AF208643-DCB2-EFD8-BDED-82CE0C6CC92B}"/>
              </a:ext>
            </a:extLst>
          </p:cNvPr>
          <p:cNvSpPr/>
          <p:nvPr/>
        </p:nvSpPr>
        <p:spPr>
          <a:xfrm>
            <a:off x="7062215" y="3486313"/>
            <a:ext cx="57600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46" name="Rectangle 45">
            <a:extLst>
              <a:ext uri="{FF2B5EF4-FFF2-40B4-BE49-F238E27FC236}">
                <a16:creationId xmlns:a16="http://schemas.microsoft.com/office/drawing/2014/main" id="{AF208643-DCB2-EFD8-BDED-82CE0C6CC92B}"/>
              </a:ext>
            </a:extLst>
          </p:cNvPr>
          <p:cNvSpPr/>
          <p:nvPr/>
        </p:nvSpPr>
        <p:spPr>
          <a:xfrm>
            <a:off x="7062215" y="4305888"/>
            <a:ext cx="57600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47" name="Rectangle 46">
            <a:extLst>
              <a:ext uri="{FF2B5EF4-FFF2-40B4-BE49-F238E27FC236}">
                <a16:creationId xmlns:a16="http://schemas.microsoft.com/office/drawing/2014/main" id="{AF208643-DCB2-EFD8-BDED-82CE0C6CC92B}"/>
              </a:ext>
            </a:extLst>
          </p:cNvPr>
          <p:cNvSpPr/>
          <p:nvPr/>
        </p:nvSpPr>
        <p:spPr>
          <a:xfrm>
            <a:off x="7963642" y="4305888"/>
            <a:ext cx="57600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48" name="Rectangle 47">
            <a:extLst>
              <a:ext uri="{FF2B5EF4-FFF2-40B4-BE49-F238E27FC236}">
                <a16:creationId xmlns:a16="http://schemas.microsoft.com/office/drawing/2014/main" id="{AF208643-DCB2-EFD8-BDED-82CE0C6CC92B}"/>
              </a:ext>
            </a:extLst>
          </p:cNvPr>
          <p:cNvSpPr/>
          <p:nvPr/>
        </p:nvSpPr>
        <p:spPr>
          <a:xfrm>
            <a:off x="9511237" y="2522619"/>
            <a:ext cx="57600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49" name="Rectangle 48">
            <a:extLst>
              <a:ext uri="{FF2B5EF4-FFF2-40B4-BE49-F238E27FC236}">
                <a16:creationId xmlns:a16="http://schemas.microsoft.com/office/drawing/2014/main" id="{AF208643-DCB2-EFD8-BDED-82CE0C6CC92B}"/>
              </a:ext>
            </a:extLst>
          </p:cNvPr>
          <p:cNvSpPr/>
          <p:nvPr/>
        </p:nvSpPr>
        <p:spPr>
          <a:xfrm>
            <a:off x="10359162" y="3486313"/>
            <a:ext cx="576000" cy="4191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50" name="Rectangle 49">
            <a:extLst>
              <a:ext uri="{FF2B5EF4-FFF2-40B4-BE49-F238E27FC236}">
                <a16:creationId xmlns:a16="http://schemas.microsoft.com/office/drawing/2014/main" id="{34BC3DAE-FD8F-0B02-98A2-785032D48926}"/>
              </a:ext>
            </a:extLst>
          </p:cNvPr>
          <p:cNvSpPr/>
          <p:nvPr/>
        </p:nvSpPr>
        <p:spPr>
          <a:xfrm>
            <a:off x="2761864" y="4305888"/>
            <a:ext cx="576000" cy="4191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51" name="Rectangle 50">
            <a:extLst>
              <a:ext uri="{FF2B5EF4-FFF2-40B4-BE49-F238E27FC236}">
                <a16:creationId xmlns:a16="http://schemas.microsoft.com/office/drawing/2014/main" id="{34BC3DAE-FD8F-0B02-98A2-785032D48926}"/>
              </a:ext>
            </a:extLst>
          </p:cNvPr>
          <p:cNvSpPr/>
          <p:nvPr/>
        </p:nvSpPr>
        <p:spPr>
          <a:xfrm>
            <a:off x="4440298" y="3486313"/>
            <a:ext cx="576000" cy="4191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52" name="Rectangle 51">
            <a:extLst>
              <a:ext uri="{FF2B5EF4-FFF2-40B4-BE49-F238E27FC236}">
                <a16:creationId xmlns:a16="http://schemas.microsoft.com/office/drawing/2014/main" id="{34BC3DAE-FD8F-0B02-98A2-785032D48926}"/>
              </a:ext>
            </a:extLst>
          </p:cNvPr>
          <p:cNvSpPr/>
          <p:nvPr/>
        </p:nvSpPr>
        <p:spPr>
          <a:xfrm>
            <a:off x="5278560" y="4305888"/>
            <a:ext cx="576000" cy="4191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53" name="Rectangle 52">
            <a:extLst>
              <a:ext uri="{FF2B5EF4-FFF2-40B4-BE49-F238E27FC236}">
                <a16:creationId xmlns:a16="http://schemas.microsoft.com/office/drawing/2014/main" id="{34BC3DAE-FD8F-0B02-98A2-785032D48926}"/>
              </a:ext>
            </a:extLst>
          </p:cNvPr>
          <p:cNvSpPr/>
          <p:nvPr/>
        </p:nvSpPr>
        <p:spPr>
          <a:xfrm>
            <a:off x="6126935" y="4305888"/>
            <a:ext cx="576000" cy="4191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54" name="Rectangle 53">
            <a:extLst>
              <a:ext uri="{FF2B5EF4-FFF2-40B4-BE49-F238E27FC236}">
                <a16:creationId xmlns:a16="http://schemas.microsoft.com/office/drawing/2014/main" id="{34BC3DAE-FD8F-0B02-98A2-785032D48926}"/>
              </a:ext>
            </a:extLst>
          </p:cNvPr>
          <p:cNvSpPr/>
          <p:nvPr/>
        </p:nvSpPr>
        <p:spPr>
          <a:xfrm>
            <a:off x="7062215" y="2522619"/>
            <a:ext cx="576000" cy="4191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55" name="Rectangle 54">
            <a:extLst>
              <a:ext uri="{FF2B5EF4-FFF2-40B4-BE49-F238E27FC236}">
                <a16:creationId xmlns:a16="http://schemas.microsoft.com/office/drawing/2014/main" id="{34BC3DAE-FD8F-0B02-98A2-785032D48926}"/>
              </a:ext>
            </a:extLst>
          </p:cNvPr>
          <p:cNvSpPr/>
          <p:nvPr/>
        </p:nvSpPr>
        <p:spPr>
          <a:xfrm>
            <a:off x="7963642" y="2522619"/>
            <a:ext cx="576000" cy="4191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56" name="Rectangle 55">
            <a:extLst>
              <a:ext uri="{FF2B5EF4-FFF2-40B4-BE49-F238E27FC236}">
                <a16:creationId xmlns:a16="http://schemas.microsoft.com/office/drawing/2014/main" id="{34BC3DAE-FD8F-0B02-98A2-785032D48926}"/>
              </a:ext>
            </a:extLst>
          </p:cNvPr>
          <p:cNvSpPr/>
          <p:nvPr/>
        </p:nvSpPr>
        <p:spPr>
          <a:xfrm>
            <a:off x="7963642" y="3486313"/>
            <a:ext cx="576000" cy="4191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58" name="Rectangle 57">
            <a:extLst>
              <a:ext uri="{FF2B5EF4-FFF2-40B4-BE49-F238E27FC236}">
                <a16:creationId xmlns:a16="http://schemas.microsoft.com/office/drawing/2014/main" id="{34BC3DAE-FD8F-0B02-98A2-785032D48926}"/>
              </a:ext>
            </a:extLst>
          </p:cNvPr>
          <p:cNvSpPr/>
          <p:nvPr/>
        </p:nvSpPr>
        <p:spPr>
          <a:xfrm>
            <a:off x="10359162" y="4305888"/>
            <a:ext cx="576000" cy="4191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59" name="Rectangle 58">
            <a:extLst>
              <a:ext uri="{FF2B5EF4-FFF2-40B4-BE49-F238E27FC236}">
                <a16:creationId xmlns:a16="http://schemas.microsoft.com/office/drawing/2014/main" id="{34BC3DAE-FD8F-0B02-98A2-785032D48926}"/>
              </a:ext>
            </a:extLst>
          </p:cNvPr>
          <p:cNvSpPr/>
          <p:nvPr/>
        </p:nvSpPr>
        <p:spPr>
          <a:xfrm>
            <a:off x="10359162" y="5137825"/>
            <a:ext cx="576000" cy="4191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Tree>
    <p:extLst>
      <p:ext uri="{BB962C8B-B14F-4D97-AF65-F5344CB8AC3E}">
        <p14:creationId xmlns:p14="http://schemas.microsoft.com/office/powerpoint/2010/main" val="3342884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5A22-A4B8-4AAA-9674-410DFF0B3FB7}"/>
              </a:ext>
            </a:extLst>
          </p:cNvPr>
          <p:cNvSpPr>
            <a:spLocks noGrp="1"/>
          </p:cNvSpPr>
          <p:nvPr>
            <p:ph type="title"/>
          </p:nvPr>
        </p:nvSpPr>
        <p:spPr>
          <a:xfrm>
            <a:off x="422888" y="244702"/>
            <a:ext cx="10864238" cy="671807"/>
          </a:xfrm>
        </p:spPr>
        <p:txBody>
          <a:bodyPr/>
          <a:lstStyle/>
          <a:p>
            <a:r>
              <a:rPr lang="en-GB" dirty="0"/>
              <a:t>There are some marked regional differences in property divestment intent</a:t>
            </a:r>
          </a:p>
        </p:txBody>
      </p:sp>
      <p:sp>
        <p:nvSpPr>
          <p:cNvPr id="3" name="Text Placeholder 2">
            <a:extLst>
              <a:ext uri="{FF2B5EF4-FFF2-40B4-BE49-F238E27FC236}">
                <a16:creationId xmlns:a16="http://schemas.microsoft.com/office/drawing/2014/main" id="{20F93267-5073-455B-AD1F-AE0EDD023D03}"/>
              </a:ext>
            </a:extLst>
          </p:cNvPr>
          <p:cNvSpPr>
            <a:spLocks noGrp="1"/>
          </p:cNvSpPr>
          <p:nvPr>
            <p:ph type="body" sz="quarter" idx="18"/>
          </p:nvPr>
        </p:nvSpPr>
        <p:spPr>
          <a:xfrm>
            <a:off x="668337" y="6189797"/>
            <a:ext cx="9417050" cy="273050"/>
          </a:xfrm>
        </p:spPr>
        <p:txBody>
          <a:bodyPr/>
          <a:lstStyle/>
          <a:p>
            <a:r>
              <a:rPr lang="en-GB" dirty="0"/>
              <a:t>Q13bb2. In which region(s) is the property / are the properties you expect to sell in the next 12 months? Base: All who intend to decrease number of properties (362)</a:t>
            </a:r>
          </a:p>
        </p:txBody>
      </p:sp>
      <p:sp>
        <p:nvSpPr>
          <p:cNvPr id="4" name="Text Placeholder 3">
            <a:extLst>
              <a:ext uri="{FF2B5EF4-FFF2-40B4-BE49-F238E27FC236}">
                <a16:creationId xmlns:a16="http://schemas.microsoft.com/office/drawing/2014/main" id="{9728835D-F032-475D-A7FE-9897F3F6B150}"/>
              </a:ext>
            </a:extLst>
          </p:cNvPr>
          <p:cNvSpPr>
            <a:spLocks noGrp="1"/>
          </p:cNvSpPr>
          <p:nvPr>
            <p:ph type="body" sz="quarter" idx="19"/>
          </p:nvPr>
        </p:nvSpPr>
        <p:spPr>
          <a:xfrm>
            <a:off x="439738" y="1007919"/>
            <a:ext cx="11078794" cy="581025"/>
          </a:xfrm>
        </p:spPr>
        <p:txBody>
          <a:bodyPr/>
          <a:lstStyle/>
          <a:p>
            <a:r>
              <a:rPr lang="en-GB" dirty="0"/>
              <a:t>Almost a quarter of landlords planning to divest have properties in the South East (excl. London) they are looking to offload.</a:t>
            </a:r>
          </a:p>
        </p:txBody>
      </p:sp>
      <p:sp>
        <p:nvSpPr>
          <p:cNvPr id="5" name="Text Placeholder 4">
            <a:extLst>
              <a:ext uri="{FF2B5EF4-FFF2-40B4-BE49-F238E27FC236}">
                <a16:creationId xmlns:a16="http://schemas.microsoft.com/office/drawing/2014/main" id="{C3317752-0982-4E65-8E08-1267E4563CB4}"/>
              </a:ext>
            </a:extLst>
          </p:cNvPr>
          <p:cNvSpPr>
            <a:spLocks noGrp="1"/>
          </p:cNvSpPr>
          <p:nvPr>
            <p:ph type="body" sz="quarter" idx="20"/>
          </p:nvPr>
        </p:nvSpPr>
        <p:spPr>
          <a:xfrm>
            <a:off x="439738" y="1674669"/>
            <a:ext cx="10952162" cy="390525"/>
          </a:xfrm>
        </p:spPr>
        <p:txBody>
          <a:bodyPr/>
          <a:lstStyle/>
          <a:p>
            <a:r>
              <a:rPr lang="en-GB" sz="1400" b="1" dirty="0">
                <a:solidFill>
                  <a:schemeClr val="bg1">
                    <a:lumMod val="50000"/>
                  </a:schemeClr>
                </a:solidFill>
              </a:rPr>
              <a:t>Region of properties intended to </a:t>
            </a:r>
            <a:r>
              <a:rPr lang="en-GB" sz="1400" dirty="0"/>
              <a:t>SELL</a:t>
            </a:r>
            <a:r>
              <a:rPr lang="en-GB" sz="1400" b="1" dirty="0">
                <a:solidFill>
                  <a:schemeClr val="bg1">
                    <a:lumMod val="50000"/>
                  </a:schemeClr>
                </a:solidFill>
              </a:rPr>
              <a:t> in next 12 months (%)</a:t>
            </a:r>
          </a:p>
        </p:txBody>
      </p:sp>
      <p:sp>
        <p:nvSpPr>
          <p:cNvPr id="55" name="Text Placeholder 4">
            <a:extLst>
              <a:ext uri="{FF2B5EF4-FFF2-40B4-BE49-F238E27FC236}">
                <a16:creationId xmlns:a16="http://schemas.microsoft.com/office/drawing/2014/main" id="{64D5472D-DCD8-41A6-BAB9-8C6EB972D6C2}"/>
              </a:ext>
            </a:extLst>
          </p:cNvPr>
          <p:cNvSpPr txBox="1">
            <a:spLocks/>
          </p:cNvSpPr>
          <p:nvPr/>
        </p:nvSpPr>
        <p:spPr>
          <a:xfrm>
            <a:off x="439738" y="1674669"/>
            <a:ext cx="10952162" cy="390525"/>
          </a:xfrm>
          <a:prstGeom prst="rect">
            <a:avLst/>
          </a:prstGeom>
        </p:spPr>
        <p:txBody>
          <a:bodyPr vert="horz" lIns="0" tIns="0" rIns="0" bIns="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lang="en-GB" sz="1400" b="1" kern="1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endParaRPr>
          </a:p>
        </p:txBody>
      </p:sp>
      <p:graphicFrame>
        <p:nvGraphicFramePr>
          <p:cNvPr id="56" name="Chart 55">
            <a:extLst>
              <a:ext uri="{FF2B5EF4-FFF2-40B4-BE49-F238E27FC236}">
                <a16:creationId xmlns:a16="http://schemas.microsoft.com/office/drawing/2014/main" id="{950A0114-0801-482C-9016-C1F7F3F6FA18}"/>
              </a:ext>
            </a:extLst>
          </p:cNvPr>
          <p:cNvGraphicFramePr/>
          <p:nvPr>
            <p:extLst>
              <p:ext uri="{D42A27DB-BD31-4B8C-83A1-F6EECF244321}">
                <p14:modId xmlns:p14="http://schemas.microsoft.com/office/powerpoint/2010/main" val="3745868260"/>
              </p:ext>
            </p:extLst>
          </p:nvPr>
        </p:nvGraphicFramePr>
        <p:xfrm>
          <a:off x="2208918" y="2089865"/>
          <a:ext cx="7982832" cy="40752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0" name="Chart 59">
            <a:extLst>
              <a:ext uri="{FF2B5EF4-FFF2-40B4-BE49-F238E27FC236}">
                <a16:creationId xmlns:a16="http://schemas.microsoft.com/office/drawing/2014/main" id="{14170CA5-D0A2-C44D-8AB8-7C011FA5DB98}"/>
              </a:ext>
            </a:extLst>
          </p:cNvPr>
          <p:cNvGraphicFramePr/>
          <p:nvPr>
            <p:extLst>
              <p:ext uri="{D42A27DB-BD31-4B8C-83A1-F6EECF244321}">
                <p14:modId xmlns:p14="http://schemas.microsoft.com/office/powerpoint/2010/main" val="3409748025"/>
              </p:ext>
            </p:extLst>
          </p:nvPr>
        </p:nvGraphicFramePr>
        <p:xfrm>
          <a:off x="8685094" y="2802342"/>
          <a:ext cx="2800587" cy="2084314"/>
        </p:xfrm>
        <a:graphic>
          <a:graphicData uri="http://schemas.openxmlformats.org/drawingml/2006/chart">
            <c:chart xmlns:c="http://schemas.openxmlformats.org/drawingml/2006/chart" xmlns:r="http://schemas.openxmlformats.org/officeDocument/2006/relationships" r:id="rId3"/>
          </a:graphicData>
        </a:graphic>
      </p:graphicFrame>
      <p:sp>
        <p:nvSpPr>
          <p:cNvPr id="61" name="TextBox 18">
            <a:extLst>
              <a:ext uri="{FF2B5EF4-FFF2-40B4-BE49-F238E27FC236}">
                <a16:creationId xmlns:a16="http://schemas.microsoft.com/office/drawing/2014/main" id="{D233DBCB-21D4-6942-8A77-8EBED39B3BF3}"/>
              </a:ext>
            </a:extLst>
          </p:cNvPr>
          <p:cNvSpPr txBox="1"/>
          <p:nvPr/>
        </p:nvSpPr>
        <p:spPr>
          <a:xfrm>
            <a:off x="9459085" y="3429000"/>
            <a:ext cx="125260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Will </a:t>
            </a:r>
            <a:r>
              <a:rPr lang="en-GB" sz="2400" dirty="0">
                <a:solidFill>
                  <a:srgbClr val="FFFFFF">
                    <a:lumMod val="50000"/>
                  </a:srgbClr>
                </a:solidFill>
                <a:latin typeface="Segoe UI" panose="020B0502040204020203" pitchFamily="34" charset="0"/>
                <a:cs typeface="Segoe UI" panose="020B0502040204020203" pitchFamily="34" charset="0"/>
              </a:rPr>
              <a:t>sell</a:t>
            </a:r>
            <a:endParaRPr kumimoji="0" lang="en-GB" sz="24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FFFFFF">
                    <a:lumMod val="50000"/>
                  </a:srgbClr>
                </a:solidFill>
                <a:latin typeface="Segoe UI" panose="020B0502040204020203" pitchFamily="34" charset="0"/>
                <a:cs typeface="Segoe UI" panose="020B0502040204020203" pitchFamily="34" charset="0"/>
              </a:rPr>
              <a:t>37</a:t>
            </a:r>
            <a:r>
              <a:rPr kumimoji="0" lang="en-GB" sz="2400" b="1"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a:t>
            </a:r>
            <a:endParaRPr kumimoji="0" lang="en-GB" sz="24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graphicFrame>
        <p:nvGraphicFramePr>
          <p:cNvPr id="64" name="Table 63">
            <a:extLst>
              <a:ext uri="{FF2B5EF4-FFF2-40B4-BE49-F238E27FC236}">
                <a16:creationId xmlns:a16="http://schemas.microsoft.com/office/drawing/2014/main" id="{78BAB34F-9C9D-4BA1-B795-A74A150AD25E}"/>
              </a:ext>
            </a:extLst>
          </p:cNvPr>
          <p:cNvGraphicFramePr>
            <a:graphicFrameLocks noGrp="1"/>
          </p:cNvGraphicFramePr>
          <p:nvPr>
            <p:extLst>
              <p:ext uri="{D42A27DB-BD31-4B8C-83A1-F6EECF244321}">
                <p14:modId xmlns:p14="http://schemas.microsoft.com/office/powerpoint/2010/main" val="2658220083"/>
              </p:ext>
            </p:extLst>
          </p:nvPr>
        </p:nvGraphicFramePr>
        <p:xfrm>
          <a:off x="321098" y="2055303"/>
          <a:ext cx="1968754" cy="4081728"/>
        </p:xfrm>
        <a:graphic>
          <a:graphicData uri="http://schemas.openxmlformats.org/drawingml/2006/table">
            <a:tbl>
              <a:tblPr firstRow="1" bandRow="1">
                <a:tableStyleId>{5C22544A-7EE6-4342-B048-85BDC9FD1C3A}</a:tableStyleId>
              </a:tblPr>
              <a:tblGrid>
                <a:gridCol w="1968754">
                  <a:extLst>
                    <a:ext uri="{9D8B030D-6E8A-4147-A177-3AD203B41FA5}">
                      <a16:colId xmlns:a16="http://schemas.microsoft.com/office/drawing/2014/main" val="20000"/>
                    </a:ext>
                  </a:extLst>
                </a:gridCol>
              </a:tblGrid>
              <a:tr h="291552">
                <a:tc>
                  <a:txBody>
                    <a:bodyPr/>
                    <a:lstStyle/>
                    <a:p>
                      <a:pPr algn="r" fontAlgn="b"/>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South East (</a:t>
                      </a:r>
                      <a:r>
                        <a:rPr lang="en-US" sz="1200" b="0" i="0" u="none" strike="noStrike" kern="1200" dirty="0" err="1">
                          <a:solidFill>
                            <a:schemeClr val="tx1">
                              <a:lumMod val="60000"/>
                              <a:lumOff val="40000"/>
                            </a:schemeClr>
                          </a:solidFill>
                          <a:effectLst/>
                          <a:latin typeface="Segoe UI" panose="020B0502040204020203" pitchFamily="34" charset="0"/>
                          <a:ea typeface="+mn-ea"/>
                          <a:cs typeface="Segoe UI" panose="020B0502040204020203" pitchFamily="34" charset="0"/>
                        </a:rPr>
                        <a:t>excl</a:t>
                      </a:r>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London)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1552">
                <a:tc>
                  <a:txBody>
                    <a:bodyPr/>
                    <a:lstStyle/>
                    <a:p>
                      <a:pPr algn="r" fontAlgn="b"/>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North West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1552">
                <a:tc>
                  <a:txBody>
                    <a:bodyPr/>
                    <a:lstStyle/>
                    <a:p>
                      <a:pPr algn="r" fontAlgn="b"/>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London (Outer)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1552">
                <a:tc>
                  <a:txBody>
                    <a:bodyPr/>
                    <a:lstStyle/>
                    <a:p>
                      <a:pPr algn="r" fontAlgn="b"/>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Yorkshire and The Humber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1552">
                <a:tc>
                  <a:txBody>
                    <a:bodyPr/>
                    <a:lstStyle/>
                    <a:p>
                      <a:pPr algn="r" fontAlgn="b"/>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South West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91552">
                <a:tc>
                  <a:txBody>
                    <a:bodyPr/>
                    <a:lstStyle/>
                    <a:p>
                      <a:pPr algn="r" fontAlgn="b"/>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East Midlands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1552">
                <a:tc>
                  <a:txBody>
                    <a:bodyPr/>
                    <a:lstStyle/>
                    <a:p>
                      <a:pPr algn="r" fontAlgn="b"/>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Wales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91552">
                <a:tc>
                  <a:txBody>
                    <a:bodyPr/>
                    <a:lstStyle/>
                    <a:p>
                      <a:pPr algn="r" fontAlgn="b"/>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West Midlands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1552">
                <a:tc>
                  <a:txBody>
                    <a:bodyPr/>
                    <a:lstStyle/>
                    <a:p>
                      <a:pPr algn="r" fontAlgn="b"/>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London (Central)</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91552">
                <a:tc>
                  <a:txBody>
                    <a:bodyPr/>
                    <a:lstStyle/>
                    <a:p>
                      <a:pPr algn="r" fontAlgn="b"/>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East of England</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91552">
                <a:tc>
                  <a:txBody>
                    <a:bodyPr/>
                    <a:lstStyle/>
                    <a:p>
                      <a:pPr algn="r" fontAlgn="b"/>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North East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91552">
                <a:tc>
                  <a:txBody>
                    <a:bodyPr/>
                    <a:lstStyle/>
                    <a:p>
                      <a:pPr algn="r" fontAlgn="b"/>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Scotland</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1552">
                <a:tc>
                  <a:txBody>
                    <a:bodyPr/>
                    <a:lstStyle/>
                    <a:p>
                      <a:pPr algn="r" fontAlgn="b"/>
                      <a:r>
                        <a:rPr lang="en-US"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Northern Ireland</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1552">
                <a:tc>
                  <a:txBody>
                    <a:bodyPr/>
                    <a:lstStyle/>
                    <a:p>
                      <a:pPr marL="0" algn="r" defTabSz="914377" rtl="0" eaLnBrk="1" fontAlgn="b" latinLnBrk="0" hangingPunct="1"/>
                      <a:r>
                        <a:rPr lang="en-GB" sz="1200" b="0" i="0" u="none" strike="noStrike" kern="1200" dirty="0">
                          <a:solidFill>
                            <a:schemeClr val="tx1">
                              <a:lumMod val="60000"/>
                              <a:lumOff val="40000"/>
                            </a:schemeClr>
                          </a:solidFill>
                          <a:effectLst/>
                          <a:latin typeface="Segoe UI" panose="020B0502040204020203" pitchFamily="34" charset="0"/>
                          <a:ea typeface="+mn-ea"/>
                          <a:cs typeface="Segoe UI" panose="020B0502040204020203" pitchFamily="34" charset="0"/>
                        </a:rPr>
                        <a:t> Don’t know / depends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B45BBFD8-8C02-4773-80D9-CC8787903E41}"/>
              </a:ext>
            </a:extLst>
          </p:cNvPr>
          <p:cNvSpPr txBox="1"/>
          <p:nvPr/>
        </p:nvSpPr>
        <p:spPr>
          <a:xfrm>
            <a:off x="11287125" y="0"/>
            <a:ext cx="904876" cy="323850"/>
          </a:xfrm>
          <a:prstGeom prst="rect">
            <a:avLst/>
          </a:prstGeom>
          <a:solidFill>
            <a:srgbClr val="FFC000"/>
          </a:solidFill>
        </p:spPr>
        <p:txBody>
          <a:bodyPr vert="horz" wrap="squar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NEW</a:t>
            </a:r>
          </a:p>
        </p:txBody>
      </p:sp>
    </p:spTree>
    <p:extLst>
      <p:ext uri="{BB962C8B-B14F-4D97-AF65-F5344CB8AC3E}">
        <p14:creationId xmlns:p14="http://schemas.microsoft.com/office/powerpoint/2010/main" val="3463564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5A22-A4B8-4AAA-9674-410DFF0B3FB7}"/>
              </a:ext>
            </a:extLst>
          </p:cNvPr>
          <p:cNvSpPr>
            <a:spLocks noGrp="1"/>
          </p:cNvSpPr>
          <p:nvPr>
            <p:ph type="title"/>
          </p:nvPr>
        </p:nvSpPr>
        <p:spPr/>
        <p:txBody>
          <a:bodyPr/>
          <a:lstStyle/>
          <a:p>
            <a:r>
              <a:rPr lang="en-GB" dirty="0"/>
              <a:t>Being the most owned property types, terraced houses and individual flats are the primary target for divestment</a:t>
            </a:r>
          </a:p>
        </p:txBody>
      </p:sp>
      <p:sp>
        <p:nvSpPr>
          <p:cNvPr id="3" name="Text Placeholder 2">
            <a:extLst>
              <a:ext uri="{FF2B5EF4-FFF2-40B4-BE49-F238E27FC236}">
                <a16:creationId xmlns:a16="http://schemas.microsoft.com/office/drawing/2014/main" id="{20F93267-5073-455B-AD1F-AE0EDD023D03}"/>
              </a:ext>
            </a:extLst>
          </p:cNvPr>
          <p:cNvSpPr>
            <a:spLocks noGrp="1"/>
          </p:cNvSpPr>
          <p:nvPr>
            <p:ph type="body" sz="quarter" idx="18"/>
          </p:nvPr>
        </p:nvSpPr>
        <p:spPr/>
        <p:txBody>
          <a:bodyPr/>
          <a:lstStyle/>
          <a:p>
            <a:r>
              <a:rPr lang="en-GB" dirty="0"/>
              <a:t>Q13bc2. What type of properties do you intend to sell in the next 12 months? Base: All who intend to decrease number of properties (362)</a:t>
            </a:r>
          </a:p>
        </p:txBody>
      </p:sp>
      <p:sp>
        <p:nvSpPr>
          <p:cNvPr id="4" name="Text Placeholder 3">
            <a:extLst>
              <a:ext uri="{FF2B5EF4-FFF2-40B4-BE49-F238E27FC236}">
                <a16:creationId xmlns:a16="http://schemas.microsoft.com/office/drawing/2014/main" id="{9728835D-F032-475D-A7FE-9897F3F6B150}"/>
              </a:ext>
            </a:extLst>
          </p:cNvPr>
          <p:cNvSpPr>
            <a:spLocks noGrp="1"/>
          </p:cNvSpPr>
          <p:nvPr>
            <p:ph type="body" sz="quarter" idx="19"/>
          </p:nvPr>
        </p:nvSpPr>
        <p:spPr/>
        <p:txBody>
          <a:bodyPr/>
          <a:lstStyle/>
          <a:p>
            <a:r>
              <a:rPr lang="en-GB" dirty="0"/>
              <a:t>HMOs, blocks of flats and bungalows are more protected – likely linked to the stronger rental yields achieved from these property types.</a:t>
            </a:r>
          </a:p>
        </p:txBody>
      </p:sp>
      <p:graphicFrame>
        <p:nvGraphicFramePr>
          <p:cNvPr id="16" name="Object 1">
            <a:extLst>
              <a:ext uri="{FF2B5EF4-FFF2-40B4-BE49-F238E27FC236}">
                <a16:creationId xmlns:a16="http://schemas.microsoft.com/office/drawing/2014/main" id="{5DA68979-117D-4C91-B486-BEF9D6C91C31}"/>
              </a:ext>
            </a:extLst>
          </p:cNvPr>
          <p:cNvGraphicFramePr>
            <a:graphicFrameLocks/>
          </p:cNvGraphicFramePr>
          <p:nvPr>
            <p:extLst>
              <p:ext uri="{D42A27DB-BD31-4B8C-83A1-F6EECF244321}">
                <p14:modId xmlns:p14="http://schemas.microsoft.com/office/powerpoint/2010/main" val="3465371448"/>
              </p:ext>
            </p:extLst>
          </p:nvPr>
        </p:nvGraphicFramePr>
        <p:xfrm>
          <a:off x="3516774" y="2369874"/>
          <a:ext cx="4261923" cy="35417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e 16">
            <a:extLst>
              <a:ext uri="{FF2B5EF4-FFF2-40B4-BE49-F238E27FC236}">
                <a16:creationId xmlns:a16="http://schemas.microsoft.com/office/drawing/2014/main" id="{A342FF7C-17E2-4793-B4E0-348B81038006}"/>
              </a:ext>
            </a:extLst>
          </p:cNvPr>
          <p:cNvGraphicFramePr>
            <a:graphicFrameLocks noGrp="1"/>
          </p:cNvGraphicFramePr>
          <p:nvPr>
            <p:extLst>
              <p:ext uri="{D42A27DB-BD31-4B8C-83A1-F6EECF244321}">
                <p14:modId xmlns:p14="http://schemas.microsoft.com/office/powerpoint/2010/main" val="4019122172"/>
              </p:ext>
            </p:extLst>
          </p:nvPr>
        </p:nvGraphicFramePr>
        <p:xfrm>
          <a:off x="168850" y="1837750"/>
          <a:ext cx="3260150" cy="4103240"/>
        </p:xfrm>
        <a:graphic>
          <a:graphicData uri="http://schemas.openxmlformats.org/drawingml/2006/table">
            <a:tbl>
              <a:tblPr firstRow="1" bandRow="1">
                <a:tableStyleId>{2D5ABB26-0587-4C30-8999-92F81FD0307C}</a:tableStyleId>
              </a:tblPr>
              <a:tblGrid>
                <a:gridCol w="3260150">
                  <a:extLst>
                    <a:ext uri="{9D8B030D-6E8A-4147-A177-3AD203B41FA5}">
                      <a16:colId xmlns:a16="http://schemas.microsoft.com/office/drawing/2014/main" val="20000"/>
                    </a:ext>
                  </a:extLst>
                </a:gridCol>
              </a:tblGrid>
              <a:tr h="512905">
                <a:tc>
                  <a:txBody>
                    <a:bodyPr/>
                    <a:lstStyle/>
                    <a:p>
                      <a:pPr marL="0" marR="0" lvl="0" indent="0" algn="r" defTabSz="914377" rtl="0" eaLnBrk="1" fontAlgn="b" latinLnBrk="0" hangingPunct="1">
                        <a:lnSpc>
                          <a:spcPct val="100000"/>
                        </a:lnSpc>
                        <a:spcBef>
                          <a:spcPts val="0"/>
                        </a:spcBef>
                        <a:spcAft>
                          <a:spcPts val="0"/>
                        </a:spcAft>
                        <a:buClrTx/>
                        <a:buSzTx/>
                        <a:buFontTx/>
                        <a:buNone/>
                        <a:tabLst/>
                        <a:defRPr/>
                      </a:pPr>
                      <a:endParaRPr lang="en-GB" sz="1200" b="0" dirty="0">
                        <a:solidFill>
                          <a:schemeClr val="tx1">
                            <a:lumMod val="75000"/>
                            <a:lumOff val="25000"/>
                          </a:schemeClr>
                        </a:solidFill>
                        <a:latin typeface="Segoe UI" panose="020B0502040204020203" pitchFamily="34" charset="0"/>
                        <a:cs typeface="Segoe UI" panose="020B0502040204020203" pitchFamily="34" charset="0"/>
                      </a:endParaRPr>
                    </a:p>
                  </a:txBody>
                  <a:tcPr marL="9525" marR="9525" marT="9525" marB="0" anchor="ctr"/>
                </a:tc>
                <a:extLst>
                  <a:ext uri="{0D108BD9-81ED-4DB2-BD59-A6C34878D82A}">
                    <a16:rowId xmlns:a16="http://schemas.microsoft.com/office/drawing/2014/main" val="3342926478"/>
                  </a:ext>
                </a:extLst>
              </a:tr>
              <a:tr h="512905">
                <a:tc>
                  <a:txBody>
                    <a:bodyPr/>
                    <a:lstStyle/>
                    <a:p>
                      <a:pPr marL="0" algn="r" defTabSz="914377" rtl="0" eaLnBrk="1" fontAlgn="b" latinLnBrk="0" hangingPunct="1"/>
                      <a:r>
                        <a:rPr lang="en-GB"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 House - Terraced</a:t>
                      </a:r>
                    </a:p>
                  </a:txBody>
                  <a:tcPr marL="6350" marR="6350" marT="6350" marB="0" anchor="ctr"/>
                </a:tc>
                <a:extLst>
                  <a:ext uri="{0D108BD9-81ED-4DB2-BD59-A6C34878D82A}">
                    <a16:rowId xmlns:a16="http://schemas.microsoft.com/office/drawing/2014/main" val="10000"/>
                  </a:ext>
                </a:extLst>
              </a:tr>
              <a:tr h="512905">
                <a:tc>
                  <a:txBody>
                    <a:bodyPr/>
                    <a:lstStyle/>
                    <a:p>
                      <a:pPr algn="r" fontAlgn="b"/>
                      <a:r>
                        <a:rPr lang="en-US"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 Flats - Individual units in a block</a:t>
                      </a:r>
                    </a:p>
                  </a:txBody>
                  <a:tcPr marL="6350" marR="6350" marT="6350" marB="0" anchor="ctr"/>
                </a:tc>
                <a:extLst>
                  <a:ext uri="{0D108BD9-81ED-4DB2-BD59-A6C34878D82A}">
                    <a16:rowId xmlns:a16="http://schemas.microsoft.com/office/drawing/2014/main" val="10001"/>
                  </a:ext>
                </a:extLst>
              </a:tr>
              <a:tr h="512905">
                <a:tc>
                  <a:txBody>
                    <a:bodyPr/>
                    <a:lstStyle/>
                    <a:p>
                      <a:pPr algn="r" fontAlgn="b"/>
                      <a:r>
                        <a:rPr lang="en-US"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 House - Semi-detached</a:t>
                      </a:r>
                    </a:p>
                  </a:txBody>
                  <a:tcPr marL="6350" marR="6350" marT="6350" marB="0" anchor="ctr"/>
                </a:tc>
                <a:extLst>
                  <a:ext uri="{0D108BD9-81ED-4DB2-BD59-A6C34878D82A}">
                    <a16:rowId xmlns:a16="http://schemas.microsoft.com/office/drawing/2014/main" val="10002"/>
                  </a:ext>
                </a:extLst>
              </a:tr>
              <a:tr h="512905">
                <a:tc>
                  <a:txBody>
                    <a:bodyPr/>
                    <a:lstStyle/>
                    <a:p>
                      <a:pPr algn="r" fontAlgn="b"/>
                      <a:r>
                        <a:rPr lang="en-US"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 Flats - A block of individual units</a:t>
                      </a:r>
                    </a:p>
                  </a:txBody>
                  <a:tcPr marL="6350" marR="6350" marT="6350" marB="0" anchor="ctr"/>
                </a:tc>
                <a:extLst>
                  <a:ext uri="{0D108BD9-81ED-4DB2-BD59-A6C34878D82A}">
                    <a16:rowId xmlns:a16="http://schemas.microsoft.com/office/drawing/2014/main" val="10003"/>
                  </a:ext>
                </a:extLst>
              </a:tr>
              <a:tr h="512905">
                <a:tc>
                  <a:txBody>
                    <a:bodyPr/>
                    <a:lstStyle/>
                    <a:p>
                      <a:pPr algn="r" fontAlgn="b"/>
                      <a:r>
                        <a:rPr lang="en-US"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 HMO - House in Multiple Occupation</a:t>
                      </a:r>
                    </a:p>
                  </a:txBody>
                  <a:tcPr marL="6350" marR="6350" marT="6350" marB="0" anchor="ctr"/>
                </a:tc>
                <a:extLst>
                  <a:ext uri="{0D108BD9-81ED-4DB2-BD59-A6C34878D82A}">
                    <a16:rowId xmlns:a16="http://schemas.microsoft.com/office/drawing/2014/main" val="10004"/>
                  </a:ext>
                </a:extLst>
              </a:tr>
              <a:tr h="512905">
                <a:tc>
                  <a:txBody>
                    <a:bodyPr/>
                    <a:lstStyle/>
                    <a:p>
                      <a:pPr algn="r" fontAlgn="b"/>
                      <a:r>
                        <a:rPr lang="en-US"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 House - Detached</a:t>
                      </a:r>
                    </a:p>
                  </a:txBody>
                  <a:tcPr marL="6350" marR="6350" marT="6350" marB="0" anchor="ctr"/>
                </a:tc>
                <a:extLst>
                  <a:ext uri="{0D108BD9-81ED-4DB2-BD59-A6C34878D82A}">
                    <a16:rowId xmlns:a16="http://schemas.microsoft.com/office/drawing/2014/main" val="10005"/>
                  </a:ext>
                </a:extLst>
              </a:tr>
              <a:tr h="512905">
                <a:tc>
                  <a:txBody>
                    <a:bodyPr/>
                    <a:lstStyle/>
                    <a:p>
                      <a:pPr algn="r" fontAlgn="b"/>
                      <a:r>
                        <a:rPr lang="en-US"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 Bungalow</a:t>
                      </a:r>
                    </a:p>
                  </a:txBody>
                  <a:tcPr marL="6350" marR="6350" marT="6350" marB="0" anchor="ctr"/>
                </a:tc>
                <a:extLst>
                  <a:ext uri="{0D108BD9-81ED-4DB2-BD59-A6C34878D82A}">
                    <a16:rowId xmlns:a16="http://schemas.microsoft.com/office/drawing/2014/main" val="10006"/>
                  </a:ext>
                </a:extLst>
              </a:tr>
            </a:tbl>
          </a:graphicData>
        </a:graphic>
      </p:graphicFrame>
      <p:sp>
        <p:nvSpPr>
          <p:cNvPr id="10" name="Text Placeholder 9">
            <a:extLst>
              <a:ext uri="{FF2B5EF4-FFF2-40B4-BE49-F238E27FC236}">
                <a16:creationId xmlns:a16="http://schemas.microsoft.com/office/drawing/2014/main" id="{F6E1C2B8-254D-4524-A191-CE98984C8C2C}"/>
              </a:ext>
            </a:extLst>
          </p:cNvPr>
          <p:cNvSpPr>
            <a:spLocks noGrp="1"/>
          </p:cNvSpPr>
          <p:nvPr>
            <p:ph type="body" sz="quarter" idx="20"/>
          </p:nvPr>
        </p:nvSpPr>
        <p:spPr>
          <a:xfrm>
            <a:off x="287336" y="1701179"/>
            <a:ext cx="5360400" cy="390525"/>
          </a:xfrm>
        </p:spPr>
        <p:txBody>
          <a:bodyPr/>
          <a:lstStyle/>
          <a:p>
            <a:pPr algn="l"/>
            <a:r>
              <a:rPr lang="en-GB" dirty="0"/>
              <a:t>Type of property intending to SELL (%)</a:t>
            </a:r>
          </a:p>
        </p:txBody>
      </p:sp>
      <p:sp>
        <p:nvSpPr>
          <p:cNvPr id="18" name="TextBox 17">
            <a:extLst>
              <a:ext uri="{FF2B5EF4-FFF2-40B4-BE49-F238E27FC236}">
                <a16:creationId xmlns:a16="http://schemas.microsoft.com/office/drawing/2014/main" id="{B424E6A8-80C0-4453-ABF9-E40C35B1F1AE}"/>
              </a:ext>
            </a:extLst>
          </p:cNvPr>
          <p:cNvSpPr txBox="1"/>
          <p:nvPr/>
        </p:nvSpPr>
        <p:spPr>
          <a:xfrm>
            <a:off x="11287125" y="0"/>
            <a:ext cx="904876" cy="323850"/>
          </a:xfrm>
          <a:prstGeom prst="rect">
            <a:avLst/>
          </a:prstGeom>
          <a:solidFill>
            <a:srgbClr val="FFC000"/>
          </a:solidFill>
        </p:spPr>
        <p:txBody>
          <a:bodyPr vert="horz" wrap="squar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NEW</a:t>
            </a:r>
          </a:p>
        </p:txBody>
      </p:sp>
      <p:graphicFrame>
        <p:nvGraphicFramePr>
          <p:cNvPr id="8" name="Chart 7">
            <a:extLst>
              <a:ext uri="{FF2B5EF4-FFF2-40B4-BE49-F238E27FC236}">
                <a16:creationId xmlns:a16="http://schemas.microsoft.com/office/drawing/2014/main" id="{D20DE5CA-26F7-E744-E84E-716CED29EA7F}"/>
              </a:ext>
            </a:extLst>
          </p:cNvPr>
          <p:cNvGraphicFramePr/>
          <p:nvPr>
            <p:extLst>
              <p:ext uri="{D42A27DB-BD31-4B8C-83A1-F6EECF244321}">
                <p14:modId xmlns:p14="http://schemas.microsoft.com/office/powerpoint/2010/main" val="1107340790"/>
              </p:ext>
            </p:extLst>
          </p:nvPr>
        </p:nvGraphicFramePr>
        <p:xfrm>
          <a:off x="8389927" y="2924241"/>
          <a:ext cx="2800587" cy="208431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8">
            <a:extLst>
              <a:ext uri="{FF2B5EF4-FFF2-40B4-BE49-F238E27FC236}">
                <a16:creationId xmlns:a16="http://schemas.microsoft.com/office/drawing/2014/main" id="{CA9B33F9-1B16-3C82-63E6-D248A08BB6F5}"/>
              </a:ext>
            </a:extLst>
          </p:cNvPr>
          <p:cNvSpPr txBox="1"/>
          <p:nvPr/>
        </p:nvSpPr>
        <p:spPr>
          <a:xfrm>
            <a:off x="9163918" y="3550899"/>
            <a:ext cx="125260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Will </a:t>
            </a:r>
            <a:r>
              <a:rPr lang="en-GB" sz="2400" dirty="0">
                <a:solidFill>
                  <a:srgbClr val="FFFFFF">
                    <a:lumMod val="50000"/>
                  </a:srgbClr>
                </a:solidFill>
                <a:latin typeface="Segoe UI" panose="020B0502040204020203" pitchFamily="34" charset="0"/>
                <a:cs typeface="Segoe UI" panose="020B0502040204020203" pitchFamily="34" charset="0"/>
              </a:rPr>
              <a:t>sell</a:t>
            </a:r>
            <a:endParaRPr kumimoji="0" lang="en-GB" sz="24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FFFFFF">
                    <a:lumMod val="50000"/>
                  </a:srgbClr>
                </a:solidFill>
                <a:latin typeface="Segoe UI" panose="020B0502040204020203" pitchFamily="34" charset="0"/>
                <a:cs typeface="Segoe UI" panose="020B0502040204020203" pitchFamily="34" charset="0"/>
              </a:rPr>
              <a:t>37</a:t>
            </a:r>
            <a:r>
              <a:rPr kumimoji="0" lang="en-GB" sz="2400" b="1"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a:t>
            </a:r>
            <a:endParaRPr kumimoji="0" lang="en-GB" sz="24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167024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5A22-A4B8-4AAA-9674-410DFF0B3FB7}"/>
              </a:ext>
            </a:extLst>
          </p:cNvPr>
          <p:cNvSpPr>
            <a:spLocks noGrp="1"/>
          </p:cNvSpPr>
          <p:nvPr>
            <p:ph type="title"/>
          </p:nvPr>
        </p:nvSpPr>
        <p:spPr/>
        <p:txBody>
          <a:bodyPr/>
          <a:lstStyle/>
          <a:p>
            <a:r>
              <a:rPr lang="en-GB" dirty="0"/>
              <a:t>A quarter of those looking to divest plan to sell to other landlords. Home-movers and first-time buyers are the most likely purchasers.  </a:t>
            </a:r>
          </a:p>
        </p:txBody>
      </p:sp>
      <p:sp>
        <p:nvSpPr>
          <p:cNvPr id="3" name="Text Placeholder 2">
            <a:extLst>
              <a:ext uri="{FF2B5EF4-FFF2-40B4-BE49-F238E27FC236}">
                <a16:creationId xmlns:a16="http://schemas.microsoft.com/office/drawing/2014/main" id="{20F93267-5073-455B-AD1F-AE0EDD023D03}"/>
              </a:ext>
            </a:extLst>
          </p:cNvPr>
          <p:cNvSpPr>
            <a:spLocks noGrp="1"/>
          </p:cNvSpPr>
          <p:nvPr>
            <p:ph type="body" sz="quarter" idx="18"/>
          </p:nvPr>
        </p:nvSpPr>
        <p:spPr/>
        <p:txBody>
          <a:bodyPr/>
          <a:lstStyle/>
          <a:p>
            <a:r>
              <a:rPr lang="en-GB" dirty="0"/>
              <a:t>Q13ba3.Do you know who you might sell your properties to? Base: All who intend to decrease number of properties (362)</a:t>
            </a:r>
          </a:p>
        </p:txBody>
      </p:sp>
      <p:sp>
        <p:nvSpPr>
          <p:cNvPr id="4" name="Text Placeholder 3">
            <a:extLst>
              <a:ext uri="{FF2B5EF4-FFF2-40B4-BE49-F238E27FC236}">
                <a16:creationId xmlns:a16="http://schemas.microsoft.com/office/drawing/2014/main" id="{9728835D-F032-475D-A7FE-9897F3F6B150}"/>
              </a:ext>
            </a:extLst>
          </p:cNvPr>
          <p:cNvSpPr>
            <a:spLocks noGrp="1"/>
          </p:cNvSpPr>
          <p:nvPr>
            <p:ph type="body" sz="quarter" idx="19"/>
          </p:nvPr>
        </p:nvSpPr>
        <p:spPr/>
        <p:txBody>
          <a:bodyPr/>
          <a:lstStyle/>
          <a:p>
            <a:r>
              <a:rPr lang="en-US" dirty="0"/>
              <a:t>Whilst a third are unsure who they will sell to, the majority are not planning to sell to another landlords – further suggesting shrinkage of the PRS.</a:t>
            </a:r>
            <a:endParaRPr lang="en-GB" dirty="0"/>
          </a:p>
        </p:txBody>
      </p:sp>
      <p:graphicFrame>
        <p:nvGraphicFramePr>
          <p:cNvPr id="16" name="Object 1">
            <a:extLst>
              <a:ext uri="{FF2B5EF4-FFF2-40B4-BE49-F238E27FC236}">
                <a16:creationId xmlns:a16="http://schemas.microsoft.com/office/drawing/2014/main" id="{5DA68979-117D-4C91-B486-BEF9D6C91C31}"/>
              </a:ext>
            </a:extLst>
          </p:cNvPr>
          <p:cNvGraphicFramePr>
            <a:graphicFrameLocks/>
          </p:cNvGraphicFramePr>
          <p:nvPr>
            <p:extLst>
              <p:ext uri="{D42A27DB-BD31-4B8C-83A1-F6EECF244321}">
                <p14:modId xmlns:p14="http://schemas.microsoft.com/office/powerpoint/2010/main" val="494203599"/>
              </p:ext>
            </p:extLst>
          </p:nvPr>
        </p:nvGraphicFramePr>
        <p:xfrm>
          <a:off x="2628734" y="2114279"/>
          <a:ext cx="4261923" cy="39817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e 16">
            <a:extLst>
              <a:ext uri="{FF2B5EF4-FFF2-40B4-BE49-F238E27FC236}">
                <a16:creationId xmlns:a16="http://schemas.microsoft.com/office/drawing/2014/main" id="{A342FF7C-17E2-4793-B4E0-348B81038006}"/>
              </a:ext>
            </a:extLst>
          </p:cNvPr>
          <p:cNvGraphicFramePr>
            <a:graphicFrameLocks noGrp="1"/>
          </p:cNvGraphicFramePr>
          <p:nvPr>
            <p:extLst>
              <p:ext uri="{D42A27DB-BD31-4B8C-83A1-F6EECF244321}">
                <p14:modId xmlns:p14="http://schemas.microsoft.com/office/powerpoint/2010/main" val="2701144187"/>
              </p:ext>
            </p:extLst>
          </p:nvPr>
        </p:nvGraphicFramePr>
        <p:xfrm>
          <a:off x="91440" y="2100943"/>
          <a:ext cx="2431144" cy="3995060"/>
        </p:xfrm>
        <a:graphic>
          <a:graphicData uri="http://schemas.openxmlformats.org/drawingml/2006/table">
            <a:tbl>
              <a:tblPr firstRow="1" bandRow="1">
                <a:tableStyleId>{2D5ABB26-0587-4C30-8999-92F81FD0307C}</a:tableStyleId>
              </a:tblPr>
              <a:tblGrid>
                <a:gridCol w="2431144">
                  <a:extLst>
                    <a:ext uri="{9D8B030D-6E8A-4147-A177-3AD203B41FA5}">
                      <a16:colId xmlns:a16="http://schemas.microsoft.com/office/drawing/2014/main" val="20000"/>
                    </a:ext>
                  </a:extLst>
                </a:gridCol>
              </a:tblGrid>
              <a:tr h="399506">
                <a:tc>
                  <a:txBody>
                    <a:bodyPr/>
                    <a:lstStyle/>
                    <a:p>
                      <a:pPr marL="0" marR="0" lvl="0" indent="0" algn="r" defTabSz="914377" rtl="0" eaLnBrk="1" fontAlgn="b" latinLnBrk="0" hangingPunct="1">
                        <a:lnSpc>
                          <a:spcPct val="100000"/>
                        </a:lnSpc>
                        <a:spcBef>
                          <a:spcPts val="0"/>
                        </a:spcBef>
                        <a:spcAft>
                          <a:spcPts val="0"/>
                        </a:spcAft>
                        <a:buClrTx/>
                        <a:buSzTx/>
                        <a:buFontTx/>
                        <a:buNone/>
                        <a:tabLst/>
                        <a:defRPr/>
                      </a:pPr>
                      <a:r>
                        <a:rPr lang="en-GB" sz="1200" b="0" dirty="0">
                          <a:solidFill>
                            <a:schemeClr val="tx1">
                              <a:lumMod val="75000"/>
                              <a:lumOff val="25000"/>
                            </a:schemeClr>
                          </a:solidFill>
                          <a:latin typeface="Segoe UI" panose="020B0502040204020203" pitchFamily="34" charset="0"/>
                          <a:cs typeface="Segoe UI" panose="020B0502040204020203" pitchFamily="34" charset="0"/>
                        </a:rPr>
                        <a:t> A home-mover / subsequent buyer</a:t>
                      </a:r>
                    </a:p>
                  </a:txBody>
                  <a:tcPr marL="9525" marR="9525" marT="9525" marB="0" anchor="ctr"/>
                </a:tc>
                <a:extLst>
                  <a:ext uri="{0D108BD9-81ED-4DB2-BD59-A6C34878D82A}">
                    <a16:rowId xmlns:a16="http://schemas.microsoft.com/office/drawing/2014/main" val="3342926478"/>
                  </a:ext>
                </a:extLst>
              </a:tr>
              <a:tr h="399506">
                <a:tc>
                  <a:txBody>
                    <a:bodyPr/>
                    <a:lstStyle/>
                    <a:p>
                      <a:pPr algn="r" fontAlgn="b"/>
                      <a: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 A first-time buyer</a:t>
                      </a:r>
                    </a:p>
                  </a:txBody>
                  <a:tcPr marL="6350" marR="6350" marT="6350" marB="0" anchor="ctr"/>
                </a:tc>
                <a:extLst>
                  <a:ext uri="{0D108BD9-81ED-4DB2-BD59-A6C34878D82A}">
                    <a16:rowId xmlns:a16="http://schemas.microsoft.com/office/drawing/2014/main" val="10000"/>
                  </a:ext>
                </a:extLst>
              </a:tr>
              <a:tr h="399506">
                <a:tc>
                  <a:txBody>
                    <a:bodyPr/>
                    <a:lstStyle/>
                    <a:p>
                      <a:pPr algn="r" fontAlgn="b"/>
                      <a: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 Another landlord</a:t>
                      </a:r>
                    </a:p>
                  </a:txBody>
                  <a:tcPr marL="6350" marR="6350" marT="6350" marB="0" anchor="ctr"/>
                </a:tc>
                <a:extLst>
                  <a:ext uri="{0D108BD9-81ED-4DB2-BD59-A6C34878D82A}">
                    <a16:rowId xmlns:a16="http://schemas.microsoft.com/office/drawing/2014/main" val="10001"/>
                  </a:ext>
                </a:extLst>
              </a:tr>
              <a:tr h="399506">
                <a:tc>
                  <a:txBody>
                    <a:bodyPr/>
                    <a:lstStyle/>
                    <a:p>
                      <a:pPr algn="r" fontAlgn="b"/>
                      <a: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 The current tenant</a:t>
                      </a:r>
                    </a:p>
                  </a:txBody>
                  <a:tcPr marL="6350" marR="6350" marT="6350" marB="0" anchor="ctr"/>
                </a:tc>
                <a:extLst>
                  <a:ext uri="{0D108BD9-81ED-4DB2-BD59-A6C34878D82A}">
                    <a16:rowId xmlns:a16="http://schemas.microsoft.com/office/drawing/2014/main" val="10002"/>
                  </a:ext>
                </a:extLst>
              </a:tr>
              <a:tr h="399506">
                <a:tc>
                  <a:txBody>
                    <a:bodyPr/>
                    <a:lstStyle/>
                    <a:p>
                      <a:pPr algn="r" fontAlgn="b"/>
                      <a: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 A buyer at auction</a:t>
                      </a:r>
                    </a:p>
                  </a:txBody>
                  <a:tcPr marL="6350" marR="6350" marT="6350" marB="0" anchor="ctr"/>
                </a:tc>
                <a:extLst>
                  <a:ext uri="{0D108BD9-81ED-4DB2-BD59-A6C34878D82A}">
                    <a16:rowId xmlns:a16="http://schemas.microsoft.com/office/drawing/2014/main" val="10003"/>
                  </a:ext>
                </a:extLst>
              </a:tr>
              <a:tr h="399506">
                <a:tc>
                  <a:txBody>
                    <a:bodyPr/>
                    <a:lstStyle/>
                    <a:p>
                      <a:pPr algn="r" fontAlgn="b"/>
                      <a: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 A property developer</a:t>
                      </a:r>
                    </a:p>
                  </a:txBody>
                  <a:tcPr marL="6350" marR="6350" marT="6350" marB="0" anchor="ctr"/>
                </a:tc>
                <a:extLst>
                  <a:ext uri="{0D108BD9-81ED-4DB2-BD59-A6C34878D82A}">
                    <a16:rowId xmlns:a16="http://schemas.microsoft.com/office/drawing/2014/main" val="10004"/>
                  </a:ext>
                </a:extLst>
              </a:tr>
              <a:tr h="399506">
                <a:tc>
                  <a:txBody>
                    <a:bodyPr/>
                    <a:lstStyle/>
                    <a:p>
                      <a:pPr algn="r" fontAlgn="b"/>
                      <a: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 A family member</a:t>
                      </a:r>
                    </a:p>
                  </a:txBody>
                  <a:tcPr marL="6350" marR="6350" marT="6350" marB="0" anchor="ctr"/>
                </a:tc>
                <a:extLst>
                  <a:ext uri="{0D108BD9-81ED-4DB2-BD59-A6C34878D82A}">
                    <a16:rowId xmlns:a16="http://schemas.microsoft.com/office/drawing/2014/main" val="10005"/>
                  </a:ext>
                </a:extLst>
              </a:tr>
              <a:tr h="399506">
                <a:tc>
                  <a:txBody>
                    <a:bodyPr/>
                    <a:lstStyle/>
                    <a:p>
                      <a:pPr algn="r" fontAlgn="b"/>
                      <a: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 A business partner</a:t>
                      </a:r>
                    </a:p>
                  </a:txBody>
                  <a:tcPr marL="6350" marR="6350" marT="6350" marB="0" anchor="ctr"/>
                </a:tc>
                <a:extLst>
                  <a:ext uri="{0D108BD9-81ED-4DB2-BD59-A6C34878D82A}">
                    <a16:rowId xmlns:a16="http://schemas.microsoft.com/office/drawing/2014/main" val="10006"/>
                  </a:ext>
                </a:extLst>
              </a:tr>
              <a:tr h="399506">
                <a:tc>
                  <a:txBody>
                    <a:bodyPr/>
                    <a:lstStyle/>
                    <a:p>
                      <a:pPr algn="r" fontAlgn="b"/>
                      <a: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 Someone else (please specify)</a:t>
                      </a:r>
                    </a:p>
                  </a:txBody>
                  <a:tcPr marL="6350" marR="6350" marT="6350" marB="0" anchor="ctr"/>
                </a:tc>
                <a:extLst>
                  <a:ext uri="{0D108BD9-81ED-4DB2-BD59-A6C34878D82A}">
                    <a16:rowId xmlns:a16="http://schemas.microsoft.com/office/drawing/2014/main" val="1596736369"/>
                  </a:ext>
                </a:extLst>
              </a:tr>
              <a:tr h="399506">
                <a:tc>
                  <a:txBody>
                    <a:bodyPr/>
                    <a:lstStyle/>
                    <a:p>
                      <a:pPr algn="r" fontAlgn="b"/>
                      <a: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 Don' know yet</a:t>
                      </a:r>
                    </a:p>
                  </a:txBody>
                  <a:tcPr marL="6350" marR="6350" marT="6350" marB="0" anchor="ctr"/>
                </a:tc>
                <a:extLst>
                  <a:ext uri="{0D108BD9-81ED-4DB2-BD59-A6C34878D82A}">
                    <a16:rowId xmlns:a16="http://schemas.microsoft.com/office/drawing/2014/main" val="3673292754"/>
                  </a:ext>
                </a:extLst>
              </a:tr>
            </a:tbl>
          </a:graphicData>
        </a:graphic>
      </p:graphicFrame>
      <p:sp>
        <p:nvSpPr>
          <p:cNvPr id="10" name="Text Placeholder 9">
            <a:extLst>
              <a:ext uri="{FF2B5EF4-FFF2-40B4-BE49-F238E27FC236}">
                <a16:creationId xmlns:a16="http://schemas.microsoft.com/office/drawing/2014/main" id="{F6E1C2B8-254D-4524-A191-CE98984C8C2C}"/>
              </a:ext>
            </a:extLst>
          </p:cNvPr>
          <p:cNvSpPr>
            <a:spLocks noGrp="1"/>
          </p:cNvSpPr>
          <p:nvPr>
            <p:ph type="body" sz="quarter" idx="20"/>
          </p:nvPr>
        </p:nvSpPr>
        <p:spPr>
          <a:xfrm>
            <a:off x="168850" y="1713991"/>
            <a:ext cx="5360400" cy="390525"/>
          </a:xfrm>
        </p:spPr>
        <p:txBody>
          <a:bodyPr/>
          <a:lstStyle/>
          <a:p>
            <a:pPr algn="l"/>
            <a:r>
              <a:rPr lang="en-GB" dirty="0"/>
              <a:t>Who landlords are intending to SELL to (%)</a:t>
            </a:r>
          </a:p>
        </p:txBody>
      </p:sp>
      <p:sp>
        <p:nvSpPr>
          <p:cNvPr id="18" name="TextBox 17">
            <a:extLst>
              <a:ext uri="{FF2B5EF4-FFF2-40B4-BE49-F238E27FC236}">
                <a16:creationId xmlns:a16="http://schemas.microsoft.com/office/drawing/2014/main" id="{B424E6A8-80C0-4453-ABF9-E40C35B1F1AE}"/>
              </a:ext>
            </a:extLst>
          </p:cNvPr>
          <p:cNvSpPr txBox="1"/>
          <p:nvPr/>
        </p:nvSpPr>
        <p:spPr>
          <a:xfrm>
            <a:off x="11287125" y="0"/>
            <a:ext cx="904876" cy="323850"/>
          </a:xfrm>
          <a:prstGeom prst="rect">
            <a:avLst/>
          </a:prstGeom>
          <a:solidFill>
            <a:srgbClr val="FFC000"/>
          </a:solidFill>
        </p:spPr>
        <p:txBody>
          <a:bodyPr vert="horz" wrap="squar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NEW</a:t>
            </a:r>
          </a:p>
        </p:txBody>
      </p:sp>
      <p:graphicFrame>
        <p:nvGraphicFramePr>
          <p:cNvPr id="8" name="Chart 7">
            <a:extLst>
              <a:ext uri="{FF2B5EF4-FFF2-40B4-BE49-F238E27FC236}">
                <a16:creationId xmlns:a16="http://schemas.microsoft.com/office/drawing/2014/main" id="{D20DE5CA-26F7-E744-E84E-716CED29EA7F}"/>
              </a:ext>
            </a:extLst>
          </p:cNvPr>
          <p:cNvGraphicFramePr/>
          <p:nvPr/>
        </p:nvGraphicFramePr>
        <p:xfrm>
          <a:off x="6713527" y="2815988"/>
          <a:ext cx="2800587" cy="208431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8">
            <a:extLst>
              <a:ext uri="{FF2B5EF4-FFF2-40B4-BE49-F238E27FC236}">
                <a16:creationId xmlns:a16="http://schemas.microsoft.com/office/drawing/2014/main" id="{CA9B33F9-1B16-3C82-63E6-D248A08BB6F5}"/>
              </a:ext>
            </a:extLst>
          </p:cNvPr>
          <p:cNvSpPr txBox="1"/>
          <p:nvPr/>
        </p:nvSpPr>
        <p:spPr>
          <a:xfrm>
            <a:off x="7487518" y="3442646"/>
            <a:ext cx="125260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Will sell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FFFFFF">
                    <a:lumMod val="50000"/>
                  </a:srgbClr>
                </a:solidFill>
                <a:latin typeface="Segoe UI" panose="020B0502040204020203" pitchFamily="34" charset="0"/>
                <a:cs typeface="Segoe UI" panose="020B0502040204020203" pitchFamily="34" charset="0"/>
              </a:rPr>
              <a:t>37</a:t>
            </a:r>
            <a:r>
              <a:rPr kumimoji="0" lang="en-GB" sz="2400" b="1"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a:t>
            </a:r>
            <a:endParaRPr kumimoji="0" lang="en-GB" sz="24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
        <p:nvSpPr>
          <p:cNvPr id="5" name="Rectangle 4">
            <a:extLst>
              <a:ext uri="{FF2B5EF4-FFF2-40B4-BE49-F238E27FC236}">
                <a16:creationId xmlns:a16="http://schemas.microsoft.com/office/drawing/2014/main" id="{2C9DA336-EFD1-28F1-ED34-EB5A46D5E27B}"/>
              </a:ext>
            </a:extLst>
          </p:cNvPr>
          <p:cNvSpPr/>
          <p:nvPr/>
        </p:nvSpPr>
        <p:spPr>
          <a:xfrm>
            <a:off x="1158240" y="2915920"/>
            <a:ext cx="4023360" cy="762000"/>
          </a:xfrm>
          <a:prstGeom prst="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Tree>
    <p:extLst>
      <p:ext uri="{BB962C8B-B14F-4D97-AF65-F5344CB8AC3E}">
        <p14:creationId xmlns:p14="http://schemas.microsoft.com/office/powerpoint/2010/main" val="1045422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Landlords planning to divest will typically sell 2.9 properties each (up by 0.3 vs. Q1)</a:t>
            </a:r>
          </a:p>
        </p:txBody>
      </p:sp>
      <p:sp>
        <p:nvSpPr>
          <p:cNvPr id="6" name="Text Placeholder 5"/>
          <p:cNvSpPr>
            <a:spLocks noGrp="1"/>
          </p:cNvSpPr>
          <p:nvPr>
            <p:ph type="body" sz="quarter" idx="18"/>
          </p:nvPr>
        </p:nvSpPr>
        <p:spPr/>
        <p:txBody>
          <a:bodyPr/>
          <a:lstStyle/>
          <a:p>
            <a:r>
              <a:rPr lang="en-GB" dirty="0"/>
              <a:t>Q13ba. How many properties do you intend to purchase in the next 12 months? Base: All who intend to increase number of properties (77) / Q13ba2. How many properties do you intend to sell in the next 12 months? Base: All who intend to decrease number of properties (362)</a:t>
            </a:r>
          </a:p>
        </p:txBody>
      </p:sp>
      <p:sp>
        <p:nvSpPr>
          <p:cNvPr id="8" name="Text Placeholder 7"/>
          <p:cNvSpPr>
            <a:spLocks noGrp="1"/>
          </p:cNvSpPr>
          <p:nvPr>
            <p:ph type="body" sz="quarter" idx="19"/>
          </p:nvPr>
        </p:nvSpPr>
        <p:spPr>
          <a:xfrm>
            <a:off x="439736" y="1014706"/>
            <a:ext cx="11078794" cy="581025"/>
          </a:xfrm>
        </p:spPr>
        <p:txBody>
          <a:bodyPr>
            <a:normAutofit/>
          </a:bodyPr>
          <a:lstStyle/>
          <a:p>
            <a:r>
              <a:rPr lang="en-GB" dirty="0"/>
              <a:t>The small proportion of landlords looking to expand their portfolio will purchase 2.1 properties each on average. </a:t>
            </a:r>
          </a:p>
        </p:txBody>
      </p:sp>
      <p:sp>
        <p:nvSpPr>
          <p:cNvPr id="7" name="Text Placeholder 6">
            <a:extLst>
              <a:ext uri="{FF2B5EF4-FFF2-40B4-BE49-F238E27FC236}">
                <a16:creationId xmlns:a16="http://schemas.microsoft.com/office/drawing/2014/main" id="{F4F29F2B-FC26-4AF3-911D-A5AFC2552324}"/>
              </a:ext>
            </a:extLst>
          </p:cNvPr>
          <p:cNvSpPr>
            <a:spLocks noGrp="1"/>
          </p:cNvSpPr>
          <p:nvPr>
            <p:ph type="body" sz="quarter" idx="20"/>
          </p:nvPr>
        </p:nvSpPr>
        <p:spPr/>
        <p:txBody>
          <a:bodyPr/>
          <a:lstStyle/>
          <a:p>
            <a:r>
              <a:rPr lang="en-GB" dirty="0"/>
              <a:t>Number of properties intend to PURCHASE in next 12 months (%)</a:t>
            </a:r>
          </a:p>
        </p:txBody>
      </p:sp>
      <p:sp>
        <p:nvSpPr>
          <p:cNvPr id="9" name="Text Placeholder 8">
            <a:extLst>
              <a:ext uri="{FF2B5EF4-FFF2-40B4-BE49-F238E27FC236}">
                <a16:creationId xmlns:a16="http://schemas.microsoft.com/office/drawing/2014/main" id="{7BBB0101-F2AD-4A6E-99F9-94C2BBC6ED9F}"/>
              </a:ext>
            </a:extLst>
          </p:cNvPr>
          <p:cNvSpPr>
            <a:spLocks noGrp="1"/>
          </p:cNvSpPr>
          <p:nvPr>
            <p:ph type="body" sz="quarter" idx="21"/>
          </p:nvPr>
        </p:nvSpPr>
        <p:spPr/>
        <p:txBody>
          <a:bodyPr/>
          <a:lstStyle/>
          <a:p>
            <a:r>
              <a:rPr lang="en-GB" sz="1400" b="1" dirty="0">
                <a:solidFill>
                  <a:schemeClr val="bg1">
                    <a:lumMod val="50000"/>
                  </a:schemeClr>
                </a:solidFill>
                <a:latin typeface="Segoe UI" panose="020B0502040204020203" pitchFamily="34" charset="0"/>
                <a:cs typeface="Segoe UI" panose="020B0502040204020203" pitchFamily="34" charset="0"/>
              </a:rPr>
              <a:t>Number of properties intend to SELL in next 12 months (%)</a:t>
            </a:r>
          </a:p>
        </p:txBody>
      </p:sp>
      <p:sp>
        <p:nvSpPr>
          <p:cNvPr id="12" name="Text Placeholder 51"/>
          <p:cNvSpPr txBox="1">
            <a:spLocks/>
          </p:cNvSpPr>
          <p:nvPr/>
        </p:nvSpPr>
        <p:spPr>
          <a:xfrm>
            <a:off x="7142673" y="1873547"/>
            <a:ext cx="4592128" cy="370308"/>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Number of properties intend to SELL in next 12 months (%)</a:t>
            </a:r>
          </a:p>
        </p:txBody>
      </p:sp>
      <p:graphicFrame>
        <p:nvGraphicFramePr>
          <p:cNvPr id="13" name="Chart 12"/>
          <p:cNvGraphicFramePr/>
          <p:nvPr>
            <p:extLst>
              <p:ext uri="{D42A27DB-BD31-4B8C-83A1-F6EECF244321}">
                <p14:modId xmlns:p14="http://schemas.microsoft.com/office/powerpoint/2010/main" val="882720172"/>
              </p:ext>
            </p:extLst>
          </p:nvPr>
        </p:nvGraphicFramePr>
        <p:xfrm>
          <a:off x="1409924" y="2132517"/>
          <a:ext cx="4431314" cy="4042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p:cNvGraphicFramePr>
            <a:graphicFrameLocks noGrp="1"/>
          </p:cNvGraphicFramePr>
          <p:nvPr/>
        </p:nvGraphicFramePr>
        <p:xfrm>
          <a:off x="130587" y="2243855"/>
          <a:ext cx="1320803" cy="3804522"/>
        </p:xfrm>
        <a:graphic>
          <a:graphicData uri="http://schemas.openxmlformats.org/drawingml/2006/table">
            <a:tbl>
              <a:tblPr firstRow="1" bandRow="1">
                <a:tableStyleId>{2D5ABB26-0587-4C30-8999-92F81FD0307C}</a:tableStyleId>
              </a:tblPr>
              <a:tblGrid>
                <a:gridCol w="1320803">
                  <a:extLst>
                    <a:ext uri="{9D8B030D-6E8A-4147-A177-3AD203B41FA5}">
                      <a16:colId xmlns:a16="http://schemas.microsoft.com/office/drawing/2014/main" val="20000"/>
                    </a:ext>
                  </a:extLst>
                </a:gridCol>
              </a:tblGrid>
              <a:tr h="63408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200" b="1" dirty="0">
                          <a:solidFill>
                            <a:schemeClr val="tx1">
                              <a:lumMod val="75000"/>
                              <a:lumOff val="25000"/>
                            </a:schemeClr>
                          </a:solidFill>
                          <a:latin typeface="Segoe UI" panose="020B0502040204020203" pitchFamily="34" charset="0"/>
                          <a:cs typeface="Segoe UI" panose="020B0502040204020203" pitchFamily="34" charset="0"/>
                        </a:rPr>
                        <a:t>1</a:t>
                      </a:r>
                    </a:p>
                  </a:txBody>
                  <a:tcPr anchor="ctr"/>
                </a:tc>
                <a:extLst>
                  <a:ext uri="{0D108BD9-81ED-4DB2-BD59-A6C34878D82A}">
                    <a16:rowId xmlns:a16="http://schemas.microsoft.com/office/drawing/2014/main" val="10000"/>
                  </a:ext>
                </a:extLst>
              </a:tr>
              <a:tr h="63408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200" b="1" dirty="0">
                          <a:solidFill>
                            <a:schemeClr val="tx1">
                              <a:lumMod val="75000"/>
                              <a:lumOff val="25000"/>
                            </a:schemeClr>
                          </a:solidFill>
                          <a:latin typeface="Segoe UI" panose="020B0502040204020203" pitchFamily="34" charset="0"/>
                          <a:cs typeface="Segoe UI" panose="020B0502040204020203" pitchFamily="34" charset="0"/>
                        </a:rPr>
                        <a:t>2</a:t>
                      </a:r>
                    </a:p>
                  </a:txBody>
                  <a:tcPr anchor="ctr"/>
                </a:tc>
                <a:extLst>
                  <a:ext uri="{0D108BD9-81ED-4DB2-BD59-A6C34878D82A}">
                    <a16:rowId xmlns:a16="http://schemas.microsoft.com/office/drawing/2014/main" val="10001"/>
                  </a:ext>
                </a:extLst>
              </a:tr>
              <a:tr h="634087">
                <a:tc>
                  <a:txBody>
                    <a:bodyPr/>
                    <a:lstStyle/>
                    <a:p>
                      <a:pPr algn="r" eaLnBrk="1" fontAlgn="b" hangingPunct="1"/>
                      <a:r>
                        <a:rPr lang="en-GB" altLang="en-US" sz="1200" b="1" dirty="0">
                          <a:solidFill>
                            <a:schemeClr val="tx1">
                              <a:lumMod val="75000"/>
                              <a:lumOff val="25000"/>
                            </a:schemeClr>
                          </a:solidFill>
                          <a:latin typeface="Segoe UI" panose="020B0502040204020203" pitchFamily="34" charset="0"/>
                          <a:cs typeface="Segoe UI" panose="020B0502040204020203" pitchFamily="34" charset="0"/>
                        </a:rPr>
                        <a:t>3</a:t>
                      </a:r>
                    </a:p>
                  </a:txBody>
                  <a:tcPr anchor="ctr"/>
                </a:tc>
                <a:extLst>
                  <a:ext uri="{0D108BD9-81ED-4DB2-BD59-A6C34878D82A}">
                    <a16:rowId xmlns:a16="http://schemas.microsoft.com/office/drawing/2014/main" val="10002"/>
                  </a:ext>
                </a:extLst>
              </a:tr>
              <a:tr h="63408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200" b="1" dirty="0">
                          <a:solidFill>
                            <a:schemeClr val="tx1">
                              <a:lumMod val="75000"/>
                              <a:lumOff val="25000"/>
                            </a:schemeClr>
                          </a:solidFill>
                          <a:latin typeface="Segoe UI" panose="020B0502040204020203" pitchFamily="34" charset="0"/>
                          <a:cs typeface="Segoe UI" panose="020B0502040204020203" pitchFamily="34" charset="0"/>
                        </a:rPr>
                        <a:t>4</a:t>
                      </a:r>
                    </a:p>
                  </a:txBody>
                  <a:tcPr anchor="ctr"/>
                </a:tc>
                <a:extLst>
                  <a:ext uri="{0D108BD9-81ED-4DB2-BD59-A6C34878D82A}">
                    <a16:rowId xmlns:a16="http://schemas.microsoft.com/office/drawing/2014/main" val="10003"/>
                  </a:ext>
                </a:extLst>
              </a:tr>
              <a:tr h="63408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200" b="1" dirty="0">
                          <a:solidFill>
                            <a:schemeClr val="tx1">
                              <a:lumMod val="75000"/>
                              <a:lumOff val="25000"/>
                            </a:schemeClr>
                          </a:solidFill>
                          <a:latin typeface="Segoe UI" panose="020B0502040204020203" pitchFamily="34" charset="0"/>
                          <a:cs typeface="Segoe UI" panose="020B0502040204020203" pitchFamily="34" charset="0"/>
                        </a:rPr>
                        <a:t>5</a:t>
                      </a:r>
                    </a:p>
                  </a:txBody>
                  <a:tcPr anchor="ctr"/>
                </a:tc>
                <a:extLst>
                  <a:ext uri="{0D108BD9-81ED-4DB2-BD59-A6C34878D82A}">
                    <a16:rowId xmlns:a16="http://schemas.microsoft.com/office/drawing/2014/main" val="10004"/>
                  </a:ext>
                </a:extLst>
              </a:tr>
              <a:tr h="63408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200" b="1" dirty="0">
                          <a:solidFill>
                            <a:schemeClr val="tx1">
                              <a:lumMod val="75000"/>
                              <a:lumOff val="25000"/>
                            </a:schemeClr>
                          </a:solidFill>
                          <a:latin typeface="Segoe UI" panose="020B0502040204020203" pitchFamily="34" charset="0"/>
                          <a:cs typeface="Segoe UI" panose="020B0502040204020203" pitchFamily="34" charset="0"/>
                        </a:rPr>
                        <a:t>6+</a:t>
                      </a:r>
                    </a:p>
                  </a:txBody>
                  <a:tcPr anchor="ctr"/>
                </a:tc>
                <a:extLst>
                  <a:ext uri="{0D108BD9-81ED-4DB2-BD59-A6C34878D82A}">
                    <a16:rowId xmlns:a16="http://schemas.microsoft.com/office/drawing/2014/main" val="10005"/>
                  </a:ext>
                </a:extLst>
              </a:tr>
            </a:tbl>
          </a:graphicData>
        </a:graphic>
      </p:graphicFrame>
      <p:graphicFrame>
        <p:nvGraphicFramePr>
          <p:cNvPr id="17" name="Table 16"/>
          <p:cNvGraphicFramePr>
            <a:graphicFrameLocks noGrp="1"/>
          </p:cNvGraphicFramePr>
          <p:nvPr/>
        </p:nvGraphicFramePr>
        <p:xfrm>
          <a:off x="10601899" y="2243855"/>
          <a:ext cx="1320803" cy="3775944"/>
        </p:xfrm>
        <a:graphic>
          <a:graphicData uri="http://schemas.openxmlformats.org/drawingml/2006/table">
            <a:tbl>
              <a:tblPr firstRow="1" bandRow="1">
                <a:tableStyleId>{2D5ABB26-0587-4C30-8999-92F81FD0307C}</a:tableStyleId>
              </a:tblPr>
              <a:tblGrid>
                <a:gridCol w="1320803">
                  <a:extLst>
                    <a:ext uri="{9D8B030D-6E8A-4147-A177-3AD203B41FA5}">
                      <a16:colId xmlns:a16="http://schemas.microsoft.com/office/drawing/2014/main" val="20000"/>
                    </a:ext>
                  </a:extLst>
                </a:gridCol>
              </a:tblGrid>
              <a:tr h="629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dirty="0">
                          <a:solidFill>
                            <a:schemeClr val="bg1">
                              <a:lumMod val="50000"/>
                            </a:schemeClr>
                          </a:solidFill>
                          <a:latin typeface="Segoe UI" panose="020B0502040204020203" pitchFamily="34" charset="0"/>
                          <a:cs typeface="Segoe UI" panose="020B0502040204020203" pitchFamily="34" charset="0"/>
                        </a:rPr>
                        <a:t>1</a:t>
                      </a:r>
                    </a:p>
                  </a:txBody>
                  <a:tcPr anchor="ctr"/>
                </a:tc>
                <a:extLst>
                  <a:ext uri="{0D108BD9-81ED-4DB2-BD59-A6C34878D82A}">
                    <a16:rowId xmlns:a16="http://schemas.microsoft.com/office/drawing/2014/main" val="10000"/>
                  </a:ext>
                </a:extLst>
              </a:tr>
              <a:tr h="629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dirty="0">
                          <a:solidFill>
                            <a:schemeClr val="bg1">
                              <a:lumMod val="50000"/>
                            </a:schemeClr>
                          </a:solidFill>
                          <a:latin typeface="Segoe UI" panose="020B0502040204020203" pitchFamily="34" charset="0"/>
                          <a:cs typeface="Segoe UI" panose="020B0502040204020203" pitchFamily="34" charset="0"/>
                        </a:rPr>
                        <a:t>2</a:t>
                      </a:r>
                    </a:p>
                  </a:txBody>
                  <a:tcPr anchor="ctr"/>
                </a:tc>
                <a:extLst>
                  <a:ext uri="{0D108BD9-81ED-4DB2-BD59-A6C34878D82A}">
                    <a16:rowId xmlns:a16="http://schemas.microsoft.com/office/drawing/2014/main" val="10001"/>
                  </a:ext>
                </a:extLst>
              </a:tr>
              <a:tr h="629324">
                <a:tc>
                  <a:txBody>
                    <a:bodyPr/>
                    <a:lstStyle/>
                    <a:p>
                      <a:pPr algn="l" eaLnBrk="1" fontAlgn="b" hangingPunct="1"/>
                      <a:r>
                        <a:rPr lang="en-GB" altLang="en-US" sz="1200" b="1" dirty="0">
                          <a:solidFill>
                            <a:schemeClr val="bg1">
                              <a:lumMod val="50000"/>
                            </a:schemeClr>
                          </a:solidFill>
                          <a:latin typeface="Segoe UI" panose="020B0502040204020203" pitchFamily="34" charset="0"/>
                          <a:cs typeface="Segoe UI" panose="020B0502040204020203" pitchFamily="34" charset="0"/>
                        </a:rPr>
                        <a:t>3</a:t>
                      </a:r>
                    </a:p>
                  </a:txBody>
                  <a:tcPr anchor="ctr"/>
                </a:tc>
                <a:extLst>
                  <a:ext uri="{0D108BD9-81ED-4DB2-BD59-A6C34878D82A}">
                    <a16:rowId xmlns:a16="http://schemas.microsoft.com/office/drawing/2014/main" val="10002"/>
                  </a:ext>
                </a:extLst>
              </a:tr>
              <a:tr h="629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dirty="0">
                          <a:solidFill>
                            <a:schemeClr val="bg1">
                              <a:lumMod val="50000"/>
                            </a:schemeClr>
                          </a:solidFill>
                          <a:latin typeface="Segoe UI" panose="020B0502040204020203" pitchFamily="34" charset="0"/>
                          <a:cs typeface="Segoe UI" panose="020B0502040204020203" pitchFamily="34" charset="0"/>
                        </a:rPr>
                        <a:t>4</a:t>
                      </a:r>
                    </a:p>
                  </a:txBody>
                  <a:tcPr anchor="ctr"/>
                </a:tc>
                <a:extLst>
                  <a:ext uri="{0D108BD9-81ED-4DB2-BD59-A6C34878D82A}">
                    <a16:rowId xmlns:a16="http://schemas.microsoft.com/office/drawing/2014/main" val="10003"/>
                  </a:ext>
                </a:extLst>
              </a:tr>
              <a:tr h="629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dirty="0">
                          <a:solidFill>
                            <a:schemeClr val="bg1">
                              <a:lumMod val="50000"/>
                            </a:schemeClr>
                          </a:solidFill>
                          <a:latin typeface="Segoe UI" panose="020B0502040204020203" pitchFamily="34" charset="0"/>
                          <a:cs typeface="Segoe UI" panose="020B0502040204020203" pitchFamily="34" charset="0"/>
                        </a:rPr>
                        <a:t>5</a:t>
                      </a:r>
                    </a:p>
                  </a:txBody>
                  <a:tcPr anchor="ctr"/>
                </a:tc>
                <a:extLst>
                  <a:ext uri="{0D108BD9-81ED-4DB2-BD59-A6C34878D82A}">
                    <a16:rowId xmlns:a16="http://schemas.microsoft.com/office/drawing/2014/main" val="10004"/>
                  </a:ext>
                </a:extLst>
              </a:tr>
              <a:tr h="629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dirty="0">
                          <a:solidFill>
                            <a:schemeClr val="bg1">
                              <a:lumMod val="50000"/>
                            </a:schemeClr>
                          </a:solidFill>
                          <a:latin typeface="Segoe UI" panose="020B0502040204020203" pitchFamily="34" charset="0"/>
                          <a:cs typeface="Segoe UI" panose="020B0502040204020203" pitchFamily="34" charset="0"/>
                        </a:rPr>
                        <a:t>6+</a:t>
                      </a:r>
                    </a:p>
                  </a:txBody>
                  <a:tcPr anchor="ctr"/>
                </a:tc>
                <a:extLst>
                  <a:ext uri="{0D108BD9-81ED-4DB2-BD59-A6C34878D82A}">
                    <a16:rowId xmlns:a16="http://schemas.microsoft.com/office/drawing/2014/main" val="10005"/>
                  </a:ext>
                </a:extLst>
              </a:tr>
            </a:tbl>
          </a:graphicData>
        </a:graphic>
      </p:graphicFrame>
      <p:graphicFrame>
        <p:nvGraphicFramePr>
          <p:cNvPr id="20" name="Chart 19"/>
          <p:cNvGraphicFramePr/>
          <p:nvPr>
            <p:extLst>
              <p:ext uri="{D42A27DB-BD31-4B8C-83A1-F6EECF244321}">
                <p14:modId xmlns:p14="http://schemas.microsoft.com/office/powerpoint/2010/main" val="3093309883"/>
              </p:ext>
            </p:extLst>
          </p:nvPr>
        </p:nvGraphicFramePr>
        <p:xfrm>
          <a:off x="6198004" y="2159559"/>
          <a:ext cx="4403895" cy="40206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p:nvGraphicFramePr>
        <p:xfrm>
          <a:off x="3257479" y="4171281"/>
          <a:ext cx="1970847" cy="1457437"/>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3616600" y="4618141"/>
            <a:ext cx="1252603"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Mean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2.1</a:t>
            </a:r>
            <a:endParaRPr kumimoji="0" lang="en-GB" sz="1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graphicFrame>
        <p:nvGraphicFramePr>
          <p:cNvPr id="23" name="Chart 22"/>
          <p:cNvGraphicFramePr/>
          <p:nvPr/>
        </p:nvGraphicFramePr>
        <p:xfrm>
          <a:off x="6988920" y="4212590"/>
          <a:ext cx="1970847" cy="1457437"/>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p:cNvSpPr txBox="1"/>
          <p:nvPr/>
        </p:nvSpPr>
        <p:spPr>
          <a:xfrm>
            <a:off x="7348042" y="4618141"/>
            <a:ext cx="1252603"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Mean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2.9</a:t>
            </a:r>
            <a:endParaRPr kumimoji="0" lang="en-GB" sz="10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6" name="TextBox 25"/>
          <p:cNvSpPr txBox="1"/>
          <p:nvPr/>
        </p:nvSpPr>
        <p:spPr>
          <a:xfrm>
            <a:off x="382321" y="1844704"/>
            <a:ext cx="4832542" cy="373273"/>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Number of properties intend to PURCHASE in next 12 months (%)</a:t>
            </a:r>
          </a:p>
        </p:txBody>
      </p:sp>
      <p:sp>
        <p:nvSpPr>
          <p:cNvPr id="28" name="Rectangle 27"/>
          <p:cNvSpPr/>
          <p:nvPr/>
        </p:nvSpPr>
        <p:spPr>
          <a:xfrm>
            <a:off x="6191015" y="1594017"/>
            <a:ext cx="6000985"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FFFFFF">
                  <a:lumMod val="50000"/>
                </a:srgbClr>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29" name="Rectangle 28"/>
          <p:cNvSpPr/>
          <p:nvPr/>
        </p:nvSpPr>
        <p:spPr>
          <a:xfrm>
            <a:off x="-23267" y="1602644"/>
            <a:ext cx="6000985"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FFFFFF">
                  <a:lumMod val="50000"/>
                </a:srgbClr>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graphicFrame>
        <p:nvGraphicFramePr>
          <p:cNvPr id="34" name="Chart 33">
            <a:extLst>
              <a:ext uri="{FF2B5EF4-FFF2-40B4-BE49-F238E27FC236}">
                <a16:creationId xmlns:a16="http://schemas.microsoft.com/office/drawing/2014/main" id="{14170CA5-D0A2-C44D-8AB8-7C011FA5DB98}"/>
              </a:ext>
            </a:extLst>
          </p:cNvPr>
          <p:cNvGraphicFramePr/>
          <p:nvPr/>
        </p:nvGraphicFramePr>
        <p:xfrm>
          <a:off x="2697359" y="3349904"/>
          <a:ext cx="1970847" cy="1457437"/>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D233DBCB-21D4-6942-8A77-8EBED39B3BF3}"/>
              </a:ext>
            </a:extLst>
          </p:cNvPr>
          <p:cNvSpPr txBox="1"/>
          <p:nvPr/>
        </p:nvSpPr>
        <p:spPr>
          <a:xfrm>
            <a:off x="3056480" y="3812154"/>
            <a:ext cx="1252603"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Will buy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FFFFFF">
                    <a:lumMod val="50000"/>
                  </a:srgbClr>
                </a:solidFill>
                <a:latin typeface="Segoe UI" panose="020B0502040204020203" pitchFamily="34" charset="0"/>
                <a:cs typeface="Segoe UI" panose="020B0502040204020203" pitchFamily="34" charset="0"/>
              </a:rPr>
              <a:t>8</a:t>
            </a:r>
            <a:r>
              <a:rPr kumimoji="0" lang="en-GB" sz="2000" b="1"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a:t>
            </a:r>
            <a:endParaRPr kumimoji="0" lang="en-GB" sz="10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graphicFrame>
        <p:nvGraphicFramePr>
          <p:cNvPr id="36" name="Chart 35">
            <a:extLst>
              <a:ext uri="{FF2B5EF4-FFF2-40B4-BE49-F238E27FC236}">
                <a16:creationId xmlns:a16="http://schemas.microsoft.com/office/drawing/2014/main" id="{6D160356-E8F3-6E49-8CA2-0439FCA19B5F}"/>
              </a:ext>
            </a:extLst>
          </p:cNvPr>
          <p:cNvGraphicFramePr/>
          <p:nvPr/>
        </p:nvGraphicFramePr>
        <p:xfrm>
          <a:off x="6428800" y="3391213"/>
          <a:ext cx="1970847" cy="1457437"/>
        </p:xfrm>
        <a:graphic>
          <a:graphicData uri="http://schemas.openxmlformats.org/drawingml/2006/chart">
            <c:chart xmlns:c="http://schemas.openxmlformats.org/drawingml/2006/chart" xmlns:r="http://schemas.openxmlformats.org/officeDocument/2006/relationships" r:id="rId7"/>
          </a:graphicData>
        </a:graphic>
      </p:graphicFrame>
      <p:sp>
        <p:nvSpPr>
          <p:cNvPr id="37" name="TextBox 36">
            <a:extLst>
              <a:ext uri="{FF2B5EF4-FFF2-40B4-BE49-F238E27FC236}">
                <a16:creationId xmlns:a16="http://schemas.microsoft.com/office/drawing/2014/main" id="{2F980062-BD9C-564D-BD49-3619E875E4C1}"/>
              </a:ext>
            </a:extLst>
          </p:cNvPr>
          <p:cNvSpPr txBox="1"/>
          <p:nvPr/>
        </p:nvSpPr>
        <p:spPr>
          <a:xfrm>
            <a:off x="6787922" y="3796764"/>
            <a:ext cx="1252603"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Will sell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37%</a:t>
            </a:r>
            <a:endParaRPr kumimoji="0" lang="en-GB" sz="10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57925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78088" y="885825"/>
            <a:ext cx="8056562" cy="733425"/>
          </a:xfrm>
        </p:spPr>
        <p:txBody>
          <a:bodyPr>
            <a:noAutofit/>
          </a:bodyPr>
          <a:lstStyle/>
          <a:p>
            <a:r>
              <a:rPr lang="en-GB" dirty="0"/>
              <a:t>Management Summary</a:t>
            </a:r>
          </a:p>
        </p:txBody>
      </p:sp>
      <p:pic>
        <p:nvPicPr>
          <p:cNvPr id="4" name="Picture 3" descr="C:\Users\bethanc\Downloads\grid-world (3).pn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238348" y="695325"/>
            <a:ext cx="1088926" cy="108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93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3">
            <a:extLst>
              <a:ext uri="{FF2B5EF4-FFF2-40B4-BE49-F238E27FC236}">
                <a16:creationId xmlns:a16="http://schemas.microsoft.com/office/drawing/2014/main" id="{5EACD7DD-5E19-4F6E-B5AB-3A347EFFB6FD}"/>
              </a:ext>
            </a:extLst>
          </p:cNvPr>
          <p:cNvGraphicFramePr>
            <a:graphicFrameLocks/>
          </p:cNvGraphicFramePr>
          <p:nvPr>
            <p:extLst>
              <p:ext uri="{D42A27DB-BD31-4B8C-83A1-F6EECF244321}">
                <p14:modId xmlns:p14="http://schemas.microsoft.com/office/powerpoint/2010/main" val="3361256575"/>
              </p:ext>
            </p:extLst>
          </p:nvPr>
        </p:nvGraphicFramePr>
        <p:xfrm>
          <a:off x="-112642" y="1286346"/>
          <a:ext cx="9002641" cy="4839284"/>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0EEEC01C-35B4-48C7-84D1-7D5000095A9B}"/>
              </a:ext>
            </a:extLst>
          </p:cNvPr>
          <p:cNvSpPr txBox="1"/>
          <p:nvPr/>
        </p:nvSpPr>
        <p:spPr>
          <a:xfrm>
            <a:off x="406399" y="2343553"/>
            <a:ext cx="2565845" cy="502740"/>
          </a:xfrm>
          <a:prstGeom prst="rect">
            <a:avLst/>
          </a:prstGeom>
        </p:spPr>
        <p:txBody>
          <a:bodyPr vert="horz"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D5608"/>
                </a:solidFill>
                <a:effectLst/>
                <a:uLnTx/>
                <a:uFillTx/>
                <a:latin typeface="Segoe UI" panose="020B0502040204020203" pitchFamily="34" charset="0"/>
                <a:ea typeface="+mn-ea"/>
                <a:cs typeface="Segoe UI" panose="020B0502040204020203" pitchFamily="34" charset="0"/>
              </a:rPr>
              <a:t>WITHIN A LIMITED COMPANY</a:t>
            </a:r>
          </a:p>
        </p:txBody>
      </p:sp>
      <p:sp>
        <p:nvSpPr>
          <p:cNvPr id="18" name="TextBox 17">
            <a:extLst>
              <a:ext uri="{FF2B5EF4-FFF2-40B4-BE49-F238E27FC236}">
                <a16:creationId xmlns:a16="http://schemas.microsoft.com/office/drawing/2014/main" id="{BA615CCA-A60B-43D0-AA1B-415289083BAF}"/>
              </a:ext>
            </a:extLst>
          </p:cNvPr>
          <p:cNvSpPr txBox="1"/>
          <p:nvPr/>
        </p:nvSpPr>
        <p:spPr>
          <a:xfrm>
            <a:off x="406399" y="4802473"/>
            <a:ext cx="2565845" cy="502740"/>
          </a:xfrm>
          <a:prstGeom prst="rect">
            <a:avLst/>
          </a:prstGeom>
        </p:spPr>
        <p:txBody>
          <a:bodyPr vert="horz"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BC9EE"/>
                </a:solidFill>
                <a:effectLst/>
                <a:uLnTx/>
                <a:uFillTx/>
                <a:latin typeface="Segoe UI" panose="020B0502040204020203" pitchFamily="34" charset="0"/>
                <a:ea typeface="+mn-ea"/>
                <a:cs typeface="Segoe UI" panose="020B0502040204020203" pitchFamily="34" charset="0"/>
              </a:rPr>
              <a:t>AS AN INDIVIDUAL</a:t>
            </a:r>
          </a:p>
        </p:txBody>
      </p:sp>
      <p:sp>
        <p:nvSpPr>
          <p:cNvPr id="2" name="Title 1">
            <a:extLst>
              <a:ext uri="{FF2B5EF4-FFF2-40B4-BE49-F238E27FC236}">
                <a16:creationId xmlns:a16="http://schemas.microsoft.com/office/drawing/2014/main" id="{32C2E7FA-7727-4C4F-9DD7-5F2DE0C0503F}"/>
              </a:ext>
            </a:extLst>
          </p:cNvPr>
          <p:cNvSpPr>
            <a:spLocks noGrp="1"/>
          </p:cNvSpPr>
          <p:nvPr>
            <p:ph type="title"/>
          </p:nvPr>
        </p:nvSpPr>
        <p:spPr>
          <a:xfrm>
            <a:off x="422888" y="158977"/>
            <a:ext cx="10082773" cy="671807"/>
          </a:xfrm>
        </p:spPr>
        <p:txBody>
          <a:bodyPr>
            <a:normAutofit/>
          </a:bodyPr>
          <a:lstStyle/>
          <a:p>
            <a:r>
              <a:rPr lang="en-GB" dirty="0">
                <a:solidFill>
                  <a:srgbClr val="FD5608"/>
                </a:solidFill>
                <a:latin typeface="Calibri" panose="020F0502020204030204" pitchFamily="34" charset="0"/>
                <a:cs typeface="Calibri" panose="020F0502020204030204" pitchFamily="34" charset="0"/>
              </a:rPr>
              <a:t>Three quarters are now intending to buy their next property within a Ltd Co. structure, reaching a new high (+12% vs. Q1)</a:t>
            </a:r>
            <a:endParaRPr lang="en-GB" dirty="0"/>
          </a:p>
        </p:txBody>
      </p:sp>
      <p:sp>
        <p:nvSpPr>
          <p:cNvPr id="3" name="Text Placeholder 2">
            <a:extLst>
              <a:ext uri="{FF2B5EF4-FFF2-40B4-BE49-F238E27FC236}">
                <a16:creationId xmlns:a16="http://schemas.microsoft.com/office/drawing/2014/main" id="{3A9103A5-4E37-4EF1-A184-6A2BC03DA698}"/>
              </a:ext>
            </a:extLst>
          </p:cNvPr>
          <p:cNvSpPr>
            <a:spLocks noGrp="1"/>
          </p:cNvSpPr>
          <p:nvPr>
            <p:ph type="body" sz="quarter" idx="18"/>
          </p:nvPr>
        </p:nvSpPr>
        <p:spPr/>
        <p:txBody>
          <a:bodyPr/>
          <a:lstStyle/>
          <a:p>
            <a:r>
              <a:rPr lang="en-GB" dirty="0"/>
              <a:t>Q13bbb Do you intend to buy the new rental property…? Base: All intending to increase number of properties (77)</a:t>
            </a:r>
          </a:p>
        </p:txBody>
      </p:sp>
      <p:sp>
        <p:nvSpPr>
          <p:cNvPr id="4" name="Text Placeholder 3">
            <a:extLst>
              <a:ext uri="{FF2B5EF4-FFF2-40B4-BE49-F238E27FC236}">
                <a16:creationId xmlns:a16="http://schemas.microsoft.com/office/drawing/2014/main" id="{6D7FF7B5-FD59-4769-843E-9276BAB01A18}"/>
              </a:ext>
            </a:extLst>
          </p:cNvPr>
          <p:cNvSpPr>
            <a:spLocks noGrp="1"/>
          </p:cNvSpPr>
          <p:nvPr>
            <p:ph type="body" sz="quarter" idx="19"/>
          </p:nvPr>
        </p:nvSpPr>
        <p:spPr/>
        <p:txBody>
          <a:body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50" dirty="0">
                <a:solidFill>
                  <a:srgbClr val="FFFFFF"/>
                </a:solidFill>
                <a:latin typeface="Calibri" panose="020F0502020204030204" pitchFamily="34" charset="0"/>
                <a:cs typeface="Calibri" panose="020F0502020204030204" pitchFamily="34" charset="0"/>
              </a:rPr>
              <a:t>17%  plan to purchase as an individual (down by % since last quarter). </a:t>
            </a:r>
            <a:r>
              <a:rPr kumimoji="0" lang="en-GB" sz="135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Those with larger portfolios remain</a:t>
            </a:r>
            <a:r>
              <a:rPr lang="en-GB" sz="1350" dirty="0">
                <a:solidFill>
                  <a:srgbClr val="FFFFFF"/>
                </a:solidFill>
                <a:latin typeface="Calibri" panose="020F0502020204030204" pitchFamily="34" charset="0"/>
                <a:cs typeface="Calibri" panose="020F0502020204030204" pitchFamily="34" charset="0"/>
              </a:rPr>
              <a:t> significantly </a:t>
            </a:r>
            <a:r>
              <a:rPr kumimoji="0" lang="en-GB" sz="135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more likely to purchase in a Ltd Company structure</a:t>
            </a:r>
            <a:r>
              <a:rPr lang="en-GB" sz="1350" dirty="0">
                <a:solidFill>
                  <a:srgbClr val="FFFFFF"/>
                </a:solidFill>
                <a:latin typeface="Calibri" panose="020F0502020204030204" pitchFamily="34" charset="0"/>
                <a:cs typeface="Calibri" panose="020F0502020204030204" pitchFamily="34" charset="0"/>
              </a:rPr>
              <a:t> (</a:t>
            </a:r>
            <a:r>
              <a:rPr kumimoji="0" lang="en-GB" sz="135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63% of 6+ property landlords versus 37% of those with 1 – </a:t>
            </a:r>
            <a:r>
              <a:rPr lang="en-GB" sz="1350" dirty="0">
                <a:solidFill>
                  <a:srgbClr val="FFFFFF"/>
                </a:solidFill>
                <a:latin typeface="Calibri" panose="020F0502020204030204" pitchFamily="34" charset="0"/>
                <a:cs typeface="Calibri" panose="020F0502020204030204" pitchFamily="34" charset="0"/>
              </a:rPr>
              <a:t>5 </a:t>
            </a:r>
            <a:r>
              <a:rPr kumimoji="0" lang="en-GB" sz="135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properties).  </a:t>
            </a:r>
          </a:p>
        </p:txBody>
      </p:sp>
      <p:sp>
        <p:nvSpPr>
          <p:cNvPr id="5" name="Text Placeholder 4">
            <a:extLst>
              <a:ext uri="{FF2B5EF4-FFF2-40B4-BE49-F238E27FC236}">
                <a16:creationId xmlns:a16="http://schemas.microsoft.com/office/drawing/2014/main" id="{728433E9-68BC-40FB-88FF-9E9677F457FC}"/>
              </a:ext>
            </a:extLst>
          </p:cNvPr>
          <p:cNvSpPr>
            <a:spLocks noGrp="1"/>
          </p:cNvSpPr>
          <p:nvPr>
            <p:ph type="body" sz="quarter" idx="20"/>
          </p:nvPr>
        </p:nvSpPr>
        <p:spPr/>
        <p:txBody>
          <a:bodyPr/>
          <a:lstStyle/>
          <a:p>
            <a:r>
              <a:rPr lang="en-GB" dirty="0"/>
              <a:t>Intent to purchase next property in Ltd Company  (%)</a:t>
            </a:r>
          </a:p>
        </p:txBody>
      </p:sp>
      <p:cxnSp>
        <p:nvCxnSpPr>
          <p:cNvPr id="19" name="Straight Connector 18">
            <a:extLst>
              <a:ext uri="{FF2B5EF4-FFF2-40B4-BE49-F238E27FC236}">
                <a16:creationId xmlns:a16="http://schemas.microsoft.com/office/drawing/2014/main" id="{66807C21-B6FD-42AF-BE24-12D562882624}"/>
              </a:ext>
            </a:extLst>
          </p:cNvPr>
          <p:cNvCxnSpPr/>
          <p:nvPr/>
        </p:nvCxnSpPr>
        <p:spPr bwMode="auto">
          <a:xfrm flipH="1" flipV="1">
            <a:off x="4458088" y="2701199"/>
            <a:ext cx="11574"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graphicFrame>
        <p:nvGraphicFramePr>
          <p:cNvPr id="21" name="Group 34">
            <a:extLst>
              <a:ext uri="{FF2B5EF4-FFF2-40B4-BE49-F238E27FC236}">
                <a16:creationId xmlns:a16="http://schemas.microsoft.com/office/drawing/2014/main" id="{5766382F-63A8-4DA9-B05F-3657F6033C8A}"/>
              </a:ext>
            </a:extLst>
          </p:cNvPr>
          <p:cNvGraphicFramePr>
            <a:graphicFrameLocks noGrp="1"/>
          </p:cNvGraphicFramePr>
          <p:nvPr>
            <p:extLst>
              <p:ext uri="{D42A27DB-BD31-4B8C-83A1-F6EECF244321}">
                <p14:modId xmlns:p14="http://schemas.microsoft.com/office/powerpoint/2010/main" val="2423129893"/>
              </p:ext>
            </p:extLst>
          </p:nvPr>
        </p:nvGraphicFramePr>
        <p:xfrm>
          <a:off x="9204486" y="2781972"/>
          <a:ext cx="2632670" cy="1166737"/>
        </p:xfrm>
        <a:graphic>
          <a:graphicData uri="http://schemas.openxmlformats.org/drawingml/2006/table">
            <a:tbl>
              <a:tblPr/>
              <a:tblGrid>
                <a:gridCol w="146639">
                  <a:extLst>
                    <a:ext uri="{9D8B030D-6E8A-4147-A177-3AD203B41FA5}">
                      <a16:colId xmlns:a16="http://schemas.microsoft.com/office/drawing/2014/main" val="20002"/>
                    </a:ext>
                  </a:extLst>
                </a:gridCol>
                <a:gridCol w="1957841">
                  <a:extLst>
                    <a:ext uri="{9D8B030D-6E8A-4147-A177-3AD203B41FA5}">
                      <a16:colId xmlns:a16="http://schemas.microsoft.com/office/drawing/2014/main" val="20000"/>
                    </a:ext>
                  </a:extLst>
                </a:gridCol>
                <a:gridCol w="339045">
                  <a:extLst>
                    <a:ext uri="{9D8B030D-6E8A-4147-A177-3AD203B41FA5}">
                      <a16:colId xmlns:a16="http://schemas.microsoft.com/office/drawing/2014/main" val="20001"/>
                    </a:ext>
                  </a:extLst>
                </a:gridCol>
                <a:gridCol w="189145">
                  <a:extLst>
                    <a:ext uri="{9D8B030D-6E8A-4147-A177-3AD203B41FA5}">
                      <a16:colId xmlns:a16="http://schemas.microsoft.com/office/drawing/2014/main" val="20003"/>
                    </a:ext>
                  </a:extLst>
                </a:gridCol>
              </a:tblGrid>
              <a:tr h="323514">
                <a:tc>
                  <a:txBody>
                    <a:bodyPr/>
                    <a:lstStyle/>
                    <a:p>
                      <a:pPr algn="ctr" fontAlgn="b"/>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gridSpan="2">
                  <a:txBody>
                    <a:bodyPr/>
                    <a:lstStyle/>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Intend to purchase in Ltd Co</a:t>
                      </a:r>
                    </a:p>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(Q2 23) (74%)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algn="ctr" fontAlgn="b"/>
                      <a:endParaRPr lang="en-GB" sz="1200" b="0" i="0" u="none" strike="noStrike" dirty="0">
                        <a:solidFill>
                          <a:srgbClr val="000000"/>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l" rtl="0" fontAlgn="b"/>
                      <a:r>
                        <a:rPr lang="en-GB" sz="1100" b="1" i="0" u="none" strike="noStrike" dirty="0">
                          <a:solidFill>
                            <a:srgbClr val="707070"/>
                          </a:solidFill>
                          <a:effectLst/>
                          <a:latin typeface="Segoe UI" panose="020B0502040204020203" pitchFamily="34" charset="0"/>
                        </a:rPr>
                        <a:t>1 – 5 Properties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rtl="0" fontAlgn="b"/>
                      <a:r>
                        <a:rPr lang="en-GB" sz="1100" b="0" i="0" u="none" strike="noStrike" dirty="0">
                          <a:solidFill>
                            <a:srgbClr val="707070"/>
                          </a:solidFill>
                          <a:effectLst/>
                          <a:latin typeface="Segoe UI" panose="020B0502040204020203" pitchFamily="34" charset="0"/>
                        </a:rPr>
                        <a:t>37%</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1" i="0" u="none" strike="noStrike" dirty="0">
                          <a:solidFill>
                            <a:srgbClr val="707070"/>
                          </a:solidFill>
                          <a:effectLst/>
                          <a:latin typeface="Segoe UI" panose="020B0502040204020203" pitchFamily="34" charset="0"/>
                        </a:rPr>
                        <a:t>6+ Properties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dirty="0">
                          <a:solidFill>
                            <a:srgbClr val="707070"/>
                          </a:solidFill>
                          <a:effectLst/>
                          <a:latin typeface="Segoe UI" panose="020B0502040204020203" pitchFamily="34" charset="0"/>
                        </a:rPr>
                        <a:t>63%</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22" name="Group 21">
            <a:extLst>
              <a:ext uri="{FF2B5EF4-FFF2-40B4-BE49-F238E27FC236}">
                <a16:creationId xmlns:a16="http://schemas.microsoft.com/office/drawing/2014/main" id="{F8DFDD70-D955-4455-97CB-F568D616AEB3}"/>
              </a:ext>
            </a:extLst>
          </p:cNvPr>
          <p:cNvGrpSpPr/>
          <p:nvPr/>
        </p:nvGrpSpPr>
        <p:grpSpPr>
          <a:xfrm>
            <a:off x="9192806" y="2746224"/>
            <a:ext cx="2661387" cy="1212645"/>
            <a:chOff x="7096126" y="2522936"/>
            <a:chExt cx="4057650" cy="3007981"/>
          </a:xfrm>
        </p:grpSpPr>
        <p:grpSp>
          <p:nvGrpSpPr>
            <p:cNvPr id="23" name="Group 22">
              <a:extLst>
                <a:ext uri="{FF2B5EF4-FFF2-40B4-BE49-F238E27FC236}">
                  <a16:creationId xmlns:a16="http://schemas.microsoft.com/office/drawing/2014/main" id="{44D65773-2D5D-40AB-9044-DEA44009185B}"/>
                </a:ext>
              </a:extLst>
            </p:cNvPr>
            <p:cNvGrpSpPr/>
            <p:nvPr/>
          </p:nvGrpSpPr>
          <p:grpSpPr>
            <a:xfrm>
              <a:off x="7096126" y="2522936"/>
              <a:ext cx="4057650" cy="3007981"/>
              <a:chOff x="7096126" y="2522936"/>
              <a:chExt cx="4057650" cy="3007981"/>
            </a:xfrm>
          </p:grpSpPr>
          <p:sp>
            <p:nvSpPr>
              <p:cNvPr id="26" name="Rounded Rectangle 30">
                <a:extLst>
                  <a:ext uri="{FF2B5EF4-FFF2-40B4-BE49-F238E27FC236}">
                    <a16:creationId xmlns:a16="http://schemas.microsoft.com/office/drawing/2014/main" id="{5286B89A-6791-47EA-8591-64A60B107D9E}"/>
                  </a:ext>
                </a:extLst>
              </p:cNvPr>
              <p:cNvSpPr/>
              <p:nvPr/>
            </p:nvSpPr>
            <p:spPr bwMode="auto">
              <a:xfrm>
                <a:off x="7096126" y="2522936"/>
                <a:ext cx="4057650" cy="3007981"/>
              </a:xfrm>
              <a:prstGeom prst="roundRect">
                <a:avLst>
                  <a:gd name="adj" fmla="val 3936"/>
                </a:avLst>
              </a:prstGeom>
              <a:noFill/>
              <a:ln w="57150"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Arial" charset="0"/>
                  <a:ea typeface="ＭＳ Ｐゴシック" pitchFamily="1" charset="-128"/>
                  <a:cs typeface="+mn-cs"/>
                </a:endParaRPr>
              </a:p>
            </p:txBody>
          </p:sp>
          <p:cxnSp>
            <p:nvCxnSpPr>
              <p:cNvPr id="27" name="Straight Connector 26">
                <a:extLst>
                  <a:ext uri="{FF2B5EF4-FFF2-40B4-BE49-F238E27FC236}">
                    <a16:creationId xmlns:a16="http://schemas.microsoft.com/office/drawing/2014/main" id="{62D66B98-DFDF-4423-8884-53381AF4125D}"/>
                  </a:ext>
                </a:extLst>
              </p:cNvPr>
              <p:cNvCxnSpPr/>
              <p:nvPr/>
            </p:nvCxnSpPr>
            <p:spPr>
              <a:xfrm>
                <a:off x="7219949" y="2561878"/>
                <a:ext cx="3826394" cy="0"/>
              </a:xfrm>
              <a:prstGeom prst="line">
                <a:avLst/>
              </a:prstGeom>
              <a:ln w="571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4" name="Oval 23">
              <a:extLst>
                <a:ext uri="{FF2B5EF4-FFF2-40B4-BE49-F238E27FC236}">
                  <a16:creationId xmlns:a16="http://schemas.microsoft.com/office/drawing/2014/main" id="{74FD91DD-B0C2-4A6D-9F98-0DCED086AEA4}"/>
                </a:ext>
              </a:extLst>
            </p:cNvPr>
            <p:cNvSpPr/>
            <p:nvPr/>
          </p:nvSpPr>
          <p:spPr>
            <a:xfrm>
              <a:off x="7167561" y="2533303"/>
              <a:ext cx="85725" cy="95597"/>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25" name="Oval 24">
              <a:extLst>
                <a:ext uri="{FF2B5EF4-FFF2-40B4-BE49-F238E27FC236}">
                  <a16:creationId xmlns:a16="http://schemas.microsoft.com/office/drawing/2014/main" id="{CFAF1AB8-3032-4118-8DCA-A9F6D263D385}"/>
                </a:ext>
              </a:extLst>
            </p:cNvPr>
            <p:cNvSpPr/>
            <p:nvPr/>
          </p:nvSpPr>
          <p:spPr>
            <a:xfrm>
              <a:off x="10996060" y="2557029"/>
              <a:ext cx="107433" cy="104602"/>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grpSp>
      <p:graphicFrame>
        <p:nvGraphicFramePr>
          <p:cNvPr id="29" name="Group 34">
            <a:extLst>
              <a:ext uri="{FF2B5EF4-FFF2-40B4-BE49-F238E27FC236}">
                <a16:creationId xmlns:a16="http://schemas.microsoft.com/office/drawing/2014/main" id="{ABCC3F56-E0AF-4865-AA01-4EDA09E7D7A1}"/>
              </a:ext>
            </a:extLst>
          </p:cNvPr>
          <p:cNvGraphicFramePr>
            <a:graphicFrameLocks noGrp="1"/>
          </p:cNvGraphicFramePr>
          <p:nvPr>
            <p:extLst>
              <p:ext uri="{D42A27DB-BD31-4B8C-83A1-F6EECF244321}">
                <p14:modId xmlns:p14="http://schemas.microsoft.com/office/powerpoint/2010/main" val="281485986"/>
              </p:ext>
            </p:extLst>
          </p:nvPr>
        </p:nvGraphicFramePr>
        <p:xfrm>
          <a:off x="9216110" y="4182283"/>
          <a:ext cx="2632670" cy="1166737"/>
        </p:xfrm>
        <a:graphic>
          <a:graphicData uri="http://schemas.openxmlformats.org/drawingml/2006/table">
            <a:tbl>
              <a:tblPr/>
              <a:tblGrid>
                <a:gridCol w="146639">
                  <a:extLst>
                    <a:ext uri="{9D8B030D-6E8A-4147-A177-3AD203B41FA5}">
                      <a16:colId xmlns:a16="http://schemas.microsoft.com/office/drawing/2014/main" val="20002"/>
                    </a:ext>
                  </a:extLst>
                </a:gridCol>
                <a:gridCol w="1957841">
                  <a:extLst>
                    <a:ext uri="{9D8B030D-6E8A-4147-A177-3AD203B41FA5}">
                      <a16:colId xmlns:a16="http://schemas.microsoft.com/office/drawing/2014/main" val="20000"/>
                    </a:ext>
                  </a:extLst>
                </a:gridCol>
                <a:gridCol w="339045">
                  <a:extLst>
                    <a:ext uri="{9D8B030D-6E8A-4147-A177-3AD203B41FA5}">
                      <a16:colId xmlns:a16="http://schemas.microsoft.com/office/drawing/2014/main" val="20001"/>
                    </a:ext>
                  </a:extLst>
                </a:gridCol>
                <a:gridCol w="189145">
                  <a:extLst>
                    <a:ext uri="{9D8B030D-6E8A-4147-A177-3AD203B41FA5}">
                      <a16:colId xmlns:a16="http://schemas.microsoft.com/office/drawing/2014/main" val="20003"/>
                    </a:ext>
                  </a:extLst>
                </a:gridCol>
              </a:tblGrid>
              <a:tr h="323514">
                <a:tc gridSpan="4">
                  <a:txBody>
                    <a:bodyPr/>
                    <a:lstStyle/>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Intend to purchase as individual</a:t>
                      </a:r>
                    </a:p>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(Q2 23) (17%)</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hMerge="1">
                  <a:txBody>
                    <a:bodyPr/>
                    <a:lstStyle/>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Intend to purchase as individual</a:t>
                      </a:r>
                    </a:p>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(Q1 22)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hMerge="1">
                  <a:txBody>
                    <a:bodyPr/>
                    <a:lstStyle/>
                    <a:p>
                      <a:pPr algn="ctr" fontAlgn="b"/>
                      <a:endParaRPr lang="en-GB" sz="1200" b="0" i="0" u="none" strike="noStrike" dirty="0">
                        <a:solidFill>
                          <a:srgbClr val="000000"/>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hMerge="1">
                  <a:txBody>
                    <a:bodyPr/>
                    <a:lstStyle/>
                    <a:p>
                      <a:pPr algn="ctr" fontAlgn="b"/>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2"/>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l" rtl="0" fontAlgn="b"/>
                      <a:r>
                        <a:rPr lang="en-GB" sz="1100" b="1" i="0" u="none" strike="noStrike" dirty="0">
                          <a:solidFill>
                            <a:srgbClr val="707070"/>
                          </a:solidFill>
                          <a:effectLst/>
                          <a:latin typeface="Segoe UI" panose="020B0502040204020203" pitchFamily="34" charset="0"/>
                        </a:rPr>
                        <a:t>1 – 5 Properties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rtl="0" fontAlgn="b"/>
                      <a:r>
                        <a:rPr lang="en-GB" sz="1100" b="0" i="0" u="none" strike="noStrike" dirty="0">
                          <a:solidFill>
                            <a:srgbClr val="707070"/>
                          </a:solidFill>
                          <a:effectLst/>
                          <a:latin typeface="Segoe UI" panose="020B0502040204020203" pitchFamily="34" charset="0"/>
                        </a:rPr>
                        <a:t>54%</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1" i="0" u="none" strike="noStrike" dirty="0">
                          <a:solidFill>
                            <a:srgbClr val="707070"/>
                          </a:solidFill>
                          <a:effectLst/>
                          <a:latin typeface="Segoe UI" panose="020B0502040204020203" pitchFamily="34" charset="0"/>
                        </a:rPr>
                        <a:t>6+ Properties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dirty="0">
                          <a:solidFill>
                            <a:srgbClr val="707070"/>
                          </a:solidFill>
                          <a:effectLst/>
                          <a:latin typeface="Segoe UI" panose="020B0502040204020203" pitchFamily="34" charset="0"/>
                        </a:rPr>
                        <a:t>46%</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30" name="Group 29">
            <a:extLst>
              <a:ext uri="{FF2B5EF4-FFF2-40B4-BE49-F238E27FC236}">
                <a16:creationId xmlns:a16="http://schemas.microsoft.com/office/drawing/2014/main" id="{136CBB50-3B6B-4CC1-9922-D0617D7CC757}"/>
              </a:ext>
            </a:extLst>
          </p:cNvPr>
          <p:cNvGrpSpPr/>
          <p:nvPr/>
        </p:nvGrpSpPr>
        <p:grpSpPr>
          <a:xfrm>
            <a:off x="9204430" y="4156695"/>
            <a:ext cx="2661387" cy="1212645"/>
            <a:chOff x="7096126" y="2522936"/>
            <a:chExt cx="4057650" cy="3007981"/>
          </a:xfrm>
        </p:grpSpPr>
        <p:grpSp>
          <p:nvGrpSpPr>
            <p:cNvPr id="31" name="Group 30">
              <a:extLst>
                <a:ext uri="{FF2B5EF4-FFF2-40B4-BE49-F238E27FC236}">
                  <a16:creationId xmlns:a16="http://schemas.microsoft.com/office/drawing/2014/main" id="{36B4E7CD-61E1-4D00-A184-35BDA12F82F7}"/>
                </a:ext>
              </a:extLst>
            </p:cNvPr>
            <p:cNvGrpSpPr/>
            <p:nvPr/>
          </p:nvGrpSpPr>
          <p:grpSpPr>
            <a:xfrm>
              <a:off x="7096126" y="2522936"/>
              <a:ext cx="4057650" cy="3007981"/>
              <a:chOff x="7096126" y="2522936"/>
              <a:chExt cx="4057650" cy="3007981"/>
            </a:xfrm>
          </p:grpSpPr>
          <p:sp>
            <p:nvSpPr>
              <p:cNvPr id="34" name="Rounded Rectangle 30">
                <a:extLst>
                  <a:ext uri="{FF2B5EF4-FFF2-40B4-BE49-F238E27FC236}">
                    <a16:creationId xmlns:a16="http://schemas.microsoft.com/office/drawing/2014/main" id="{B97A582F-6794-43A6-BA8A-1B75F41E7F76}"/>
                  </a:ext>
                </a:extLst>
              </p:cNvPr>
              <p:cNvSpPr/>
              <p:nvPr/>
            </p:nvSpPr>
            <p:spPr bwMode="auto">
              <a:xfrm>
                <a:off x="7096126" y="2522936"/>
                <a:ext cx="4057650" cy="3007981"/>
              </a:xfrm>
              <a:prstGeom prst="roundRect">
                <a:avLst>
                  <a:gd name="adj" fmla="val 3936"/>
                </a:avLst>
              </a:prstGeom>
              <a:noFill/>
              <a:ln w="57150" cap="flat" cmpd="sng" algn="ctr">
                <a:solidFill>
                  <a:schemeClr val="accent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Arial" charset="0"/>
                  <a:ea typeface="ＭＳ Ｐゴシック" pitchFamily="1" charset="-128"/>
                  <a:cs typeface="+mn-cs"/>
                </a:endParaRPr>
              </a:p>
            </p:txBody>
          </p:sp>
          <p:cxnSp>
            <p:nvCxnSpPr>
              <p:cNvPr id="35" name="Straight Connector 34">
                <a:extLst>
                  <a:ext uri="{FF2B5EF4-FFF2-40B4-BE49-F238E27FC236}">
                    <a16:creationId xmlns:a16="http://schemas.microsoft.com/office/drawing/2014/main" id="{9488CBEF-6864-47CF-BC53-94C44A7FEDDF}"/>
                  </a:ext>
                </a:extLst>
              </p:cNvPr>
              <p:cNvCxnSpPr/>
              <p:nvPr/>
            </p:nvCxnSpPr>
            <p:spPr>
              <a:xfrm>
                <a:off x="7219949" y="2561878"/>
                <a:ext cx="3826394" cy="0"/>
              </a:xfrm>
              <a:prstGeom prst="line">
                <a:avLst/>
              </a:prstGeom>
              <a:ln w="57150" cmpd="sng">
                <a:solidFill>
                  <a:schemeClr val="accent5"/>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2" name="Oval 31">
              <a:extLst>
                <a:ext uri="{FF2B5EF4-FFF2-40B4-BE49-F238E27FC236}">
                  <a16:creationId xmlns:a16="http://schemas.microsoft.com/office/drawing/2014/main" id="{09ACD8C1-5631-4F3A-8C73-E789D5C30AFC}"/>
                </a:ext>
              </a:extLst>
            </p:cNvPr>
            <p:cNvSpPr/>
            <p:nvPr/>
          </p:nvSpPr>
          <p:spPr>
            <a:xfrm>
              <a:off x="7167561" y="2533303"/>
              <a:ext cx="85725" cy="95597"/>
            </a:xfrm>
            <a:prstGeom prst="ellipse">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3" name="Oval 32">
              <a:extLst>
                <a:ext uri="{FF2B5EF4-FFF2-40B4-BE49-F238E27FC236}">
                  <a16:creationId xmlns:a16="http://schemas.microsoft.com/office/drawing/2014/main" id="{A32DB5FC-BCA6-44FD-A6A3-64C1644D4C3B}"/>
                </a:ext>
              </a:extLst>
            </p:cNvPr>
            <p:cNvSpPr/>
            <p:nvPr/>
          </p:nvSpPr>
          <p:spPr>
            <a:xfrm>
              <a:off x="10996060" y="2557029"/>
              <a:ext cx="107433" cy="104602"/>
            </a:xfrm>
            <a:prstGeom prst="ellipse">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grpSp>
      <p:cxnSp>
        <p:nvCxnSpPr>
          <p:cNvPr id="6" name="Straight Connector 5">
            <a:extLst>
              <a:ext uri="{FF2B5EF4-FFF2-40B4-BE49-F238E27FC236}">
                <a16:creationId xmlns:a16="http://schemas.microsoft.com/office/drawing/2014/main" id="{04B8443C-3639-1E2A-94CE-5A11D6C2B601}"/>
              </a:ext>
            </a:extLst>
          </p:cNvPr>
          <p:cNvCxnSpPr/>
          <p:nvPr/>
        </p:nvCxnSpPr>
        <p:spPr bwMode="auto">
          <a:xfrm flipH="1" flipV="1">
            <a:off x="1549964" y="2645285"/>
            <a:ext cx="11574"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7" name="Straight Connector 6">
            <a:extLst>
              <a:ext uri="{FF2B5EF4-FFF2-40B4-BE49-F238E27FC236}">
                <a16:creationId xmlns:a16="http://schemas.microsoft.com/office/drawing/2014/main" id="{9376E7A4-2AA7-71C2-0FE5-04A4BABBFE53}"/>
              </a:ext>
            </a:extLst>
          </p:cNvPr>
          <p:cNvCxnSpPr/>
          <p:nvPr/>
        </p:nvCxnSpPr>
        <p:spPr bwMode="auto">
          <a:xfrm flipH="1" flipV="1">
            <a:off x="7374687" y="2668733"/>
            <a:ext cx="11574"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Tree>
    <p:extLst>
      <p:ext uri="{BB962C8B-B14F-4D97-AF65-F5344CB8AC3E}">
        <p14:creationId xmlns:p14="http://schemas.microsoft.com/office/powerpoint/2010/main" val="1351160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0165654" cy="671807"/>
          </a:xfrm>
        </p:spPr>
        <p:txBody>
          <a:bodyPr>
            <a:normAutofit/>
          </a:bodyPr>
          <a:lstStyle/>
          <a:p>
            <a:r>
              <a:rPr lang="en-GB" sz="2000" dirty="0"/>
              <a:t>The proportion of landlords using a BTL mortgage for their next purchase has recovered by 6% from Q1  (but remains 6% down on Q4 22) </a:t>
            </a:r>
          </a:p>
        </p:txBody>
      </p:sp>
      <p:sp>
        <p:nvSpPr>
          <p:cNvPr id="3" name="Text Placeholder 2"/>
          <p:cNvSpPr>
            <a:spLocks noGrp="1"/>
          </p:cNvSpPr>
          <p:nvPr>
            <p:ph type="body" sz="quarter" idx="18"/>
          </p:nvPr>
        </p:nvSpPr>
        <p:spPr>
          <a:xfrm>
            <a:off x="668337" y="6189797"/>
            <a:ext cx="9417050" cy="273050"/>
          </a:xfrm>
        </p:spPr>
        <p:txBody>
          <a:bodyPr/>
          <a:lstStyle/>
          <a:p>
            <a:r>
              <a:rPr lang="en-GB" altLang="en-US" dirty="0"/>
              <a:t>Q13c. How do you intend to fund your next property purchase? </a:t>
            </a:r>
            <a:r>
              <a:rPr lang="en-US" altLang="en-US" dirty="0"/>
              <a:t>Base: All who intend to increase property number (77)</a:t>
            </a:r>
            <a:endParaRPr lang="en-GB" altLang="en-US" dirty="0"/>
          </a:p>
        </p:txBody>
      </p:sp>
      <p:sp>
        <p:nvSpPr>
          <p:cNvPr id="4" name="Text Placeholder 3"/>
          <p:cNvSpPr>
            <a:spLocks noGrp="1"/>
          </p:cNvSpPr>
          <p:nvPr>
            <p:ph type="body" sz="quarter" idx="19"/>
          </p:nvPr>
        </p:nvSpPr>
        <p:spPr>
          <a:xfrm>
            <a:off x="439738" y="1007919"/>
            <a:ext cx="11078794" cy="581025"/>
          </a:xfrm>
        </p:spPr>
        <p:txBody>
          <a:bodyPr>
            <a:normAutofit/>
          </a:bodyPr>
          <a:lstStyle/>
          <a:p>
            <a:r>
              <a:rPr lang="en-GB" dirty="0"/>
              <a:t>The proportion of landlords sourcing funding from a commercial loan remains stable at 12%.</a:t>
            </a:r>
          </a:p>
        </p:txBody>
      </p:sp>
      <p:sp>
        <p:nvSpPr>
          <p:cNvPr id="5" name="Text Placeholder 4"/>
          <p:cNvSpPr>
            <a:spLocks noGrp="1"/>
          </p:cNvSpPr>
          <p:nvPr>
            <p:ph type="body" sz="quarter" idx="20"/>
          </p:nvPr>
        </p:nvSpPr>
        <p:spPr>
          <a:xfrm>
            <a:off x="439738" y="1674669"/>
            <a:ext cx="10952162" cy="390525"/>
          </a:xfrm>
        </p:spPr>
        <p:txBody>
          <a:bodyPr/>
          <a:lstStyle/>
          <a:p>
            <a:r>
              <a:rPr lang="en-GB" dirty="0"/>
              <a:t>Source of funding for next property purchase (%)</a:t>
            </a:r>
          </a:p>
        </p:txBody>
      </p:sp>
      <p:graphicFrame>
        <p:nvGraphicFramePr>
          <p:cNvPr id="14" name="Object 7"/>
          <p:cNvGraphicFramePr>
            <a:graphicFrameLocks/>
          </p:cNvGraphicFramePr>
          <p:nvPr>
            <p:extLst>
              <p:ext uri="{D42A27DB-BD31-4B8C-83A1-F6EECF244321}">
                <p14:modId xmlns:p14="http://schemas.microsoft.com/office/powerpoint/2010/main" val="1070809450"/>
              </p:ext>
            </p:extLst>
          </p:nvPr>
        </p:nvGraphicFramePr>
        <p:xfrm>
          <a:off x="4775218" y="2154556"/>
          <a:ext cx="5813323" cy="3836917"/>
        </p:xfrm>
        <a:graphic>
          <a:graphicData uri="http://schemas.openxmlformats.org/drawingml/2006/chart">
            <c:chart xmlns:c="http://schemas.openxmlformats.org/drawingml/2006/chart" xmlns:r="http://schemas.openxmlformats.org/officeDocument/2006/relationships" r:id="rId2"/>
          </a:graphicData>
        </a:graphic>
      </p:graphicFrame>
      <p:sp>
        <p:nvSpPr>
          <p:cNvPr id="27" name="Rounded Rectangle 26"/>
          <p:cNvSpPr/>
          <p:nvPr/>
        </p:nvSpPr>
        <p:spPr bwMode="auto">
          <a:xfrm>
            <a:off x="8712773" y="2510623"/>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noProof="0" dirty="0">
                <a:solidFill>
                  <a:srgbClr val="404040">
                    <a:lumMod val="65000"/>
                    <a:lumOff val="35000"/>
                  </a:srgbClr>
                </a:solidFill>
                <a:latin typeface="Segoe UI" panose="020B0502040204020203" pitchFamily="34" charset="0"/>
                <a:ea typeface="ＭＳ Ｐゴシック" pitchFamily="1" charset="-128"/>
                <a:cs typeface="Segoe UI" panose="020B0502040204020203" pitchFamily="34" charset="0"/>
              </a:rPr>
              <a:t>55</a:t>
            </a:r>
            <a:endPar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endParaRPr>
          </a:p>
        </p:txBody>
      </p:sp>
      <p:sp>
        <p:nvSpPr>
          <p:cNvPr id="28" name="AutoShape 4"/>
          <p:cNvSpPr>
            <a:spLocks noChangeArrowheads="1"/>
          </p:cNvSpPr>
          <p:nvPr/>
        </p:nvSpPr>
        <p:spPr bwMode="auto">
          <a:xfrm>
            <a:off x="9321754" y="6359499"/>
            <a:ext cx="924848" cy="272415"/>
          </a:xfrm>
          <a:prstGeom prst="roundRect">
            <a:avLst>
              <a:gd name="adj" fmla="val 16667"/>
            </a:avLst>
          </a:prstGeom>
          <a:noFill/>
          <a:ln w="28575">
            <a:solidFill>
              <a:schemeClr val="bg1">
                <a:lumMod val="75000"/>
              </a:schemeClr>
            </a:solidFill>
            <a:prstDash val="sysDot"/>
            <a:round/>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mn-ea"/>
                <a:cs typeface="Segoe UI" panose="020B0502040204020203" pitchFamily="34" charset="0"/>
              </a:rPr>
              <a:t>Q1 2023</a:t>
            </a:r>
          </a:p>
        </p:txBody>
      </p:sp>
      <p:sp>
        <p:nvSpPr>
          <p:cNvPr id="29" name="Rounded Rectangle 28"/>
          <p:cNvSpPr/>
          <p:nvPr/>
        </p:nvSpPr>
        <p:spPr bwMode="auto">
          <a:xfrm>
            <a:off x="6172012" y="3031871"/>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dirty="0">
                <a:solidFill>
                  <a:srgbClr val="404040">
                    <a:lumMod val="65000"/>
                    <a:lumOff val="35000"/>
                  </a:srgbClr>
                </a:solidFill>
                <a:latin typeface="Segoe UI" panose="020B0502040204020203" pitchFamily="34" charset="0"/>
                <a:ea typeface="ＭＳ Ｐゴシック" pitchFamily="1" charset="-128"/>
                <a:cs typeface="Segoe UI" panose="020B0502040204020203" pitchFamily="34" charset="0"/>
              </a:rPr>
              <a:t>18</a:t>
            </a:r>
            <a:endParaRPr kumimoji="0" lang="en-US"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endParaRPr>
          </a:p>
        </p:txBody>
      </p:sp>
      <p:sp>
        <p:nvSpPr>
          <p:cNvPr id="33" name="Rounded Rectangle 32"/>
          <p:cNvSpPr/>
          <p:nvPr/>
        </p:nvSpPr>
        <p:spPr bwMode="auto">
          <a:xfrm>
            <a:off x="6103897" y="4065687"/>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1000" noProof="0" dirty="0">
                <a:solidFill>
                  <a:srgbClr val="404040">
                    <a:lumMod val="65000"/>
                    <a:lumOff val="35000"/>
                  </a:srgbClr>
                </a:solidFill>
                <a:latin typeface="Segoe UI" panose="020B0502040204020203" pitchFamily="34" charset="0"/>
                <a:ea typeface="ＭＳ Ｐゴシック" pitchFamily="1" charset="-128"/>
                <a:cs typeface="Segoe UI" panose="020B0502040204020203" pitchFamily="34" charset="0"/>
              </a:rPr>
              <a:t>13</a:t>
            </a:r>
            <a:endPar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endParaRPr>
          </a:p>
        </p:txBody>
      </p:sp>
      <p:sp>
        <p:nvSpPr>
          <p:cNvPr id="34" name="Rounded Rectangle 33"/>
          <p:cNvSpPr/>
          <p:nvPr/>
        </p:nvSpPr>
        <p:spPr bwMode="auto">
          <a:xfrm>
            <a:off x="6133719" y="3561720"/>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1000" dirty="0">
                <a:solidFill>
                  <a:srgbClr val="404040">
                    <a:lumMod val="65000"/>
                    <a:lumOff val="35000"/>
                  </a:srgbClr>
                </a:solidFill>
                <a:latin typeface="Segoe UI" panose="020B0502040204020203" pitchFamily="34" charset="0"/>
                <a:ea typeface="ＭＳ Ｐゴシック" pitchFamily="1" charset="-128"/>
                <a:cs typeface="Segoe UI" panose="020B0502040204020203" pitchFamily="34" charset="0"/>
              </a:rPr>
              <a:t>13</a:t>
            </a:r>
            <a:endPar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endParaRPr>
          </a:p>
        </p:txBody>
      </p:sp>
      <p:sp>
        <p:nvSpPr>
          <p:cNvPr id="35" name="Rounded Rectangle 34"/>
          <p:cNvSpPr/>
          <p:nvPr/>
        </p:nvSpPr>
        <p:spPr bwMode="auto">
          <a:xfrm>
            <a:off x="5770605" y="4582247"/>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dirty="0">
                <a:solidFill>
                  <a:srgbClr val="404040">
                    <a:lumMod val="65000"/>
                    <a:lumOff val="35000"/>
                  </a:srgbClr>
                </a:solidFill>
                <a:latin typeface="Segoe UI" panose="020B0502040204020203" pitchFamily="34" charset="0"/>
                <a:ea typeface="ＭＳ Ｐゴシック" pitchFamily="1" charset="-128"/>
                <a:cs typeface="Segoe UI" panose="020B0502040204020203" pitchFamily="34" charset="0"/>
              </a:rPr>
              <a:t>18</a:t>
            </a:r>
            <a:endPar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endParaRPr>
          </a:p>
        </p:txBody>
      </p:sp>
      <p:sp>
        <p:nvSpPr>
          <p:cNvPr id="36" name="Rounded Rectangle 35"/>
          <p:cNvSpPr/>
          <p:nvPr/>
        </p:nvSpPr>
        <p:spPr bwMode="auto">
          <a:xfrm>
            <a:off x="5240792" y="5610173"/>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noProof="0" dirty="0">
                <a:solidFill>
                  <a:srgbClr val="404040">
                    <a:lumMod val="65000"/>
                    <a:lumOff val="35000"/>
                  </a:srgbClr>
                </a:solidFill>
                <a:latin typeface="Segoe UI" panose="020B0502040204020203" pitchFamily="34" charset="0"/>
                <a:ea typeface="ＭＳ Ｐゴシック" pitchFamily="1" charset="-128"/>
                <a:cs typeface="Segoe UI" panose="020B0502040204020203" pitchFamily="34" charset="0"/>
              </a:rPr>
              <a:t>1</a:t>
            </a:r>
            <a:endPar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endParaRPr>
          </a:p>
        </p:txBody>
      </p:sp>
      <p:sp>
        <p:nvSpPr>
          <p:cNvPr id="38" name="Rounded Rectangle 37"/>
          <p:cNvSpPr/>
          <p:nvPr/>
        </p:nvSpPr>
        <p:spPr bwMode="auto">
          <a:xfrm>
            <a:off x="5464034" y="5096348"/>
            <a:ext cx="486000" cy="252000"/>
          </a:xfrm>
          <a:prstGeom prst="roundRect">
            <a:avLst/>
          </a:prstGeom>
          <a:solidFill>
            <a:schemeClr val="bg1"/>
          </a:solidFill>
          <a:ln w="2857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1000" dirty="0">
                <a:solidFill>
                  <a:srgbClr val="404040">
                    <a:lumMod val="65000"/>
                    <a:lumOff val="35000"/>
                  </a:srgbClr>
                </a:solidFill>
                <a:latin typeface="Segoe UI" panose="020B0502040204020203" pitchFamily="34" charset="0"/>
                <a:ea typeface="ＭＳ Ｐゴシック" pitchFamily="1" charset="-128"/>
                <a:cs typeface="Segoe UI" panose="020B0502040204020203" pitchFamily="34" charset="0"/>
              </a:rPr>
              <a:t>6</a:t>
            </a:r>
            <a:endParaRPr kumimoji="0" lang="en-GB" sz="1000" b="0" i="0" u="none" strike="noStrike" kern="1200" cap="none" spc="0" normalizeH="0" baseline="0" noProof="0" dirty="0">
              <a:ln>
                <a:noFill/>
              </a:ln>
              <a:solidFill>
                <a:srgbClr val="404040">
                  <a:lumMod val="65000"/>
                  <a:lumOff val="35000"/>
                </a:srgbClr>
              </a:solidFill>
              <a:effectLst/>
              <a:uLnTx/>
              <a:uFillTx/>
              <a:latin typeface="Segoe UI" panose="020B0502040204020203" pitchFamily="34" charset="0"/>
              <a:ea typeface="ＭＳ Ｐゴシック" pitchFamily="1" charset="-128"/>
              <a:cs typeface="Segoe UI" panose="020B0502040204020203" pitchFamily="34" charset="0"/>
            </a:endParaRPr>
          </a:p>
        </p:txBody>
      </p:sp>
      <p:graphicFrame>
        <p:nvGraphicFramePr>
          <p:cNvPr id="39" name="Table 38">
            <a:extLst>
              <a:ext uri="{FF2B5EF4-FFF2-40B4-BE49-F238E27FC236}">
                <a16:creationId xmlns:a16="http://schemas.microsoft.com/office/drawing/2014/main" id="{5267AB29-977D-4906-93BD-1C94073A46F4}"/>
              </a:ext>
            </a:extLst>
          </p:cNvPr>
          <p:cNvGraphicFramePr>
            <a:graphicFrameLocks noGrp="1"/>
          </p:cNvGraphicFramePr>
          <p:nvPr>
            <p:extLst>
              <p:ext uri="{D42A27DB-BD31-4B8C-83A1-F6EECF244321}">
                <p14:modId xmlns:p14="http://schemas.microsoft.com/office/powerpoint/2010/main" val="1710971463"/>
              </p:ext>
            </p:extLst>
          </p:nvPr>
        </p:nvGraphicFramePr>
        <p:xfrm>
          <a:off x="1688614" y="2324100"/>
          <a:ext cx="2952000" cy="3651767"/>
        </p:xfrm>
        <a:graphic>
          <a:graphicData uri="http://schemas.openxmlformats.org/drawingml/2006/table">
            <a:tbl>
              <a:tblPr firstRow="1" bandRow="1">
                <a:tableStyleId>{2D5ABB26-0587-4C30-8999-92F81FD0307C}</a:tableStyleId>
              </a:tblPr>
              <a:tblGrid>
                <a:gridCol w="2952000">
                  <a:extLst>
                    <a:ext uri="{9D8B030D-6E8A-4147-A177-3AD203B41FA5}">
                      <a16:colId xmlns:a16="http://schemas.microsoft.com/office/drawing/2014/main" val="20000"/>
                    </a:ext>
                  </a:extLst>
                </a:gridCol>
              </a:tblGrid>
              <a:tr h="521681">
                <a:tc>
                  <a:txBody>
                    <a:bodyPr/>
                    <a:lstStyle/>
                    <a:p>
                      <a:pPr marL="0" algn="r" defTabSz="914377" rtl="0" eaLnBrk="1" fontAlgn="ctr" latinLnBrk="0" hangingPunct="1"/>
                      <a:r>
                        <a:rPr lang="en-GB" sz="1200" b="0" i="0" u="none" strike="noStrike" kern="1200" dirty="0">
                          <a:solidFill>
                            <a:srgbClr val="7F7F7F"/>
                          </a:solidFill>
                          <a:effectLst/>
                          <a:latin typeface="Segoe UI" panose="020B0502040204020203" pitchFamily="34" charset="0"/>
                          <a:ea typeface="+mn-ea"/>
                          <a:cs typeface="+mn-cs"/>
                        </a:rPr>
                        <a:t>Using a Buy-To-Let mortgage</a:t>
                      </a:r>
                    </a:p>
                  </a:txBody>
                  <a:tcPr marL="6350" marR="6350" marT="6350" marB="0" anchor="ctr"/>
                </a:tc>
                <a:extLst>
                  <a:ext uri="{0D108BD9-81ED-4DB2-BD59-A6C34878D82A}">
                    <a16:rowId xmlns:a16="http://schemas.microsoft.com/office/drawing/2014/main" val="10000"/>
                  </a:ext>
                </a:extLst>
              </a:tr>
              <a:tr h="521681">
                <a:tc>
                  <a:txBody>
                    <a:bodyPr/>
                    <a:lstStyle/>
                    <a:p>
                      <a:pPr marL="0" algn="r" defTabSz="914377" rtl="0" eaLnBrk="1" fontAlgn="ctr" latinLnBrk="0" hangingPunct="1"/>
                      <a:r>
                        <a:rPr lang="en-US" sz="1200" b="0" i="0" u="none" strike="noStrike" kern="1200" dirty="0">
                          <a:solidFill>
                            <a:srgbClr val="7F7F7F"/>
                          </a:solidFill>
                          <a:effectLst/>
                          <a:latin typeface="Segoe UI" panose="020B0502040204020203" pitchFamily="34" charset="0"/>
                          <a:ea typeface="+mn-ea"/>
                          <a:cs typeface="+mn-cs"/>
                        </a:rPr>
                        <a:t>Release equity from existing property(</a:t>
                      </a:r>
                      <a:r>
                        <a:rPr lang="en-US" sz="1200" b="0" i="0" u="none" strike="noStrike" kern="1200" dirty="0" err="1">
                          <a:solidFill>
                            <a:srgbClr val="7F7F7F"/>
                          </a:solidFill>
                          <a:effectLst/>
                          <a:latin typeface="Segoe UI" panose="020B0502040204020203" pitchFamily="34" charset="0"/>
                          <a:ea typeface="+mn-ea"/>
                          <a:cs typeface="+mn-cs"/>
                        </a:rPr>
                        <a:t>ies</a:t>
                      </a:r>
                      <a:r>
                        <a:rPr lang="en-US" sz="1200" b="0" i="0" u="none" strike="noStrike" kern="1200" dirty="0">
                          <a:solidFill>
                            <a:srgbClr val="7F7F7F"/>
                          </a:solidFill>
                          <a:effectLst/>
                          <a:latin typeface="Segoe UI" panose="020B0502040204020203" pitchFamily="34" charset="0"/>
                          <a:ea typeface="+mn-ea"/>
                          <a:cs typeface="+mn-cs"/>
                        </a:rPr>
                        <a:t>) to generate purchase funds</a:t>
                      </a:r>
                    </a:p>
                  </a:txBody>
                  <a:tcPr marL="6350" marR="6350" marT="6350" marB="0" anchor="ctr"/>
                </a:tc>
                <a:extLst>
                  <a:ext uri="{0D108BD9-81ED-4DB2-BD59-A6C34878D82A}">
                    <a16:rowId xmlns:a16="http://schemas.microsoft.com/office/drawing/2014/main" val="10001"/>
                  </a:ext>
                </a:extLst>
              </a:tr>
              <a:tr h="521681">
                <a:tc>
                  <a:txBody>
                    <a:bodyPr/>
                    <a:lstStyle/>
                    <a:p>
                      <a:pPr marL="0" algn="r" defTabSz="914377" rtl="0" eaLnBrk="1" fontAlgn="ctr" latinLnBrk="0" hangingPunct="1"/>
                      <a:r>
                        <a:rPr lang="en-US" sz="1200" b="0" i="0" u="none" strike="noStrike" kern="1200" dirty="0">
                          <a:solidFill>
                            <a:srgbClr val="7F7F7F"/>
                          </a:solidFill>
                          <a:effectLst/>
                          <a:latin typeface="Segoe UI" panose="020B0502040204020203" pitchFamily="34" charset="0"/>
                          <a:ea typeface="+mn-ea"/>
                          <a:cs typeface="+mn-cs"/>
                        </a:rPr>
                        <a:t>Borrow using a commercial loan from a bank or other </a:t>
                      </a:r>
                      <a:r>
                        <a:rPr lang="en-US" sz="1200" b="0" i="0" u="none" strike="noStrike" kern="1200" dirty="0" err="1">
                          <a:solidFill>
                            <a:srgbClr val="7F7F7F"/>
                          </a:solidFill>
                          <a:effectLst/>
                          <a:latin typeface="Segoe UI" panose="020B0502040204020203" pitchFamily="34" charset="0"/>
                          <a:ea typeface="+mn-ea"/>
                          <a:cs typeface="+mn-cs"/>
                        </a:rPr>
                        <a:t>organisation</a:t>
                      </a:r>
                      <a:endParaRPr lang="en-US" sz="1200" b="0" i="0" u="none" strike="noStrike" kern="1200" dirty="0">
                        <a:solidFill>
                          <a:srgbClr val="7F7F7F"/>
                        </a:solidFill>
                        <a:effectLst/>
                        <a:latin typeface="Segoe UI" panose="020B0502040204020203" pitchFamily="34" charset="0"/>
                        <a:ea typeface="+mn-ea"/>
                        <a:cs typeface="+mn-cs"/>
                      </a:endParaRPr>
                    </a:p>
                  </a:txBody>
                  <a:tcPr marL="6350" marR="6350" marT="6350" marB="0" anchor="ctr"/>
                </a:tc>
                <a:extLst>
                  <a:ext uri="{0D108BD9-81ED-4DB2-BD59-A6C34878D82A}">
                    <a16:rowId xmlns:a16="http://schemas.microsoft.com/office/drawing/2014/main" val="10002"/>
                  </a:ext>
                </a:extLst>
              </a:tr>
              <a:tr h="521681">
                <a:tc>
                  <a:txBody>
                    <a:bodyPr/>
                    <a:lstStyle/>
                    <a:p>
                      <a:pPr marL="0" algn="r" defTabSz="914377" rtl="0" eaLnBrk="1" fontAlgn="ctr" latinLnBrk="0" hangingPunct="1"/>
                      <a:r>
                        <a:rPr lang="en-US" sz="1200" b="0" i="0" u="none" strike="noStrike" kern="1200" dirty="0">
                          <a:solidFill>
                            <a:srgbClr val="7F7F7F"/>
                          </a:solidFill>
                          <a:effectLst/>
                          <a:latin typeface="Segoe UI" panose="020B0502040204020203" pitchFamily="34" charset="0"/>
                          <a:ea typeface="+mn-ea"/>
                          <a:cs typeface="+mn-cs"/>
                        </a:rPr>
                        <a:t>Purchase outright using a lump sum (non-invested)</a:t>
                      </a:r>
                    </a:p>
                  </a:txBody>
                  <a:tcPr marL="6350" marR="6350" marT="6350" marB="0" anchor="ctr"/>
                </a:tc>
                <a:extLst>
                  <a:ext uri="{0D108BD9-81ED-4DB2-BD59-A6C34878D82A}">
                    <a16:rowId xmlns:a16="http://schemas.microsoft.com/office/drawing/2014/main" val="10003"/>
                  </a:ext>
                </a:extLst>
              </a:tr>
              <a:tr h="521681">
                <a:tc>
                  <a:txBody>
                    <a:bodyPr/>
                    <a:lstStyle/>
                    <a:p>
                      <a:pPr marL="0" algn="r" defTabSz="914377" rtl="0" eaLnBrk="1" fontAlgn="ctr" latinLnBrk="0" hangingPunct="1"/>
                      <a:r>
                        <a:rPr lang="en-US" sz="1200" b="0" i="0" u="none" strike="noStrike" kern="1200" dirty="0">
                          <a:solidFill>
                            <a:srgbClr val="7F7F7F"/>
                          </a:solidFill>
                          <a:effectLst/>
                          <a:latin typeface="Segoe UI" panose="020B0502040204020203" pitchFamily="34" charset="0"/>
                          <a:ea typeface="+mn-ea"/>
                          <a:cs typeface="+mn-cs"/>
                        </a:rPr>
                        <a:t>Purchase outright using previously invested funds</a:t>
                      </a:r>
                    </a:p>
                  </a:txBody>
                  <a:tcPr marL="6350" marR="6350" marT="6350" marB="0" anchor="ctr"/>
                </a:tc>
                <a:extLst>
                  <a:ext uri="{0D108BD9-81ED-4DB2-BD59-A6C34878D82A}">
                    <a16:rowId xmlns:a16="http://schemas.microsoft.com/office/drawing/2014/main" val="10004"/>
                  </a:ext>
                </a:extLst>
              </a:tr>
              <a:tr h="521681">
                <a:tc>
                  <a:txBody>
                    <a:bodyPr/>
                    <a:lstStyle/>
                    <a:p>
                      <a:pPr marL="0" algn="r" defTabSz="914377" rtl="0" eaLnBrk="1" fontAlgn="ctr" latinLnBrk="0" hangingPunct="1"/>
                      <a:r>
                        <a:rPr lang="en-US" sz="1200" b="0" i="0" u="none" strike="noStrike" kern="1200" dirty="0">
                          <a:solidFill>
                            <a:srgbClr val="7F7F7F"/>
                          </a:solidFill>
                          <a:effectLst/>
                          <a:latin typeface="Segoe UI" panose="020B0502040204020203" pitchFamily="34" charset="0"/>
                          <a:ea typeface="+mn-ea"/>
                          <a:cs typeface="+mn-cs"/>
                        </a:rPr>
                        <a:t>Using funds drawn down from a pension pot</a:t>
                      </a:r>
                    </a:p>
                  </a:txBody>
                  <a:tcPr marL="6350" marR="6350" marT="6350" marB="0" anchor="ctr"/>
                </a:tc>
                <a:extLst>
                  <a:ext uri="{0D108BD9-81ED-4DB2-BD59-A6C34878D82A}">
                    <a16:rowId xmlns:a16="http://schemas.microsoft.com/office/drawing/2014/main" val="10005"/>
                  </a:ext>
                </a:extLst>
              </a:tr>
              <a:tr h="521681">
                <a:tc>
                  <a:txBody>
                    <a:bodyPr/>
                    <a:lstStyle/>
                    <a:p>
                      <a:pPr marL="0" algn="r" defTabSz="914377" rtl="0" eaLnBrk="1" fontAlgn="ctr" latinLnBrk="0" hangingPunct="1"/>
                      <a:r>
                        <a:rPr lang="en-US" sz="1200" b="0" i="0" u="none" strike="noStrike" kern="1200" dirty="0">
                          <a:solidFill>
                            <a:srgbClr val="7F7F7F"/>
                          </a:solidFill>
                          <a:effectLst/>
                          <a:latin typeface="Segoe UI" panose="020B0502040204020203" pitchFamily="34" charset="0"/>
                          <a:ea typeface="+mn-ea"/>
                          <a:cs typeface="+mn-cs"/>
                        </a:rPr>
                        <a:t>Borrow using a ‘permission to let’ arrangement on a standard mortgage</a:t>
                      </a:r>
                    </a:p>
                  </a:txBody>
                  <a:tcPr marL="6350" marR="6350" marT="6350" marB="0" anchor="ctr"/>
                </a:tc>
                <a:extLst>
                  <a:ext uri="{0D108BD9-81ED-4DB2-BD59-A6C34878D82A}">
                    <a16:rowId xmlns:a16="http://schemas.microsoft.com/office/drawing/2014/main" val="3399502554"/>
                  </a:ext>
                </a:extLst>
              </a:tr>
            </a:tbl>
          </a:graphicData>
        </a:graphic>
      </p:graphicFrame>
    </p:spTree>
    <p:extLst>
      <p:ext uri="{BB962C8B-B14F-4D97-AF65-F5344CB8AC3E}">
        <p14:creationId xmlns:p14="http://schemas.microsoft.com/office/powerpoint/2010/main" val="2876898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246103" cy="671807"/>
          </a:xfrm>
        </p:spPr>
        <p:txBody>
          <a:bodyPr>
            <a:normAutofit/>
          </a:bodyPr>
          <a:lstStyle/>
          <a:p>
            <a:r>
              <a:rPr lang="en-GB" dirty="0"/>
              <a:t>Reasons for BUYING more properties </a:t>
            </a:r>
          </a:p>
        </p:txBody>
      </p:sp>
      <p:sp>
        <p:nvSpPr>
          <p:cNvPr id="8" name="Text Placeholder 7"/>
          <p:cNvSpPr>
            <a:spLocks noGrp="1"/>
          </p:cNvSpPr>
          <p:nvPr>
            <p:ph type="body" sz="quarter" idx="19"/>
          </p:nvPr>
        </p:nvSpPr>
        <p:spPr>
          <a:xfrm>
            <a:off x="438149" y="1190625"/>
            <a:ext cx="9661525" cy="390525"/>
          </a:xfrm>
        </p:spPr>
        <p:txBody>
          <a:bodyPr>
            <a:normAutofit/>
          </a:bodyPr>
          <a:lstStyle/>
          <a:p>
            <a:r>
              <a:rPr lang="en-GB" dirty="0"/>
              <a:t>What are the main reasons why you intend to increase the number of properties in your portfolio this year?</a:t>
            </a:r>
          </a:p>
        </p:txBody>
      </p:sp>
      <p:sp>
        <p:nvSpPr>
          <p:cNvPr id="7" name="Text Placeholder 6"/>
          <p:cNvSpPr>
            <a:spLocks noGrp="1"/>
          </p:cNvSpPr>
          <p:nvPr>
            <p:ph type="body" sz="quarter" idx="18"/>
          </p:nvPr>
        </p:nvSpPr>
        <p:spPr>
          <a:xfrm>
            <a:off x="668338" y="6189663"/>
            <a:ext cx="9417050" cy="273050"/>
          </a:xfrm>
        </p:spPr>
        <p:txBody>
          <a:bodyPr/>
          <a:lstStyle/>
          <a:p>
            <a:r>
              <a:rPr lang="en-GB" dirty="0"/>
              <a:t>Q13ff. What are the main reasons why you intend to increase the number of properties in your portfolio this year? Base: All who intend to increase number of properties (77)</a:t>
            </a:r>
          </a:p>
        </p:txBody>
      </p:sp>
      <p:grpSp>
        <p:nvGrpSpPr>
          <p:cNvPr id="19" name="Group 18"/>
          <p:cNvGrpSpPr/>
          <p:nvPr/>
        </p:nvGrpSpPr>
        <p:grpSpPr>
          <a:xfrm>
            <a:off x="446108" y="1855266"/>
            <a:ext cx="2959424" cy="4129607"/>
            <a:chOff x="119874" y="1584315"/>
            <a:chExt cx="2959424" cy="4129607"/>
          </a:xfrm>
        </p:grpSpPr>
        <p:sp>
          <p:nvSpPr>
            <p:cNvPr id="9" name="Rectangle 8"/>
            <p:cNvSpPr/>
            <p:nvPr/>
          </p:nvSpPr>
          <p:spPr bwMode="auto">
            <a:xfrm>
              <a:off x="119874" y="1584315"/>
              <a:ext cx="2851926" cy="4129607"/>
            </a:xfrm>
            <a:prstGeom prst="rect">
              <a:avLst/>
            </a:prstGeom>
            <a:no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Arial" charset="0"/>
                <a:ea typeface="ＭＳ Ｐゴシック" pitchFamily="1" charset="-128"/>
                <a:cs typeface="+mn-cs"/>
              </a:endParaRPr>
            </a:p>
          </p:txBody>
        </p:sp>
        <p:sp>
          <p:nvSpPr>
            <p:cNvPr id="10" name="TextBox 9"/>
            <p:cNvSpPr txBox="1"/>
            <p:nvPr/>
          </p:nvSpPr>
          <p:spPr>
            <a:xfrm>
              <a:off x="598036" y="4293653"/>
              <a:ext cx="24812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Business expansion</a:t>
              </a:r>
            </a:p>
          </p:txBody>
        </p:sp>
        <p:sp>
          <p:nvSpPr>
            <p:cNvPr id="11" name="TextBox 10"/>
            <p:cNvSpPr txBox="1"/>
            <p:nvPr/>
          </p:nvSpPr>
          <p:spPr>
            <a:xfrm>
              <a:off x="598036" y="4946093"/>
              <a:ext cx="23462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FFFFFF">
                      <a:lumMod val="50000"/>
                    </a:srgbClr>
                  </a:solidFill>
                  <a:latin typeface="Segoe UI" panose="020B0502040204020203" pitchFamily="34" charset="0"/>
                  <a:ea typeface="Segoe UI" panose="020B0502040204020203" pitchFamily="34" charset="0"/>
                  <a:cs typeface="Segoe UI" panose="020B0502040204020203" pitchFamily="34" charset="0"/>
                </a:rPr>
                <a:t>Taking advantage of new opportunities </a:t>
              </a:r>
              <a:endParaRPr kumimoji="0" lang="en-GB" sz="16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289418" y="3449011"/>
              <a:ext cx="52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lumMod val="65000"/>
                    </a:srgbClr>
                  </a:solidFill>
                  <a:effectLst/>
                  <a:uLnTx/>
                  <a:uFillTx/>
                  <a:latin typeface="Segoe UI" panose="020B0502040204020203" pitchFamily="34" charset="0"/>
                  <a:ea typeface="+mn-ea"/>
                  <a:cs typeface="Segoe UI" panose="020B0502040204020203" pitchFamily="34" charset="0"/>
                </a:rPr>
                <a:t>1</a:t>
              </a:r>
            </a:p>
          </p:txBody>
        </p:sp>
        <p:sp>
          <p:nvSpPr>
            <p:cNvPr id="13" name="TextBox 12"/>
            <p:cNvSpPr txBox="1"/>
            <p:nvPr/>
          </p:nvSpPr>
          <p:spPr>
            <a:xfrm>
              <a:off x="289418" y="4194223"/>
              <a:ext cx="52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lumMod val="65000"/>
                    </a:srgbClr>
                  </a:solidFill>
                  <a:effectLst/>
                  <a:uLnTx/>
                  <a:uFillTx/>
                  <a:latin typeface="Segoe UI" panose="020B0502040204020203" pitchFamily="34" charset="0"/>
                  <a:ea typeface="+mn-ea"/>
                  <a:cs typeface="Segoe UI" panose="020B0502040204020203" pitchFamily="34" charset="0"/>
                </a:rPr>
                <a:t>2</a:t>
              </a:r>
            </a:p>
          </p:txBody>
        </p:sp>
        <p:sp>
          <p:nvSpPr>
            <p:cNvPr id="14" name="TextBox 13"/>
            <p:cNvSpPr txBox="1"/>
            <p:nvPr/>
          </p:nvSpPr>
          <p:spPr>
            <a:xfrm>
              <a:off x="289418" y="4939434"/>
              <a:ext cx="52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lumMod val="65000"/>
                    </a:srgbClr>
                  </a:solidFill>
                  <a:effectLst/>
                  <a:uLnTx/>
                  <a:uFillTx/>
                  <a:latin typeface="Segoe UI" panose="020B0502040204020203" pitchFamily="34" charset="0"/>
                  <a:ea typeface="+mn-ea"/>
                  <a:cs typeface="Segoe UI" panose="020B0502040204020203" pitchFamily="34" charset="0"/>
                </a:rPr>
                <a:t>3</a:t>
              </a:r>
            </a:p>
          </p:txBody>
        </p:sp>
        <p:pic>
          <p:nvPicPr>
            <p:cNvPr id="15" name="Picture 8" descr="C:\Users\juanmeib\Downloads\woman-talking (1).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1707" y="1874477"/>
              <a:ext cx="1008422" cy="10084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juanmeib\Downloads\man-with-speech-bubble (4).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8688" y="1874478"/>
              <a:ext cx="1008422" cy="10084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auto">
            <a:xfrm>
              <a:off x="269986" y="2993856"/>
              <a:ext cx="2551701" cy="4318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Common reasons</a:t>
              </a:r>
            </a:p>
          </p:txBody>
        </p:sp>
        <p:sp>
          <p:nvSpPr>
            <p:cNvPr id="18" name="TextBox 17"/>
            <p:cNvSpPr txBox="1"/>
            <p:nvPr/>
          </p:nvSpPr>
          <p:spPr>
            <a:xfrm>
              <a:off x="598036" y="3458948"/>
              <a:ext cx="2273717" cy="584775"/>
            </a:xfrm>
            <a:prstGeom prst="rect">
              <a:avLst/>
            </a:prstGeom>
            <a:noFill/>
          </p:spPr>
          <p:txBody>
            <a:bodyPr wrap="square" rtlCol="0">
              <a:spAutoFit/>
            </a:bodyPr>
            <a:lstStyle>
              <a:defPPr>
                <a:defRPr lang="en-US"/>
              </a:defPPr>
              <a:lvl1pPr>
                <a:defRPr sz="1600">
                  <a:solidFill>
                    <a:schemeClr val="accent2"/>
                  </a:solidFill>
                  <a:latin typeface="Segoe UI" pitchFamily="34" charset="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50000"/>
                    </a:srgbClr>
                  </a:solidFill>
                  <a:effectLst/>
                  <a:uLnTx/>
                  <a:uFillTx/>
                  <a:latin typeface="Segoe UI" pitchFamily="34" charset="0"/>
                  <a:cs typeface="Segoe UI" pitchFamily="34" charset="0"/>
                </a:rPr>
                <a:t>Increase </a:t>
              </a:r>
              <a:r>
                <a:rPr lang="en-GB" dirty="0">
                  <a:solidFill>
                    <a:srgbClr val="FFFFFF">
                      <a:lumMod val="50000"/>
                    </a:srgbClr>
                  </a:solidFill>
                </a:rPr>
                <a:t>income/returns</a:t>
              </a:r>
              <a:endParaRPr kumimoji="0" lang="en-GB" sz="1600" b="0" i="0" u="none" strike="noStrike" kern="1200" cap="none" spc="0" normalizeH="0" baseline="0" noProof="0" dirty="0">
                <a:ln>
                  <a:noFill/>
                </a:ln>
                <a:solidFill>
                  <a:srgbClr val="FFFFFF">
                    <a:lumMod val="50000"/>
                  </a:srgbClr>
                </a:solidFill>
                <a:effectLst/>
                <a:uLnTx/>
                <a:uFillTx/>
                <a:latin typeface="Segoe UI" pitchFamily="34" charset="0"/>
                <a:cs typeface="Segoe UI" pitchFamily="34" charset="0"/>
              </a:endParaRPr>
            </a:p>
          </p:txBody>
        </p:sp>
        <p:sp>
          <p:nvSpPr>
            <p:cNvPr id="45" name="TextBox 44"/>
            <p:cNvSpPr txBox="1"/>
            <p:nvPr/>
          </p:nvSpPr>
          <p:spPr>
            <a:xfrm>
              <a:off x="295782" y="3461446"/>
              <a:ext cx="52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lumMod val="65000"/>
                    </a:srgbClr>
                  </a:solidFill>
                  <a:effectLst/>
                  <a:uLnTx/>
                  <a:uFillTx/>
                  <a:latin typeface="Segoe UI" panose="020B0502040204020203" pitchFamily="34" charset="0"/>
                  <a:ea typeface="+mn-ea"/>
                  <a:cs typeface="Segoe UI" panose="020B0502040204020203" pitchFamily="34" charset="0"/>
                </a:rPr>
                <a:t>1</a:t>
              </a:r>
            </a:p>
          </p:txBody>
        </p:sp>
        <p:sp>
          <p:nvSpPr>
            <p:cNvPr id="46" name="TextBox 45"/>
            <p:cNvSpPr txBox="1"/>
            <p:nvPr/>
          </p:nvSpPr>
          <p:spPr>
            <a:xfrm>
              <a:off x="295782" y="4206658"/>
              <a:ext cx="52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lumMod val="65000"/>
                    </a:srgbClr>
                  </a:solidFill>
                  <a:effectLst/>
                  <a:uLnTx/>
                  <a:uFillTx/>
                  <a:latin typeface="Segoe UI" panose="020B0502040204020203" pitchFamily="34" charset="0"/>
                  <a:ea typeface="+mn-ea"/>
                  <a:cs typeface="Segoe UI" panose="020B0502040204020203" pitchFamily="34" charset="0"/>
                </a:rPr>
                <a:t>2</a:t>
              </a:r>
            </a:p>
          </p:txBody>
        </p:sp>
        <p:pic>
          <p:nvPicPr>
            <p:cNvPr id="47" name="Picture 8" descr="C:\Users\juanmeib\Downloads\woman-talking (1).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8071" y="1886912"/>
              <a:ext cx="1008422" cy="100842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9" descr="C:\Users\juanmeib\Downloads\man-with-speech-bubble (4).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5052" y="1886913"/>
              <a:ext cx="1008422" cy="1008422"/>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p:nvPr/>
        </p:nvSpPr>
        <p:spPr bwMode="auto">
          <a:xfrm>
            <a:off x="3417906" y="1855836"/>
            <a:ext cx="1683619" cy="2044800"/>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1" u="none" strike="noStrike" kern="1200" cap="none" spc="0" normalizeH="0" baseline="0" noProof="0" dirty="0">
                <a:ln>
                  <a:noFill/>
                </a:ln>
                <a:solidFill>
                  <a:srgbClr val="FFFFFF"/>
                </a:solidFill>
                <a:effectLst/>
                <a:uLnTx/>
                <a:uFillTx/>
                <a:latin typeface="Segoe"/>
                <a:ea typeface="+mn-ea"/>
                <a:cs typeface="+mn-cs"/>
              </a:rPr>
              <a:t>Because this is the most favourable time to buy a house, the lowest prices and you can bargain.</a:t>
            </a:r>
          </a:p>
        </p:txBody>
      </p:sp>
      <p:sp>
        <p:nvSpPr>
          <p:cNvPr id="21" name="Rectangle 20"/>
          <p:cNvSpPr>
            <a:spLocks/>
          </p:cNvSpPr>
          <p:nvPr/>
        </p:nvSpPr>
        <p:spPr bwMode="auto">
          <a:xfrm>
            <a:off x="4082976" y="1816001"/>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25" name="Rectangle 24"/>
          <p:cNvSpPr/>
          <p:nvPr/>
        </p:nvSpPr>
        <p:spPr bwMode="auto">
          <a:xfrm>
            <a:off x="7824564" y="1854745"/>
            <a:ext cx="1969691" cy="2052415"/>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FFFFFF"/>
                </a:solidFill>
                <a:effectLst/>
                <a:uLnTx/>
                <a:uFillTx/>
                <a:latin typeface="Segoe"/>
                <a:ea typeface="+mn-ea"/>
                <a:cs typeface="+mn-cs"/>
              </a:rPr>
              <a:t>Option to buy a property under market value.  Otherwise, would seriously consider not purchasing any more properties.</a:t>
            </a:r>
          </a:p>
        </p:txBody>
      </p:sp>
      <p:sp>
        <p:nvSpPr>
          <p:cNvPr id="26" name="Rectangle 25"/>
          <p:cNvSpPr>
            <a:spLocks/>
          </p:cNvSpPr>
          <p:nvPr/>
        </p:nvSpPr>
        <p:spPr bwMode="auto">
          <a:xfrm>
            <a:off x="8600106" y="1808098"/>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29" name="Rectangle 28"/>
          <p:cNvSpPr/>
          <p:nvPr/>
        </p:nvSpPr>
        <p:spPr bwMode="auto">
          <a:xfrm>
            <a:off x="9886545" y="1854745"/>
            <a:ext cx="1782445" cy="2045891"/>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solidFill>
                  <a:srgbClr val="FFFFFF"/>
                </a:solidFill>
                <a:latin typeface="Segoe"/>
              </a:rPr>
              <a:t>R</a:t>
            </a:r>
            <a:r>
              <a:rPr kumimoji="0" lang="en-GB" sz="1200" b="0" i="1" u="none" strike="noStrike" kern="1200" cap="none" spc="0" normalizeH="0" baseline="0" noProof="0" dirty="0">
                <a:ln>
                  <a:noFill/>
                </a:ln>
                <a:solidFill>
                  <a:srgbClr val="FFFFFF"/>
                </a:solidFill>
                <a:effectLst/>
                <a:uLnTx/>
                <a:uFillTx/>
                <a:latin typeface="Segoe"/>
                <a:ea typeface="+mn-ea"/>
                <a:cs typeface="+mn-cs"/>
              </a:rPr>
              <a:t>ents are high, if interest rates become affordable again it makes sense to build a portfolio.</a:t>
            </a:r>
          </a:p>
        </p:txBody>
      </p:sp>
      <p:sp>
        <p:nvSpPr>
          <p:cNvPr id="30" name="Rectangle 29"/>
          <p:cNvSpPr>
            <a:spLocks/>
          </p:cNvSpPr>
          <p:nvPr/>
        </p:nvSpPr>
        <p:spPr bwMode="auto">
          <a:xfrm>
            <a:off x="10527697" y="1808098"/>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31" name="Rectangle 30"/>
          <p:cNvSpPr/>
          <p:nvPr/>
        </p:nvSpPr>
        <p:spPr bwMode="auto">
          <a:xfrm>
            <a:off x="3418011" y="3976723"/>
            <a:ext cx="2778808" cy="2007903"/>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FFFFFF"/>
                </a:solidFill>
                <a:effectLst/>
                <a:uLnTx/>
                <a:uFillTx/>
                <a:latin typeface="Segoe"/>
                <a:ea typeface="+mn-ea"/>
                <a:cs typeface="+mn-cs"/>
              </a:rPr>
              <a:t>Conscious decision to be involved in the prs. Moved from sole to partnership to limited over 15-year period. Limited was always the end goal for personal reasons and to secure the ongoing business for the next generation.</a:t>
            </a:r>
          </a:p>
        </p:txBody>
      </p:sp>
      <p:sp>
        <p:nvSpPr>
          <p:cNvPr id="32" name="Rectangle 31"/>
          <p:cNvSpPr>
            <a:spLocks/>
          </p:cNvSpPr>
          <p:nvPr/>
        </p:nvSpPr>
        <p:spPr bwMode="auto">
          <a:xfrm>
            <a:off x="4783929" y="3907160"/>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35" name="Rectangle 34"/>
          <p:cNvSpPr/>
          <p:nvPr/>
        </p:nvSpPr>
        <p:spPr bwMode="auto">
          <a:xfrm>
            <a:off x="6296866" y="3972349"/>
            <a:ext cx="3193210" cy="2012277"/>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To plug the gaps in lost revenue from interest rate rises and the cost of utilities. My HMOs aren't as profitable so need more to offset losses and bring me back to a better income overall. I have entered the holiday letting market through Airbnb and might switch all my HMOs into this instead.</a:t>
            </a:r>
          </a:p>
        </p:txBody>
      </p:sp>
      <p:sp>
        <p:nvSpPr>
          <p:cNvPr id="36" name="Rectangle 35"/>
          <p:cNvSpPr>
            <a:spLocks/>
          </p:cNvSpPr>
          <p:nvPr/>
        </p:nvSpPr>
        <p:spPr bwMode="auto">
          <a:xfrm>
            <a:off x="7763556" y="3850317"/>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38" name="Rectangle 37"/>
          <p:cNvSpPr/>
          <p:nvPr/>
        </p:nvSpPr>
        <p:spPr bwMode="auto">
          <a:xfrm>
            <a:off x="9584431" y="3972349"/>
            <a:ext cx="2084559" cy="2012277"/>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I would like to purchase a property to run as a holiday let. To improve my profit. Buy to let is not making any money.</a:t>
            </a:r>
          </a:p>
        </p:txBody>
      </p:sp>
      <p:sp>
        <p:nvSpPr>
          <p:cNvPr id="39" name="Rectangle 38"/>
          <p:cNvSpPr>
            <a:spLocks/>
          </p:cNvSpPr>
          <p:nvPr/>
        </p:nvSpPr>
        <p:spPr bwMode="auto">
          <a:xfrm>
            <a:off x="10404694" y="3850318"/>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33" name="Rectangle 32">
            <a:extLst>
              <a:ext uri="{FF2B5EF4-FFF2-40B4-BE49-F238E27FC236}">
                <a16:creationId xmlns:a16="http://schemas.microsoft.com/office/drawing/2014/main" id="{AEEB36A9-959E-4959-AF44-FA84A33ACA9C}"/>
              </a:ext>
            </a:extLst>
          </p:cNvPr>
          <p:cNvSpPr/>
          <p:nvPr/>
        </p:nvSpPr>
        <p:spPr bwMode="auto">
          <a:xfrm>
            <a:off x="5187959" y="1855589"/>
            <a:ext cx="2550171" cy="2044800"/>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1200" i="1" dirty="0">
                <a:solidFill>
                  <a:srgbClr val="FFFFFF"/>
                </a:solidFill>
                <a:latin typeface="Segoe"/>
              </a:rPr>
              <a:t>I</a:t>
            </a:r>
            <a:r>
              <a:rPr kumimoji="0" lang="en-GB" sz="1200" b="0" i="1" u="none" strike="noStrike" kern="1200" cap="none" spc="0" normalizeH="0" baseline="0" noProof="0" dirty="0">
                <a:ln>
                  <a:noFill/>
                </a:ln>
                <a:solidFill>
                  <a:srgbClr val="FFFFFF"/>
                </a:solidFill>
                <a:effectLst/>
                <a:uLnTx/>
                <a:uFillTx/>
                <a:latin typeface="Segoe"/>
                <a:ea typeface="+mn-ea"/>
                <a:cs typeface="+mn-cs"/>
              </a:rPr>
              <a:t>'m finding myself rather driven to try and do something about the desperate situation in the rental market. There shouldn't be this many people desperate to find a nice home.</a:t>
            </a:r>
          </a:p>
        </p:txBody>
      </p:sp>
      <p:sp>
        <p:nvSpPr>
          <p:cNvPr id="34" name="Rectangle 33">
            <a:extLst>
              <a:ext uri="{FF2B5EF4-FFF2-40B4-BE49-F238E27FC236}">
                <a16:creationId xmlns:a16="http://schemas.microsoft.com/office/drawing/2014/main" id="{903FF2D2-8CF6-4D62-9EAA-64C0EFCC6A12}"/>
              </a:ext>
            </a:extLst>
          </p:cNvPr>
          <p:cNvSpPr>
            <a:spLocks/>
          </p:cNvSpPr>
          <p:nvPr/>
        </p:nvSpPr>
        <p:spPr bwMode="auto">
          <a:xfrm>
            <a:off x="6253742" y="1779255"/>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Tree>
    <p:extLst>
      <p:ext uri="{BB962C8B-B14F-4D97-AF65-F5344CB8AC3E}">
        <p14:creationId xmlns:p14="http://schemas.microsoft.com/office/powerpoint/2010/main" val="932898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B67A10FB-1AE0-4699-8697-D6E1597C2AB6}"/>
              </a:ext>
            </a:extLst>
          </p:cNvPr>
          <p:cNvSpPr/>
          <p:nvPr/>
        </p:nvSpPr>
        <p:spPr bwMode="auto">
          <a:xfrm>
            <a:off x="3418011" y="1855589"/>
            <a:ext cx="4155070" cy="1927461"/>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GB" sz="1200" i="1" dirty="0">
                <a:solidFill>
                  <a:srgbClr val="FFFFFF"/>
                </a:solidFill>
                <a:latin typeface="Segoe UI" panose="020B0502040204020203" pitchFamily="34" charset="0"/>
                <a:cs typeface="Segoe UI" panose="020B0502040204020203" pitchFamily="34" charset="0"/>
              </a:rPr>
              <a:t>Ability to evict nuisance repeated low level offence tenants, e.g., shortfalls in monthly rents, preventing access from myself and safety inspectors. Not answering calls, emails, texts etc. Basically, not being "a good tenant“. Yet, legislation appears to hit "low level annoying landlords" (which is good, but it needs to be the same to the tenants). It’s this "unbalanced" legislation that leaves with no option but reduce portfolio.</a:t>
            </a:r>
          </a:p>
        </p:txBody>
      </p:sp>
      <p:sp>
        <p:nvSpPr>
          <p:cNvPr id="71" name="Rectangle 70">
            <a:extLst>
              <a:ext uri="{FF2B5EF4-FFF2-40B4-BE49-F238E27FC236}">
                <a16:creationId xmlns:a16="http://schemas.microsoft.com/office/drawing/2014/main" id="{20F37E21-1C3E-49A4-ACCE-6BA716A7215C}"/>
              </a:ext>
            </a:extLst>
          </p:cNvPr>
          <p:cNvSpPr/>
          <p:nvPr/>
        </p:nvSpPr>
        <p:spPr bwMode="auto">
          <a:xfrm>
            <a:off x="7690647" y="1851093"/>
            <a:ext cx="3978344" cy="1937875"/>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1"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Landlords are vilified. Tax laws and income is continual being eroded having a detrimental effect on our income. Legislation and constraints are more severe again affecting our income, Tenants have more and more protection which can vilify the landlord.  Court services and access to the legal system is expensive for landlords, yet in August it will be free for tenants.</a:t>
            </a:r>
          </a:p>
        </p:txBody>
      </p:sp>
      <p:sp>
        <p:nvSpPr>
          <p:cNvPr id="72" name="Rectangle 71">
            <a:extLst>
              <a:ext uri="{FF2B5EF4-FFF2-40B4-BE49-F238E27FC236}">
                <a16:creationId xmlns:a16="http://schemas.microsoft.com/office/drawing/2014/main" id="{8B3C4FED-7272-4C09-A6E6-6DD372664666}"/>
              </a:ext>
            </a:extLst>
          </p:cNvPr>
          <p:cNvSpPr/>
          <p:nvPr/>
        </p:nvSpPr>
        <p:spPr bwMode="auto">
          <a:xfrm>
            <a:off x="3395546" y="3872733"/>
            <a:ext cx="1945652" cy="2111893"/>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Due to dishonest tenants refusing to pay rent. Legal costs for us against a tenant on legal aid. Very unfair and stressful. Two other tenants citing cost of living as an excuse not to pay their rent. These may result in further action.</a:t>
            </a:r>
          </a:p>
        </p:txBody>
      </p:sp>
      <p:sp>
        <p:nvSpPr>
          <p:cNvPr id="73" name="Rectangle 72">
            <a:extLst>
              <a:ext uri="{FF2B5EF4-FFF2-40B4-BE49-F238E27FC236}">
                <a16:creationId xmlns:a16="http://schemas.microsoft.com/office/drawing/2014/main" id="{7AC04AE9-9211-41FE-9CAC-0939A3D883B6}"/>
              </a:ext>
            </a:extLst>
          </p:cNvPr>
          <p:cNvSpPr/>
          <p:nvPr/>
        </p:nvSpPr>
        <p:spPr bwMode="auto">
          <a:xfrm>
            <a:off x="8240736" y="3872733"/>
            <a:ext cx="2097497" cy="2100733"/>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i="1" dirty="0">
              <a:solidFill>
                <a:srgbClr val="FFFFFF"/>
              </a:solidFill>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solidFill>
                  <a:srgbClr val="FFFFFF"/>
                </a:solidFill>
                <a:latin typeface="Segoe UI" panose="020B0502040204020203" pitchFamily="34" charset="0"/>
                <a:cs typeface="Segoe UI" panose="020B0502040204020203" pitchFamily="34" charset="0"/>
              </a:rPr>
              <a:t>Fixed rate mortgages need renewing in 2024. Unlikely to meet stress test without large increase in rent.  Overall rental return too low, certainly not worth hassle and new legislation. Will invest capital gain elsewhere.</a:t>
            </a:r>
          </a:p>
        </p:txBody>
      </p:sp>
      <p:sp>
        <p:nvSpPr>
          <p:cNvPr id="74" name="Rectangle 73">
            <a:extLst>
              <a:ext uri="{FF2B5EF4-FFF2-40B4-BE49-F238E27FC236}">
                <a16:creationId xmlns:a16="http://schemas.microsoft.com/office/drawing/2014/main" id="{A15CE02D-5723-4FB0-81BE-CB4965C8B910}"/>
              </a:ext>
            </a:extLst>
          </p:cNvPr>
          <p:cNvSpPr/>
          <p:nvPr/>
        </p:nvSpPr>
        <p:spPr bwMode="auto">
          <a:xfrm>
            <a:off x="10441638" y="3872732"/>
            <a:ext cx="1227350" cy="2100733"/>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Govt legislation and lack of confidence in the PRS under this govt.</a:t>
            </a:r>
          </a:p>
        </p:txBody>
      </p:sp>
      <p:sp>
        <p:nvSpPr>
          <p:cNvPr id="2" name="Title 1"/>
          <p:cNvSpPr>
            <a:spLocks noGrp="1"/>
          </p:cNvSpPr>
          <p:nvPr>
            <p:ph type="title"/>
          </p:nvPr>
        </p:nvSpPr>
        <p:spPr>
          <a:xfrm>
            <a:off x="422887" y="244702"/>
            <a:ext cx="11246103" cy="671807"/>
          </a:xfrm>
        </p:spPr>
        <p:txBody>
          <a:bodyPr>
            <a:normAutofit/>
          </a:bodyPr>
          <a:lstStyle/>
          <a:p>
            <a:r>
              <a:rPr lang="en-GB" dirty="0"/>
              <a:t>Reasons for SELLING property</a:t>
            </a:r>
          </a:p>
        </p:txBody>
      </p:sp>
      <p:sp>
        <p:nvSpPr>
          <p:cNvPr id="8" name="Text Placeholder 7"/>
          <p:cNvSpPr>
            <a:spLocks noGrp="1"/>
          </p:cNvSpPr>
          <p:nvPr>
            <p:ph type="body" sz="quarter" idx="19"/>
          </p:nvPr>
        </p:nvSpPr>
        <p:spPr>
          <a:xfrm>
            <a:off x="446108" y="1212556"/>
            <a:ext cx="9661525" cy="390525"/>
          </a:xfrm>
        </p:spPr>
        <p:txBody>
          <a:bodyPr>
            <a:normAutofit/>
          </a:bodyPr>
          <a:lstStyle/>
          <a:p>
            <a:r>
              <a:rPr lang="en-GB" dirty="0"/>
              <a:t>What are the main reasons why you intend to reduce the number of properties in your portfolio this year?</a:t>
            </a:r>
          </a:p>
        </p:txBody>
      </p:sp>
      <p:sp>
        <p:nvSpPr>
          <p:cNvPr id="7" name="Text Placeholder 6"/>
          <p:cNvSpPr>
            <a:spLocks noGrp="1"/>
          </p:cNvSpPr>
          <p:nvPr>
            <p:ph type="body" sz="quarter" idx="18"/>
          </p:nvPr>
        </p:nvSpPr>
        <p:spPr>
          <a:xfrm>
            <a:off x="668338" y="6189663"/>
            <a:ext cx="9417050" cy="273050"/>
          </a:xfrm>
        </p:spPr>
        <p:txBody>
          <a:bodyPr/>
          <a:lstStyle/>
          <a:p>
            <a:r>
              <a:rPr lang="en-GB" dirty="0"/>
              <a:t>Q13gg. What are the main reasons why you intend to reduce the number of properties in your portfolio this year? Base: All who intend to decrease number of properties (362)</a:t>
            </a:r>
          </a:p>
        </p:txBody>
      </p:sp>
      <p:grpSp>
        <p:nvGrpSpPr>
          <p:cNvPr id="40" name="Group 39">
            <a:extLst>
              <a:ext uri="{FF2B5EF4-FFF2-40B4-BE49-F238E27FC236}">
                <a16:creationId xmlns:a16="http://schemas.microsoft.com/office/drawing/2014/main" id="{03CB8C34-0063-42E4-895F-871E489DB3F0}"/>
              </a:ext>
            </a:extLst>
          </p:cNvPr>
          <p:cNvGrpSpPr/>
          <p:nvPr/>
        </p:nvGrpSpPr>
        <p:grpSpPr>
          <a:xfrm>
            <a:off x="446108" y="1855266"/>
            <a:ext cx="2929817" cy="4129607"/>
            <a:chOff x="119874" y="1584315"/>
            <a:chExt cx="2929817" cy="4129607"/>
          </a:xfrm>
        </p:grpSpPr>
        <p:sp>
          <p:nvSpPr>
            <p:cNvPr id="41" name="Rectangle 40">
              <a:extLst>
                <a:ext uri="{FF2B5EF4-FFF2-40B4-BE49-F238E27FC236}">
                  <a16:creationId xmlns:a16="http://schemas.microsoft.com/office/drawing/2014/main" id="{D01B100E-66D3-4A7C-9A70-672A23527F58}"/>
                </a:ext>
              </a:extLst>
            </p:cNvPr>
            <p:cNvSpPr/>
            <p:nvPr/>
          </p:nvSpPr>
          <p:spPr bwMode="auto">
            <a:xfrm>
              <a:off x="119874" y="1584315"/>
              <a:ext cx="2851926" cy="4129607"/>
            </a:xfrm>
            <a:prstGeom prst="rect">
              <a:avLst/>
            </a:prstGeom>
            <a:no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Arial" charset="0"/>
                <a:ea typeface="ＭＳ Ｐゴシック" pitchFamily="1" charset="-128"/>
                <a:cs typeface="+mn-cs"/>
              </a:endParaRPr>
            </a:p>
          </p:txBody>
        </p:sp>
        <p:sp>
          <p:nvSpPr>
            <p:cNvPr id="42" name="TextBox 41">
              <a:extLst>
                <a:ext uri="{FF2B5EF4-FFF2-40B4-BE49-F238E27FC236}">
                  <a16:creationId xmlns:a16="http://schemas.microsoft.com/office/drawing/2014/main" id="{C2D534B5-9E3C-4966-A40E-6D45B81A9CE7}"/>
                </a:ext>
              </a:extLst>
            </p:cNvPr>
            <p:cNvSpPr txBox="1"/>
            <p:nvPr/>
          </p:nvSpPr>
          <p:spPr>
            <a:xfrm>
              <a:off x="568429" y="3536685"/>
              <a:ext cx="24812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Financial pressure</a:t>
              </a:r>
            </a:p>
          </p:txBody>
        </p:sp>
        <p:sp>
          <p:nvSpPr>
            <p:cNvPr id="43" name="TextBox 42">
              <a:extLst>
                <a:ext uri="{FF2B5EF4-FFF2-40B4-BE49-F238E27FC236}">
                  <a16:creationId xmlns:a16="http://schemas.microsoft.com/office/drawing/2014/main" id="{51BB3D4A-9317-4A68-9090-4E0469DAA794}"/>
                </a:ext>
              </a:extLst>
            </p:cNvPr>
            <p:cNvSpPr txBox="1"/>
            <p:nvPr/>
          </p:nvSpPr>
          <p:spPr>
            <a:xfrm>
              <a:off x="581426" y="5021229"/>
              <a:ext cx="23462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Challenging tenants</a:t>
              </a:r>
            </a:p>
          </p:txBody>
        </p:sp>
        <p:sp>
          <p:nvSpPr>
            <p:cNvPr id="52" name="TextBox 51">
              <a:extLst>
                <a:ext uri="{FF2B5EF4-FFF2-40B4-BE49-F238E27FC236}">
                  <a16:creationId xmlns:a16="http://schemas.microsoft.com/office/drawing/2014/main" id="{2404453E-EFD1-4A7A-95E2-A909EBE50445}"/>
                </a:ext>
              </a:extLst>
            </p:cNvPr>
            <p:cNvSpPr txBox="1"/>
            <p:nvPr/>
          </p:nvSpPr>
          <p:spPr>
            <a:xfrm>
              <a:off x="289418" y="3449011"/>
              <a:ext cx="52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lumMod val="65000"/>
                    </a:srgbClr>
                  </a:solidFill>
                  <a:effectLst/>
                  <a:uLnTx/>
                  <a:uFillTx/>
                  <a:latin typeface="Segoe UI" panose="020B0502040204020203" pitchFamily="34" charset="0"/>
                  <a:ea typeface="+mn-ea"/>
                  <a:cs typeface="Segoe UI" panose="020B0502040204020203" pitchFamily="34" charset="0"/>
                </a:rPr>
                <a:t>1</a:t>
              </a:r>
            </a:p>
          </p:txBody>
        </p:sp>
        <p:sp>
          <p:nvSpPr>
            <p:cNvPr id="53" name="TextBox 52">
              <a:extLst>
                <a:ext uri="{FF2B5EF4-FFF2-40B4-BE49-F238E27FC236}">
                  <a16:creationId xmlns:a16="http://schemas.microsoft.com/office/drawing/2014/main" id="{B2B0E770-FB70-40E3-82B3-9E86E79F1C9F}"/>
                </a:ext>
              </a:extLst>
            </p:cNvPr>
            <p:cNvSpPr txBox="1"/>
            <p:nvPr/>
          </p:nvSpPr>
          <p:spPr>
            <a:xfrm>
              <a:off x="289418" y="4194223"/>
              <a:ext cx="52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lumMod val="65000"/>
                    </a:srgbClr>
                  </a:solidFill>
                  <a:effectLst/>
                  <a:uLnTx/>
                  <a:uFillTx/>
                  <a:latin typeface="Segoe UI" panose="020B0502040204020203" pitchFamily="34" charset="0"/>
                  <a:ea typeface="+mn-ea"/>
                  <a:cs typeface="Segoe UI" panose="020B0502040204020203" pitchFamily="34" charset="0"/>
                </a:rPr>
                <a:t>2</a:t>
              </a:r>
            </a:p>
          </p:txBody>
        </p:sp>
        <p:sp>
          <p:nvSpPr>
            <p:cNvPr id="54" name="TextBox 53">
              <a:extLst>
                <a:ext uri="{FF2B5EF4-FFF2-40B4-BE49-F238E27FC236}">
                  <a16:creationId xmlns:a16="http://schemas.microsoft.com/office/drawing/2014/main" id="{8186F024-0D58-4931-B632-CA844655A65B}"/>
                </a:ext>
              </a:extLst>
            </p:cNvPr>
            <p:cNvSpPr txBox="1"/>
            <p:nvPr/>
          </p:nvSpPr>
          <p:spPr>
            <a:xfrm>
              <a:off x="289418" y="4939434"/>
              <a:ext cx="52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lumMod val="65000"/>
                    </a:srgbClr>
                  </a:solidFill>
                  <a:effectLst/>
                  <a:uLnTx/>
                  <a:uFillTx/>
                  <a:latin typeface="Segoe UI" panose="020B0502040204020203" pitchFamily="34" charset="0"/>
                  <a:ea typeface="+mn-ea"/>
                  <a:cs typeface="Segoe UI" panose="020B0502040204020203" pitchFamily="34" charset="0"/>
                </a:rPr>
                <a:t>3</a:t>
              </a:r>
            </a:p>
          </p:txBody>
        </p:sp>
        <p:pic>
          <p:nvPicPr>
            <p:cNvPr id="55" name="Picture 8" descr="C:\Users\juanmeib\Downloads\woman-talking (1).png">
              <a:extLst>
                <a:ext uri="{FF2B5EF4-FFF2-40B4-BE49-F238E27FC236}">
                  <a16:creationId xmlns:a16="http://schemas.microsoft.com/office/drawing/2014/main" id="{4C71D9EC-593F-4FDA-B8E1-8848BDA203B0}"/>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1707" y="1874477"/>
              <a:ext cx="1008422" cy="100842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9" descr="C:\Users\juanmeib\Downloads\man-with-speech-bubble (4).png">
              <a:extLst>
                <a:ext uri="{FF2B5EF4-FFF2-40B4-BE49-F238E27FC236}">
                  <a16:creationId xmlns:a16="http://schemas.microsoft.com/office/drawing/2014/main" id="{1B5863D1-E1E8-498C-861B-8B821BC9DEB1}"/>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8688" y="1874478"/>
              <a:ext cx="1008422" cy="1008422"/>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DD61D3D1-96E4-4E6F-AF50-3AF9A8ABBCC1}"/>
                </a:ext>
              </a:extLst>
            </p:cNvPr>
            <p:cNvSpPr/>
            <p:nvPr/>
          </p:nvSpPr>
          <p:spPr bwMode="auto">
            <a:xfrm>
              <a:off x="269986" y="2993856"/>
              <a:ext cx="2551701" cy="4318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Common reasons</a:t>
              </a:r>
            </a:p>
          </p:txBody>
        </p:sp>
        <p:sp>
          <p:nvSpPr>
            <p:cNvPr id="58" name="TextBox 57">
              <a:extLst>
                <a:ext uri="{FF2B5EF4-FFF2-40B4-BE49-F238E27FC236}">
                  <a16:creationId xmlns:a16="http://schemas.microsoft.com/office/drawing/2014/main" id="{3681B53E-CF2C-4F45-B0EF-1CC5ACBBB5AF}"/>
                </a:ext>
              </a:extLst>
            </p:cNvPr>
            <p:cNvSpPr txBox="1"/>
            <p:nvPr/>
          </p:nvSpPr>
          <p:spPr>
            <a:xfrm>
              <a:off x="581426" y="4195928"/>
              <a:ext cx="2273717" cy="584775"/>
            </a:xfrm>
            <a:prstGeom prst="rect">
              <a:avLst/>
            </a:prstGeom>
            <a:noFill/>
          </p:spPr>
          <p:txBody>
            <a:bodyPr wrap="square" rtlCol="0">
              <a:spAutoFit/>
            </a:bodyPr>
            <a:lstStyle>
              <a:defPPr>
                <a:defRPr lang="en-US"/>
              </a:defPPr>
              <a:lvl1pPr>
                <a:defRPr sz="1600">
                  <a:solidFill>
                    <a:schemeClr val="accent2"/>
                  </a:solidFill>
                  <a:latin typeface="Segoe UI" pitchFamily="34" charset="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50000"/>
                    </a:srgbClr>
                  </a:solidFill>
                  <a:effectLst/>
                  <a:uLnTx/>
                  <a:uFillTx/>
                  <a:latin typeface="Segoe UI" pitchFamily="34" charset="0"/>
                  <a:cs typeface="Segoe UI" pitchFamily="34" charset="0"/>
                </a:rPr>
                <a:t>Government legislation/regulation</a:t>
              </a:r>
              <a:endParaRPr kumimoji="0" lang="en-GB" sz="16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a:extLst>
                <a:ext uri="{FF2B5EF4-FFF2-40B4-BE49-F238E27FC236}">
                  <a16:creationId xmlns:a16="http://schemas.microsoft.com/office/drawing/2014/main" id="{EF42A93A-B31A-4731-B01B-0040C3243432}"/>
                </a:ext>
              </a:extLst>
            </p:cNvPr>
            <p:cNvSpPr txBox="1"/>
            <p:nvPr/>
          </p:nvSpPr>
          <p:spPr>
            <a:xfrm>
              <a:off x="295782" y="3461446"/>
              <a:ext cx="52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lumMod val="65000"/>
                    </a:srgbClr>
                  </a:solidFill>
                  <a:effectLst/>
                  <a:uLnTx/>
                  <a:uFillTx/>
                  <a:latin typeface="Segoe UI" panose="020B0502040204020203" pitchFamily="34" charset="0"/>
                  <a:ea typeface="+mn-ea"/>
                  <a:cs typeface="Segoe UI" panose="020B0502040204020203" pitchFamily="34" charset="0"/>
                </a:rPr>
                <a:t>1</a:t>
              </a:r>
            </a:p>
          </p:txBody>
        </p:sp>
        <p:pic>
          <p:nvPicPr>
            <p:cNvPr id="61" name="Picture 8" descr="C:\Users\juanmeib\Downloads\woman-talking (1).png">
              <a:extLst>
                <a:ext uri="{FF2B5EF4-FFF2-40B4-BE49-F238E27FC236}">
                  <a16:creationId xmlns:a16="http://schemas.microsoft.com/office/drawing/2014/main" id="{6C1BB92A-58A7-44A8-A834-01DD8FB1CA68}"/>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8071" y="1886912"/>
              <a:ext cx="1008422" cy="100842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9" descr="C:\Users\juanmeib\Downloads\man-with-speech-bubble (4).png">
              <a:extLst>
                <a:ext uri="{FF2B5EF4-FFF2-40B4-BE49-F238E27FC236}">
                  <a16:creationId xmlns:a16="http://schemas.microsoft.com/office/drawing/2014/main" id="{2B7CAC2A-5384-4D4B-8272-1C6428BB0A22}"/>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5052" y="1886913"/>
              <a:ext cx="1008422" cy="100842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Rectangle 62">
            <a:extLst>
              <a:ext uri="{FF2B5EF4-FFF2-40B4-BE49-F238E27FC236}">
                <a16:creationId xmlns:a16="http://schemas.microsoft.com/office/drawing/2014/main" id="{14F3AEB9-B5BB-4938-A60B-2565C1FF6B31}"/>
              </a:ext>
            </a:extLst>
          </p:cNvPr>
          <p:cNvSpPr>
            <a:spLocks/>
          </p:cNvSpPr>
          <p:nvPr/>
        </p:nvSpPr>
        <p:spPr bwMode="auto">
          <a:xfrm>
            <a:off x="5154847" y="1722243"/>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65" name="Rectangle 64">
            <a:extLst>
              <a:ext uri="{FF2B5EF4-FFF2-40B4-BE49-F238E27FC236}">
                <a16:creationId xmlns:a16="http://schemas.microsoft.com/office/drawing/2014/main" id="{67F86AE8-8F15-4D7C-B9DE-482BB4126B6C}"/>
              </a:ext>
            </a:extLst>
          </p:cNvPr>
          <p:cNvSpPr>
            <a:spLocks/>
          </p:cNvSpPr>
          <p:nvPr/>
        </p:nvSpPr>
        <p:spPr bwMode="auto">
          <a:xfrm>
            <a:off x="9512831" y="1722243"/>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66" name="Rectangle 65">
            <a:extLst>
              <a:ext uri="{FF2B5EF4-FFF2-40B4-BE49-F238E27FC236}">
                <a16:creationId xmlns:a16="http://schemas.microsoft.com/office/drawing/2014/main" id="{2B890A33-DEF4-4A12-8337-440018F13F63}"/>
              </a:ext>
            </a:extLst>
          </p:cNvPr>
          <p:cNvSpPr>
            <a:spLocks/>
          </p:cNvSpPr>
          <p:nvPr/>
        </p:nvSpPr>
        <p:spPr bwMode="auto">
          <a:xfrm>
            <a:off x="4188627" y="3772351"/>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67" name="Rectangle 66">
            <a:extLst>
              <a:ext uri="{FF2B5EF4-FFF2-40B4-BE49-F238E27FC236}">
                <a16:creationId xmlns:a16="http://schemas.microsoft.com/office/drawing/2014/main" id="{355127C6-BF91-4FBB-88D4-66F695C27199}"/>
              </a:ext>
            </a:extLst>
          </p:cNvPr>
          <p:cNvSpPr>
            <a:spLocks/>
          </p:cNvSpPr>
          <p:nvPr/>
        </p:nvSpPr>
        <p:spPr bwMode="auto">
          <a:xfrm>
            <a:off x="9068800" y="3772351"/>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68" name="Rectangle 67">
            <a:extLst>
              <a:ext uri="{FF2B5EF4-FFF2-40B4-BE49-F238E27FC236}">
                <a16:creationId xmlns:a16="http://schemas.microsoft.com/office/drawing/2014/main" id="{04EE9BFB-D09B-4649-B941-53637CA1367D}"/>
              </a:ext>
            </a:extLst>
          </p:cNvPr>
          <p:cNvSpPr>
            <a:spLocks/>
          </p:cNvSpPr>
          <p:nvPr/>
        </p:nvSpPr>
        <p:spPr bwMode="auto">
          <a:xfrm>
            <a:off x="10832164" y="3772351"/>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35" name="Rectangle 34">
            <a:extLst>
              <a:ext uri="{FF2B5EF4-FFF2-40B4-BE49-F238E27FC236}">
                <a16:creationId xmlns:a16="http://schemas.microsoft.com/office/drawing/2014/main" id="{BD783AD5-7869-DE68-0F72-6CDED297EF62}"/>
              </a:ext>
            </a:extLst>
          </p:cNvPr>
          <p:cNvSpPr/>
          <p:nvPr/>
        </p:nvSpPr>
        <p:spPr bwMode="auto">
          <a:xfrm>
            <a:off x="6981351" y="3878687"/>
            <a:ext cx="1155980" cy="2111891"/>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solidFill>
                  <a:srgbClr val="FFFFFF"/>
                </a:solidFill>
                <a:latin typeface="Segoe UI" panose="020B0502040204020203" pitchFamily="34" charset="0"/>
                <a:cs typeface="Segoe UI" panose="020B0502040204020203" pitchFamily="34" charset="0"/>
              </a:rPr>
              <a:t>Co</a:t>
            </a:r>
            <a:r>
              <a:rPr kumimoji="0" lang="en-GB" sz="1200" b="0" i="1"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st to maintain, crippling legislation &amp; EPC issue.</a:t>
            </a:r>
          </a:p>
        </p:txBody>
      </p:sp>
      <p:sp>
        <p:nvSpPr>
          <p:cNvPr id="36" name="Rectangle 35">
            <a:extLst>
              <a:ext uri="{FF2B5EF4-FFF2-40B4-BE49-F238E27FC236}">
                <a16:creationId xmlns:a16="http://schemas.microsoft.com/office/drawing/2014/main" id="{B545C650-261A-3234-9392-4BB6CFE8ABEC}"/>
              </a:ext>
            </a:extLst>
          </p:cNvPr>
          <p:cNvSpPr>
            <a:spLocks/>
          </p:cNvSpPr>
          <p:nvPr/>
        </p:nvSpPr>
        <p:spPr bwMode="auto">
          <a:xfrm>
            <a:off x="7323771" y="3772351"/>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5" name="Rectangle 4">
            <a:extLst>
              <a:ext uri="{FF2B5EF4-FFF2-40B4-BE49-F238E27FC236}">
                <a16:creationId xmlns:a16="http://schemas.microsoft.com/office/drawing/2014/main" id="{714B5D7A-E6B5-8796-308E-A6F8F5291536}"/>
              </a:ext>
            </a:extLst>
          </p:cNvPr>
          <p:cNvSpPr/>
          <p:nvPr/>
        </p:nvSpPr>
        <p:spPr bwMode="auto">
          <a:xfrm>
            <a:off x="5445360" y="3872735"/>
            <a:ext cx="1432586" cy="2111891"/>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i="1" dirty="0">
              <a:solidFill>
                <a:srgbClr val="FFFFFF"/>
              </a:solidFill>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solidFill>
                  <a:srgbClr val="FFFFFF"/>
                </a:solidFill>
                <a:latin typeface="Segoe UI" panose="020B0502040204020203" pitchFamily="34" charset="0"/>
                <a:cs typeface="Segoe UI" panose="020B0502040204020203" pitchFamily="34" charset="0"/>
              </a:rPr>
              <a:t>Due to EPC changes, the costs are making it unprofitable and the hassle of being a landlord.</a:t>
            </a:r>
          </a:p>
        </p:txBody>
      </p:sp>
      <p:sp>
        <p:nvSpPr>
          <p:cNvPr id="6" name="Rectangle 5">
            <a:extLst>
              <a:ext uri="{FF2B5EF4-FFF2-40B4-BE49-F238E27FC236}">
                <a16:creationId xmlns:a16="http://schemas.microsoft.com/office/drawing/2014/main" id="{2784CF29-14BB-271E-513A-A740D6D62EDD}"/>
              </a:ext>
            </a:extLst>
          </p:cNvPr>
          <p:cNvSpPr>
            <a:spLocks/>
          </p:cNvSpPr>
          <p:nvPr/>
        </p:nvSpPr>
        <p:spPr bwMode="auto">
          <a:xfrm>
            <a:off x="5939637" y="3772351"/>
            <a:ext cx="444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9" name="TextBox 8">
            <a:extLst>
              <a:ext uri="{FF2B5EF4-FFF2-40B4-BE49-F238E27FC236}">
                <a16:creationId xmlns:a16="http://schemas.microsoft.com/office/drawing/2014/main" id="{773A0B98-19CA-D7EE-3F08-575260B4290C}"/>
              </a:ext>
            </a:extLst>
          </p:cNvPr>
          <p:cNvSpPr txBox="1"/>
          <p:nvPr/>
        </p:nvSpPr>
        <p:spPr>
          <a:xfrm>
            <a:off x="11287125" y="0"/>
            <a:ext cx="904876" cy="323850"/>
          </a:xfrm>
          <a:prstGeom prst="rect">
            <a:avLst/>
          </a:prstGeom>
          <a:solidFill>
            <a:srgbClr val="FFC000"/>
          </a:solidFill>
        </p:spPr>
        <p:txBody>
          <a:bodyPr vert="horz" wrap="square" lIns="0" tIns="0" rIns="0" bIns="0" rtlCol="0" anchor="ctr">
            <a:normAutofit/>
          </a:bodyPr>
          <a:lstStyle/>
          <a:p>
            <a:pPr algn="ctr"/>
            <a:r>
              <a:rPr lang="en-GB" sz="1600" b="1" dirty="0">
                <a:solidFill>
                  <a:schemeClr val="bg1"/>
                </a:solidFill>
                <a:latin typeface="Segoe UI" panose="020B0502040204020203" pitchFamily="34" charset="0"/>
                <a:cs typeface="Segoe UI" panose="020B0502040204020203" pitchFamily="34" charset="0"/>
              </a:rPr>
              <a:t>NEW</a:t>
            </a:r>
          </a:p>
        </p:txBody>
      </p:sp>
    </p:spTree>
    <p:extLst>
      <p:ext uri="{BB962C8B-B14F-4D97-AF65-F5344CB8AC3E}">
        <p14:creationId xmlns:p14="http://schemas.microsoft.com/office/powerpoint/2010/main" val="2571659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78088" y="885825"/>
            <a:ext cx="5256212" cy="1114425"/>
          </a:xfrm>
        </p:spPr>
        <p:txBody>
          <a:bodyPr>
            <a:noAutofit/>
          </a:bodyPr>
          <a:lstStyle/>
          <a:p>
            <a:r>
              <a:rPr lang="en-GB" dirty="0"/>
              <a:t>Tenant &amp; Portfolio Profiling</a:t>
            </a:r>
          </a:p>
        </p:txBody>
      </p:sp>
      <p:pic>
        <p:nvPicPr>
          <p:cNvPr id="5" name="Picture 4" descr="C:\Users\bethanc\Downloads\multiple-users-silhouette (10).pn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238250" y="1007227"/>
            <a:ext cx="1090800" cy="10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79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bwMode="auto">
          <a:xfrm flipH="1">
            <a:off x="5615138" y="5441761"/>
            <a:ext cx="1495272" cy="0"/>
          </a:xfrm>
          <a:prstGeom prst="line">
            <a:avLst/>
          </a:prstGeom>
          <a:solidFill>
            <a:srgbClr val="ED174F"/>
          </a:solidFill>
          <a:ln w="38100" cap="flat" cmpd="sng" algn="ctr">
            <a:solidFill>
              <a:schemeClr val="accent3"/>
            </a:solidFill>
            <a:prstDash val="solid"/>
            <a:round/>
            <a:headEnd type="none" w="med" len="med"/>
            <a:tailEnd type="none" w="med" len="med"/>
          </a:ln>
          <a:effectLst/>
        </p:spPr>
      </p:cxnSp>
      <p:sp>
        <p:nvSpPr>
          <p:cNvPr id="3" name="Title 2"/>
          <p:cNvSpPr>
            <a:spLocks noGrp="1"/>
          </p:cNvSpPr>
          <p:nvPr>
            <p:ph type="title"/>
          </p:nvPr>
        </p:nvSpPr>
        <p:spPr>
          <a:xfrm>
            <a:off x="422887" y="244702"/>
            <a:ext cx="11246103" cy="671807"/>
          </a:xfrm>
        </p:spPr>
        <p:txBody>
          <a:bodyPr>
            <a:normAutofit/>
          </a:bodyPr>
          <a:lstStyle/>
          <a:p>
            <a:r>
              <a:rPr lang="en-GB" altLang="en-US" dirty="0"/>
              <a:t>The typical landlord has 11.6 tenancies across an average of 9.7 properties in Q2 </a:t>
            </a:r>
            <a:endParaRPr lang="en-GB" dirty="0"/>
          </a:p>
        </p:txBody>
      </p:sp>
      <p:sp>
        <p:nvSpPr>
          <p:cNvPr id="4" name="Text Placeholder 3"/>
          <p:cNvSpPr>
            <a:spLocks noGrp="1"/>
          </p:cNvSpPr>
          <p:nvPr>
            <p:ph type="body" sz="quarter" idx="18"/>
          </p:nvPr>
        </p:nvSpPr>
        <p:spPr>
          <a:xfrm>
            <a:off x="668337" y="6189797"/>
            <a:ext cx="9417050" cy="273050"/>
          </a:xfrm>
        </p:spPr>
        <p:txBody>
          <a:bodyPr/>
          <a:lstStyle/>
          <a:p>
            <a:r>
              <a:rPr lang="en-GB" altLang="en-US" dirty="0"/>
              <a:t>Q2. How many properties do you own…? </a:t>
            </a:r>
            <a:r>
              <a:rPr lang="en-US" altLang="en-US" dirty="0"/>
              <a:t>Q3 </a:t>
            </a:r>
            <a:r>
              <a:rPr lang="en-GB" altLang="en-US" dirty="0"/>
              <a:t>How many individual tenancies do you have across your portfolio?</a:t>
            </a:r>
            <a:r>
              <a:rPr lang="en-US" altLang="en-US" dirty="0"/>
              <a:t> Base: All (983)</a:t>
            </a:r>
            <a:endParaRPr lang="en-GB" altLang="en-US" dirty="0"/>
          </a:p>
        </p:txBody>
      </p:sp>
      <p:sp>
        <p:nvSpPr>
          <p:cNvPr id="5" name="Text Placeholder 4"/>
          <p:cNvSpPr>
            <a:spLocks noGrp="1"/>
          </p:cNvSpPr>
          <p:nvPr>
            <p:ph type="body" sz="quarter" idx="19"/>
          </p:nvPr>
        </p:nvSpPr>
        <p:spPr>
          <a:xfrm>
            <a:off x="439738" y="1007919"/>
            <a:ext cx="11078794" cy="581025"/>
          </a:xfrm>
        </p:spPr>
        <p:txBody>
          <a:bodyPr>
            <a:normAutofit/>
          </a:bodyPr>
          <a:lstStyle/>
          <a:p>
            <a:r>
              <a:rPr lang="en-GB" dirty="0"/>
              <a:t>This represents a 2.1 property increase in the average portfolio size- a result of an increasing number of single property landlords exiting the market.    Landlords in the North East and East of England own the largest portfolios with an average of more than 20 properties each.  </a:t>
            </a:r>
          </a:p>
        </p:txBody>
      </p:sp>
      <p:sp>
        <p:nvSpPr>
          <p:cNvPr id="6" name="Text Placeholder 5"/>
          <p:cNvSpPr>
            <a:spLocks noGrp="1"/>
          </p:cNvSpPr>
          <p:nvPr>
            <p:ph type="body" sz="quarter" idx="20"/>
          </p:nvPr>
        </p:nvSpPr>
        <p:spPr>
          <a:xfrm>
            <a:off x="439738" y="1674669"/>
            <a:ext cx="10952162" cy="390525"/>
          </a:xfrm>
        </p:spPr>
        <p:txBody>
          <a:bodyPr>
            <a:normAutofit/>
          </a:bodyPr>
          <a:lstStyle/>
          <a:p>
            <a:r>
              <a:rPr lang="en-GB" dirty="0"/>
              <a:t>Number of properties in portfolio (%)</a:t>
            </a:r>
          </a:p>
        </p:txBody>
      </p:sp>
      <p:sp>
        <p:nvSpPr>
          <p:cNvPr id="8" name="Text Box 33"/>
          <p:cNvSpPr txBox="1">
            <a:spLocks noChangeArrowheads="1"/>
          </p:cNvSpPr>
          <p:nvPr/>
        </p:nvSpPr>
        <p:spPr bwMode="auto">
          <a:xfrm>
            <a:off x="1172429" y="2193729"/>
            <a:ext cx="117962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altLang="en-US" sz="1300" i="0" u="none" strike="noStrike" kern="0" cap="none" spc="0" normalizeH="0" baseline="0" noProof="0" dirty="0">
                <a:ln>
                  <a:noFill/>
                </a:ln>
                <a:solidFill>
                  <a:schemeClr val="bg1">
                    <a:lumMod val="50000"/>
                  </a:schemeClr>
                </a:solidFill>
                <a:effectLst/>
                <a:uLnTx/>
                <a:uFillTx/>
                <a:latin typeface="Segoe UI" panose="020B0502040204020203" pitchFamily="34" charset="0"/>
                <a:cs typeface="Segoe UI" panose="020B0502040204020203" pitchFamily="34" charset="0"/>
              </a:rPr>
              <a:t>1 property</a:t>
            </a:r>
          </a:p>
        </p:txBody>
      </p:sp>
      <p:sp>
        <p:nvSpPr>
          <p:cNvPr id="9" name="Text Box 33"/>
          <p:cNvSpPr txBox="1">
            <a:spLocks noChangeArrowheads="1"/>
          </p:cNvSpPr>
          <p:nvPr/>
        </p:nvSpPr>
        <p:spPr bwMode="auto">
          <a:xfrm>
            <a:off x="695325" y="4499894"/>
            <a:ext cx="165672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r" defTabSz="914400" eaLnBrk="0" fontAlgn="auto" latinLnBrk="0" hangingPunct="0">
              <a:lnSpc>
                <a:spcPct val="100000"/>
              </a:lnSpc>
              <a:spcBef>
                <a:spcPts val="0"/>
              </a:spcBef>
              <a:spcAft>
                <a:spcPts val="0"/>
              </a:spcAft>
              <a:buClrTx/>
              <a:buSzTx/>
              <a:buFontTx/>
              <a:buNone/>
              <a:tabLst/>
              <a:defRPr/>
            </a:pPr>
            <a:r>
              <a:rPr kumimoji="0" lang="en-GB" altLang="en-US" sz="1300" i="0" u="none" strike="noStrike" kern="0" cap="none" spc="0" normalizeH="0" baseline="0" noProof="0" dirty="0">
                <a:ln>
                  <a:noFill/>
                </a:ln>
                <a:solidFill>
                  <a:schemeClr val="bg1">
                    <a:lumMod val="50000"/>
                  </a:schemeClr>
                </a:solidFill>
                <a:effectLst/>
                <a:uLnTx/>
                <a:uFillTx/>
                <a:latin typeface="Segoe UI" panose="020B0502040204020203" pitchFamily="34" charset="0"/>
                <a:cs typeface="Segoe UI" panose="020B0502040204020203" pitchFamily="34" charset="0"/>
              </a:rPr>
              <a:t>20+ properties</a:t>
            </a:r>
          </a:p>
        </p:txBody>
      </p:sp>
      <p:sp>
        <p:nvSpPr>
          <p:cNvPr id="10" name="Text Box 33"/>
          <p:cNvSpPr txBox="1">
            <a:spLocks noChangeArrowheads="1"/>
          </p:cNvSpPr>
          <p:nvPr/>
        </p:nvSpPr>
        <p:spPr bwMode="auto">
          <a:xfrm>
            <a:off x="695325" y="2770270"/>
            <a:ext cx="165672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r" defTabSz="914400" eaLnBrk="0" fontAlgn="auto" latinLnBrk="0" hangingPunct="0">
              <a:lnSpc>
                <a:spcPct val="100000"/>
              </a:lnSpc>
              <a:spcBef>
                <a:spcPts val="0"/>
              </a:spcBef>
              <a:spcAft>
                <a:spcPts val="0"/>
              </a:spcAft>
              <a:buClrTx/>
              <a:buSzTx/>
              <a:buFontTx/>
              <a:buNone/>
              <a:tabLst/>
              <a:defRPr/>
            </a:pPr>
            <a:r>
              <a:rPr lang="en-GB" altLang="en-US" sz="1300" kern="0" dirty="0">
                <a:solidFill>
                  <a:schemeClr val="bg1">
                    <a:lumMod val="50000"/>
                  </a:schemeClr>
                </a:solidFill>
                <a:latin typeface="Segoe UI" panose="020B0502040204020203" pitchFamily="34" charset="0"/>
                <a:cs typeface="Segoe UI" panose="020B0502040204020203" pitchFamily="34" charset="0"/>
              </a:rPr>
              <a:t>2 - 4</a:t>
            </a:r>
            <a:r>
              <a:rPr kumimoji="0" lang="en-GB" altLang="en-US" sz="1300" i="0" u="none" strike="noStrike" kern="0" cap="none" spc="0" normalizeH="0" baseline="0" noProof="0" dirty="0">
                <a:ln>
                  <a:noFill/>
                </a:ln>
                <a:solidFill>
                  <a:schemeClr val="bg1">
                    <a:lumMod val="50000"/>
                  </a:schemeClr>
                </a:solidFill>
                <a:effectLst/>
                <a:uLnTx/>
                <a:uFillTx/>
                <a:latin typeface="Segoe UI" panose="020B0502040204020203" pitchFamily="34" charset="0"/>
                <a:cs typeface="Segoe UI" panose="020B0502040204020203" pitchFamily="34" charset="0"/>
              </a:rPr>
              <a:t> properties</a:t>
            </a:r>
          </a:p>
        </p:txBody>
      </p:sp>
      <p:sp>
        <p:nvSpPr>
          <p:cNvPr id="11" name="Text Box 33"/>
          <p:cNvSpPr txBox="1">
            <a:spLocks noChangeArrowheads="1"/>
          </p:cNvSpPr>
          <p:nvPr/>
        </p:nvSpPr>
        <p:spPr bwMode="auto">
          <a:xfrm>
            <a:off x="695325" y="3346811"/>
            <a:ext cx="165672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r" defTabSz="914400" eaLnBrk="0" fontAlgn="auto" latinLnBrk="0" hangingPunct="0">
              <a:lnSpc>
                <a:spcPct val="100000"/>
              </a:lnSpc>
              <a:spcBef>
                <a:spcPts val="0"/>
              </a:spcBef>
              <a:spcAft>
                <a:spcPts val="0"/>
              </a:spcAft>
              <a:buClrTx/>
              <a:buSzTx/>
              <a:buFontTx/>
              <a:buNone/>
              <a:tabLst/>
              <a:defRPr/>
            </a:pPr>
            <a:r>
              <a:rPr kumimoji="0" lang="en-GB" altLang="en-US" sz="1300" i="0" u="none" strike="noStrike" kern="0" cap="none" spc="0" normalizeH="0" baseline="0" noProof="0" dirty="0">
                <a:ln>
                  <a:noFill/>
                </a:ln>
                <a:solidFill>
                  <a:schemeClr val="bg1">
                    <a:lumMod val="50000"/>
                  </a:schemeClr>
                </a:solidFill>
                <a:effectLst/>
                <a:uLnTx/>
                <a:uFillTx/>
                <a:latin typeface="Segoe UI" panose="020B0502040204020203" pitchFamily="34" charset="0"/>
                <a:cs typeface="Segoe UI" panose="020B0502040204020203" pitchFamily="34" charset="0"/>
              </a:rPr>
              <a:t>5 - 10 properties</a:t>
            </a:r>
          </a:p>
        </p:txBody>
      </p:sp>
      <p:sp>
        <p:nvSpPr>
          <p:cNvPr id="12" name="Text Box 33"/>
          <p:cNvSpPr txBox="1">
            <a:spLocks noChangeArrowheads="1"/>
          </p:cNvSpPr>
          <p:nvPr/>
        </p:nvSpPr>
        <p:spPr bwMode="auto">
          <a:xfrm>
            <a:off x="695325" y="3923352"/>
            <a:ext cx="165672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r" defTabSz="914400" eaLnBrk="0" fontAlgn="auto" latinLnBrk="0" hangingPunct="0">
              <a:lnSpc>
                <a:spcPct val="100000"/>
              </a:lnSpc>
              <a:spcBef>
                <a:spcPts val="0"/>
              </a:spcBef>
              <a:spcAft>
                <a:spcPts val="0"/>
              </a:spcAft>
              <a:buClrTx/>
              <a:buSzTx/>
              <a:buFontTx/>
              <a:buNone/>
              <a:tabLst/>
              <a:defRPr/>
            </a:pPr>
            <a:r>
              <a:rPr kumimoji="0" lang="en-GB" altLang="en-US" sz="1300" i="0" u="none" strike="noStrike" kern="0" cap="none" spc="0" normalizeH="0" baseline="0" noProof="0" dirty="0">
                <a:ln>
                  <a:noFill/>
                </a:ln>
                <a:solidFill>
                  <a:schemeClr val="bg1">
                    <a:lumMod val="50000"/>
                  </a:schemeClr>
                </a:solidFill>
                <a:effectLst/>
                <a:uLnTx/>
                <a:uFillTx/>
                <a:latin typeface="Segoe UI" panose="020B0502040204020203" pitchFamily="34" charset="0"/>
                <a:cs typeface="Segoe UI" panose="020B0502040204020203" pitchFamily="34" charset="0"/>
              </a:rPr>
              <a:t>11 - 19 properties</a:t>
            </a:r>
          </a:p>
        </p:txBody>
      </p:sp>
      <p:graphicFrame>
        <p:nvGraphicFramePr>
          <p:cNvPr id="13" name="Object 1"/>
          <p:cNvGraphicFramePr>
            <a:graphicFrameLocks noChangeAspect="1"/>
          </p:cNvGraphicFramePr>
          <p:nvPr>
            <p:extLst>
              <p:ext uri="{D42A27DB-BD31-4B8C-83A1-F6EECF244321}">
                <p14:modId xmlns:p14="http://schemas.microsoft.com/office/powerpoint/2010/main" val="3094630673"/>
              </p:ext>
            </p:extLst>
          </p:nvPr>
        </p:nvGraphicFramePr>
        <p:xfrm>
          <a:off x="2352051" y="1959717"/>
          <a:ext cx="3508375" cy="3357774"/>
        </p:xfrm>
        <a:graphic>
          <a:graphicData uri="http://schemas.openxmlformats.org/drawingml/2006/chart">
            <c:chart xmlns:c="http://schemas.openxmlformats.org/drawingml/2006/chart" xmlns:r="http://schemas.openxmlformats.org/officeDocument/2006/relationships" r:id="rId2"/>
          </a:graphicData>
        </a:graphic>
      </p:graphicFrame>
      <p:sp>
        <p:nvSpPr>
          <p:cNvPr id="14" name="AutoShape 22"/>
          <p:cNvSpPr>
            <a:spLocks noChangeArrowheads="1"/>
          </p:cNvSpPr>
          <p:nvPr/>
        </p:nvSpPr>
        <p:spPr bwMode="auto">
          <a:xfrm>
            <a:off x="1201887" y="5093787"/>
            <a:ext cx="4432300" cy="646986"/>
          </a:xfrm>
          <a:prstGeom prst="roundRect">
            <a:avLst>
              <a:gd name="adj" fmla="val 16667"/>
            </a:avLst>
          </a:prstGeom>
          <a:solidFill>
            <a:schemeClr val="accent3"/>
          </a:solidFill>
          <a:ln w="28575">
            <a:solidFill>
              <a:schemeClr val="accent3"/>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8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mean no. of properties</a:t>
            </a:r>
            <a:r>
              <a:rPr kumimoji="0" lang="en-GB" altLang="en-US" sz="16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 </a:t>
            </a:r>
            <a:r>
              <a:rPr kumimoji="0" lang="en-GB" altLang="en-US" sz="1200"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(7.6</a:t>
            </a:r>
            <a:r>
              <a:rPr lang="en-GB" altLang="en-US" sz="1200" kern="0" dirty="0">
                <a:solidFill>
                  <a:srgbClr val="FFFFFF"/>
                </a:solidFill>
                <a:latin typeface="Segoe UI" panose="020B0502040204020203" pitchFamily="34" charset="0"/>
                <a:cs typeface="Segoe UI" panose="020B0502040204020203" pitchFamily="34" charset="0"/>
              </a:rPr>
              <a:t> </a:t>
            </a:r>
            <a:r>
              <a:rPr kumimoji="0" lang="en-GB" altLang="en-US" sz="1200"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in Q1 2023)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4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representing 11.6</a:t>
            </a:r>
            <a:r>
              <a:rPr lang="en-GB" altLang="en-US" sz="1400" b="1" kern="0" dirty="0">
                <a:solidFill>
                  <a:srgbClr val="FFFFFF"/>
                </a:solidFill>
                <a:latin typeface="Segoe UI" panose="020B0502040204020203" pitchFamily="34" charset="0"/>
                <a:cs typeface="Segoe UI" panose="020B0502040204020203" pitchFamily="34" charset="0"/>
              </a:rPr>
              <a:t> </a:t>
            </a:r>
            <a:r>
              <a:rPr kumimoji="0" lang="en-GB" altLang="en-US" sz="14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tenancies on average</a:t>
            </a:r>
            <a:endParaRPr kumimoji="0" lang="en-US" altLang="en-US" sz="14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sp>
        <p:nvSpPr>
          <p:cNvPr id="15" name="Rounded Rectangle 4"/>
          <p:cNvSpPr>
            <a:spLocks noChangeArrowheads="1"/>
          </p:cNvSpPr>
          <p:nvPr/>
        </p:nvSpPr>
        <p:spPr bwMode="auto">
          <a:xfrm>
            <a:off x="695325" y="5192784"/>
            <a:ext cx="692262" cy="426644"/>
          </a:xfrm>
          <a:prstGeom prst="roundRect">
            <a:avLst>
              <a:gd name="adj" fmla="val 16667"/>
            </a:avLst>
          </a:prstGeom>
          <a:solidFill>
            <a:srgbClr val="FFFFFF"/>
          </a:solidFill>
          <a:ln w="28575">
            <a:solidFill>
              <a:schemeClr val="accent3"/>
            </a:solidFill>
          </a:ln>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en-US" sz="2000" b="1" kern="0" dirty="0">
                <a:solidFill>
                  <a:schemeClr val="accent3"/>
                </a:solidFill>
                <a:latin typeface="Segoe UI" panose="020B0502040204020203" pitchFamily="34" charset="0"/>
                <a:cs typeface="Segoe UI" panose="020B0502040204020203" pitchFamily="34" charset="0"/>
              </a:rPr>
              <a:t>9.7</a:t>
            </a:r>
            <a:endParaRPr kumimoji="0" lang="en-GB" altLang="en-US" sz="2000" b="1" i="0" u="none" strike="noStrike" kern="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sp>
        <p:nvSpPr>
          <p:cNvPr id="26" name="TextBox 25"/>
          <p:cNvSpPr txBox="1"/>
          <p:nvPr/>
        </p:nvSpPr>
        <p:spPr>
          <a:xfrm>
            <a:off x="9172707" y="6343927"/>
            <a:ext cx="1873636" cy="230832"/>
          </a:xfrm>
          <a:prstGeom prst="rect">
            <a:avLst/>
          </a:prstGeom>
          <a:noFill/>
        </p:spPr>
        <p:txBody>
          <a:bodyPr wrap="square" rtlCol="0">
            <a:spAutoFit/>
          </a:bodyPr>
          <a:lstStyle/>
          <a:p>
            <a:pPr algn="r"/>
            <a:r>
              <a:rPr lang="en-GB" sz="900" dirty="0">
                <a:solidFill>
                  <a:schemeClr val="bg1">
                    <a:lumMod val="50000"/>
                  </a:schemeClr>
                </a:solidFill>
                <a:latin typeface="Segoe UI" panose="020B0502040204020203" pitchFamily="34" charset="0"/>
                <a:cs typeface="Segoe UI" panose="020B0502040204020203" pitchFamily="34" charset="0"/>
              </a:rPr>
              <a:t>*Caution: Small Base</a:t>
            </a:r>
          </a:p>
        </p:txBody>
      </p:sp>
      <p:graphicFrame>
        <p:nvGraphicFramePr>
          <p:cNvPr id="2" name="Group 22">
            <a:extLst>
              <a:ext uri="{FF2B5EF4-FFF2-40B4-BE49-F238E27FC236}">
                <a16:creationId xmlns:a16="http://schemas.microsoft.com/office/drawing/2014/main" id="{E010713B-3318-0FA8-CF4C-0DFF24BCFFA9}"/>
              </a:ext>
            </a:extLst>
          </p:cNvPr>
          <p:cNvGraphicFramePr>
            <a:graphicFrameLocks noGrp="1"/>
          </p:cNvGraphicFramePr>
          <p:nvPr>
            <p:ph type="chart" sz="quarter" idx="22"/>
            <p:extLst>
              <p:ext uri="{D42A27DB-BD31-4B8C-83A1-F6EECF244321}">
                <p14:modId xmlns:p14="http://schemas.microsoft.com/office/powerpoint/2010/main" val="1336947099"/>
              </p:ext>
            </p:extLst>
          </p:nvPr>
        </p:nvGraphicFramePr>
        <p:xfrm>
          <a:off x="7140525" y="2314071"/>
          <a:ext cx="4009029" cy="3426702"/>
        </p:xfrm>
        <a:graphic>
          <a:graphicData uri="http://schemas.openxmlformats.org/drawingml/2006/table">
            <a:tbl>
              <a:tblPr/>
              <a:tblGrid>
                <a:gridCol w="303561">
                  <a:extLst>
                    <a:ext uri="{9D8B030D-6E8A-4147-A177-3AD203B41FA5}">
                      <a16:colId xmlns:a16="http://schemas.microsoft.com/office/drawing/2014/main" val="20002"/>
                    </a:ext>
                  </a:extLst>
                </a:gridCol>
                <a:gridCol w="1949512">
                  <a:extLst>
                    <a:ext uri="{9D8B030D-6E8A-4147-A177-3AD203B41FA5}">
                      <a16:colId xmlns:a16="http://schemas.microsoft.com/office/drawing/2014/main" val="20000"/>
                    </a:ext>
                  </a:extLst>
                </a:gridCol>
                <a:gridCol w="1482467">
                  <a:extLst>
                    <a:ext uri="{9D8B030D-6E8A-4147-A177-3AD203B41FA5}">
                      <a16:colId xmlns:a16="http://schemas.microsoft.com/office/drawing/2014/main" val="20001"/>
                    </a:ext>
                  </a:extLst>
                </a:gridCol>
                <a:gridCol w="273489">
                  <a:extLst>
                    <a:ext uri="{9D8B030D-6E8A-4147-A177-3AD203B41FA5}">
                      <a16:colId xmlns:a16="http://schemas.microsoft.com/office/drawing/2014/main" val="20003"/>
                    </a:ext>
                  </a:extLst>
                </a:gridCol>
              </a:tblGrid>
              <a:tr h="540500">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L="91426" marR="91426" marT="45717" marB="45717"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rPr>
                        <a:t>By location</a:t>
                      </a:r>
                    </a:p>
                  </a:txBody>
                  <a:tcPr marL="91426" marR="91426" marT="45717" marB="45717"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r>
                        <a:rPr kumimoji="0" lang="en-GB" sz="11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rPr>
                        <a:t>Total Average (property no.)</a:t>
                      </a:r>
                    </a:p>
                  </a:txBody>
                  <a:tcPr marL="91426" marR="91426" marT="45717" marB="45717"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1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L="91426" marR="91426" marT="45717" marB="45717"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262382">
                <a:tc>
                  <a:txBody>
                    <a:bodyPr/>
                    <a:lstStyle/>
                    <a:p>
                      <a:pPr algn="l"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rtl="0" fontAlgn="ctr"/>
                      <a:r>
                        <a:rPr lang="en-GB" sz="1100" b="1" i="0" u="none" strike="noStrike" dirty="0">
                          <a:solidFill>
                            <a:srgbClr val="7F7F7F"/>
                          </a:solidFill>
                          <a:effectLst/>
                          <a:latin typeface="Segoe UI" panose="020B0502040204020203" pitchFamily="34" charset="0"/>
                        </a:rPr>
                        <a:t>North East*</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r>
                        <a:rPr lang="en-GB" sz="1200" b="0" i="0" u="none" strike="noStrike">
                          <a:solidFill>
                            <a:srgbClr val="404040"/>
                          </a:solidFill>
                          <a:effectLst/>
                          <a:latin typeface="Segoe UI" panose="020B0502040204020203" pitchFamily="34" charset="0"/>
                        </a:rPr>
                        <a:t>22.5</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4145288"/>
                  </a:ext>
                </a:extLst>
              </a:tr>
              <a:tr h="262382">
                <a:tc>
                  <a:txBody>
                    <a:bodyPr/>
                    <a:lstStyle/>
                    <a:p>
                      <a:pPr algn="l"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ctr"/>
                      <a:r>
                        <a:rPr lang="en-GB" sz="1100" b="1" i="0" u="none" strike="noStrike" dirty="0">
                          <a:solidFill>
                            <a:srgbClr val="7F7F7F"/>
                          </a:solidFill>
                          <a:effectLst/>
                          <a:latin typeface="Segoe UI" panose="020B0502040204020203" pitchFamily="34" charset="0"/>
                        </a:rPr>
                        <a:t>East of England </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200" b="0" i="0" u="none" strike="noStrike">
                          <a:solidFill>
                            <a:srgbClr val="404040"/>
                          </a:solidFill>
                          <a:effectLst/>
                          <a:latin typeface="Segoe UI" panose="020B0502040204020203" pitchFamily="34" charset="0"/>
                        </a:rPr>
                        <a:t>21.3</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856155269"/>
                  </a:ext>
                </a:extLst>
              </a:tr>
              <a:tr h="262382">
                <a:tc>
                  <a:txBody>
                    <a:bodyPr/>
                    <a:lstStyle/>
                    <a:p>
                      <a:pPr algn="l"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rtl="0" fontAlgn="ctr"/>
                      <a:r>
                        <a:rPr lang="en-GB" sz="1100" b="1" i="0" u="none" strike="noStrike">
                          <a:solidFill>
                            <a:srgbClr val="7F7F7F"/>
                          </a:solidFill>
                          <a:effectLst/>
                          <a:latin typeface="Segoe UI" panose="020B0502040204020203" pitchFamily="34" charset="0"/>
                        </a:rPr>
                        <a:t>London (Central)</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r>
                        <a:rPr lang="en-GB" sz="1200" b="0" i="0" u="none" strike="noStrike">
                          <a:solidFill>
                            <a:srgbClr val="404040"/>
                          </a:solidFill>
                          <a:effectLst/>
                          <a:latin typeface="Segoe UI" panose="020B0502040204020203" pitchFamily="34" charset="0"/>
                        </a:rPr>
                        <a:t>11.6</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2382">
                <a:tc>
                  <a:txBody>
                    <a:bodyPr/>
                    <a:lstStyle/>
                    <a:p>
                      <a:pPr algn="l"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ctr"/>
                      <a:r>
                        <a:rPr lang="en-GB" sz="1100" b="1" i="0" u="none" strike="noStrike" dirty="0">
                          <a:solidFill>
                            <a:srgbClr val="7F7F7F"/>
                          </a:solidFill>
                          <a:effectLst/>
                          <a:latin typeface="Segoe UI" panose="020B0502040204020203" pitchFamily="34" charset="0"/>
                        </a:rPr>
                        <a:t>North West </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200" b="0" i="0" u="none" strike="noStrike">
                          <a:solidFill>
                            <a:srgbClr val="404040"/>
                          </a:solidFill>
                          <a:effectLst/>
                          <a:latin typeface="Segoe UI" panose="020B0502040204020203" pitchFamily="34" charset="0"/>
                        </a:rPr>
                        <a:t>11.3</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262382">
                <a:tc>
                  <a:txBody>
                    <a:bodyPr/>
                    <a:lstStyle/>
                    <a:p>
                      <a:pPr algn="l"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rtl="0" fontAlgn="ctr"/>
                      <a:r>
                        <a:rPr lang="en-GB" sz="1100" b="1" i="0" u="none" strike="noStrike">
                          <a:solidFill>
                            <a:srgbClr val="7F7F7F"/>
                          </a:solidFill>
                          <a:effectLst/>
                          <a:latin typeface="Segoe UI" panose="020B0502040204020203" pitchFamily="34" charset="0"/>
                        </a:rPr>
                        <a:t>Yorkshire &amp; The Humber</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r>
                        <a:rPr lang="en-GB" sz="1200" b="0" i="0" u="none" strike="noStrike">
                          <a:solidFill>
                            <a:srgbClr val="404040"/>
                          </a:solidFill>
                          <a:effectLst/>
                          <a:latin typeface="Segoe UI" panose="020B0502040204020203" pitchFamily="34" charset="0"/>
                        </a:rPr>
                        <a:t>11.2</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2382">
                <a:tc>
                  <a:txBody>
                    <a:bodyPr/>
                    <a:lstStyle/>
                    <a:p>
                      <a:pPr algn="l"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ctr"/>
                      <a:r>
                        <a:rPr lang="en-GB" sz="1100" b="1" i="0" u="none" strike="noStrike">
                          <a:solidFill>
                            <a:srgbClr val="7F7F7F"/>
                          </a:solidFill>
                          <a:effectLst/>
                          <a:latin typeface="Segoe UI" panose="020B0502040204020203" pitchFamily="34" charset="0"/>
                        </a:rPr>
                        <a:t>East Midlands </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200" b="0" i="0" u="none" strike="noStrike">
                          <a:solidFill>
                            <a:srgbClr val="404040"/>
                          </a:solidFill>
                          <a:effectLst/>
                          <a:latin typeface="Segoe UI" panose="020B0502040204020203" pitchFamily="34" charset="0"/>
                        </a:rPr>
                        <a:t>9.6</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262382">
                <a:tc>
                  <a:txBody>
                    <a:bodyPr/>
                    <a:lstStyle/>
                    <a:p>
                      <a:pPr algn="l"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rtl="0" fontAlgn="ctr"/>
                      <a:r>
                        <a:rPr lang="en-GB" sz="1100" b="1" i="0" u="none" strike="noStrike">
                          <a:solidFill>
                            <a:srgbClr val="7F7F7F"/>
                          </a:solidFill>
                          <a:effectLst/>
                          <a:latin typeface="Segoe UI" panose="020B0502040204020203" pitchFamily="34" charset="0"/>
                        </a:rPr>
                        <a:t>London (Outer) </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b"/>
                      <a:r>
                        <a:rPr lang="en-GB" sz="1200" b="0" i="0" u="none" strike="noStrike">
                          <a:solidFill>
                            <a:srgbClr val="404040"/>
                          </a:solidFill>
                          <a:effectLst/>
                          <a:latin typeface="Segoe UI" panose="020B0502040204020203" pitchFamily="34" charset="0"/>
                        </a:rPr>
                        <a:t>8.1</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62382">
                <a:tc>
                  <a:txBody>
                    <a:bodyPr/>
                    <a:lstStyle/>
                    <a:p>
                      <a:pPr algn="l"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ctr"/>
                      <a:r>
                        <a:rPr lang="en-GB" sz="1100" b="1" i="0" u="none" strike="noStrike">
                          <a:solidFill>
                            <a:srgbClr val="7F7F7F"/>
                          </a:solidFill>
                          <a:effectLst/>
                          <a:latin typeface="Segoe UI" panose="020B0502040204020203" pitchFamily="34" charset="0"/>
                        </a:rPr>
                        <a:t>South East </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200" b="0" i="0" u="none" strike="noStrike" dirty="0">
                          <a:solidFill>
                            <a:srgbClr val="404040"/>
                          </a:solidFill>
                          <a:effectLst/>
                          <a:latin typeface="Segoe UI" panose="020B0502040204020203" pitchFamily="34" charset="0"/>
                        </a:rPr>
                        <a:t>8.0</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62382">
                <a:tc>
                  <a:txBody>
                    <a:bodyPr/>
                    <a:lstStyle/>
                    <a:p>
                      <a:pPr algn="l"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rtl="0" fontAlgn="ctr"/>
                      <a:r>
                        <a:rPr lang="en-GB" sz="1100" b="1" i="0" u="none" strike="noStrike" dirty="0">
                          <a:solidFill>
                            <a:srgbClr val="7F7F7F"/>
                          </a:solidFill>
                          <a:effectLst/>
                          <a:latin typeface="Segoe UI" panose="020B0502040204020203" pitchFamily="34" charset="0"/>
                        </a:rPr>
                        <a:t>Wales </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b"/>
                      <a:r>
                        <a:rPr lang="en-GB" sz="1200" b="0" i="0" u="none" strike="noStrike">
                          <a:solidFill>
                            <a:srgbClr val="404040"/>
                          </a:solidFill>
                          <a:effectLst/>
                          <a:latin typeface="Segoe UI" panose="020B0502040204020203" pitchFamily="34" charset="0"/>
                        </a:rPr>
                        <a:t>7.8</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62382">
                <a:tc>
                  <a:txBody>
                    <a:bodyPr/>
                    <a:lstStyle/>
                    <a:p>
                      <a:pPr algn="l"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ctr"/>
                      <a:r>
                        <a:rPr lang="en-GB" sz="1100" b="1" i="0" u="none" strike="noStrike">
                          <a:solidFill>
                            <a:srgbClr val="7F7F7F"/>
                          </a:solidFill>
                          <a:effectLst/>
                          <a:latin typeface="Segoe UI" panose="020B0502040204020203" pitchFamily="34" charset="0"/>
                        </a:rPr>
                        <a:t>West Midlands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200" b="0" i="0" u="none" strike="noStrike" dirty="0">
                          <a:solidFill>
                            <a:srgbClr val="404040"/>
                          </a:solidFill>
                          <a:effectLst/>
                          <a:latin typeface="Segoe UI" panose="020B0502040204020203" pitchFamily="34" charset="0"/>
                        </a:rPr>
                        <a:t>7.4</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62382">
                <a:tc>
                  <a:txBody>
                    <a:bodyPr/>
                    <a:lstStyle/>
                    <a:p>
                      <a:pPr algn="l"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rtl="0" fontAlgn="ctr"/>
                      <a:r>
                        <a:rPr lang="en-GB" sz="1100" b="1" i="0" u="none" strike="noStrike" dirty="0">
                          <a:solidFill>
                            <a:srgbClr val="7F7F7F"/>
                          </a:solidFill>
                          <a:effectLst/>
                          <a:latin typeface="Segoe UI" panose="020B0502040204020203" pitchFamily="34" charset="0"/>
                        </a:rPr>
                        <a:t>South West </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b"/>
                      <a:r>
                        <a:rPr lang="en-GB" sz="1200" b="0" i="0" u="none" strike="noStrike" dirty="0">
                          <a:solidFill>
                            <a:srgbClr val="404040"/>
                          </a:solidFill>
                          <a:effectLst/>
                          <a:latin typeface="Segoe UI" panose="020B0502040204020203" pitchFamily="34" charset="0"/>
                        </a:rPr>
                        <a:t>6.4</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grpSp>
        <p:nvGrpSpPr>
          <p:cNvPr id="17" name="Group 16"/>
          <p:cNvGrpSpPr/>
          <p:nvPr/>
        </p:nvGrpSpPr>
        <p:grpSpPr>
          <a:xfrm>
            <a:off x="7119375" y="2247669"/>
            <a:ext cx="4052890" cy="3493103"/>
            <a:chOff x="7096126" y="2522936"/>
            <a:chExt cx="4057650" cy="3329583"/>
          </a:xfrm>
        </p:grpSpPr>
        <p:grpSp>
          <p:nvGrpSpPr>
            <p:cNvPr id="19" name="Group 18"/>
            <p:cNvGrpSpPr/>
            <p:nvPr/>
          </p:nvGrpSpPr>
          <p:grpSpPr>
            <a:xfrm>
              <a:off x="7096126" y="2522936"/>
              <a:ext cx="4057650" cy="3329583"/>
              <a:chOff x="7096126" y="2522936"/>
              <a:chExt cx="4057650" cy="3329583"/>
            </a:xfrm>
          </p:grpSpPr>
          <p:sp>
            <p:nvSpPr>
              <p:cNvPr id="23" name="Rounded Rectangle 22"/>
              <p:cNvSpPr/>
              <p:nvPr/>
            </p:nvSpPr>
            <p:spPr bwMode="auto">
              <a:xfrm>
                <a:off x="7096126" y="2522936"/>
                <a:ext cx="4057650" cy="3329583"/>
              </a:xfrm>
              <a:prstGeom prst="roundRect">
                <a:avLst>
                  <a:gd name="adj" fmla="val 3936"/>
                </a:avLst>
              </a:prstGeom>
              <a:noFill/>
              <a:ln w="57150"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24" name="Straight Connector 23"/>
              <p:cNvCxnSpPr/>
              <p:nvPr/>
            </p:nvCxnSpPr>
            <p:spPr>
              <a:xfrm>
                <a:off x="7219949" y="2561878"/>
                <a:ext cx="3826394" cy="0"/>
              </a:xfrm>
              <a:prstGeom prst="line">
                <a:avLst/>
              </a:prstGeom>
              <a:ln w="571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0" name="Oval 19"/>
            <p:cNvSpPr/>
            <p:nvPr/>
          </p:nvSpPr>
          <p:spPr>
            <a:xfrm>
              <a:off x="7167561" y="2533303"/>
              <a:ext cx="85725" cy="95597"/>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2" name="Oval 21"/>
            <p:cNvSpPr/>
            <p:nvPr/>
          </p:nvSpPr>
          <p:spPr>
            <a:xfrm>
              <a:off x="10996060" y="2557029"/>
              <a:ext cx="107433" cy="104602"/>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grpSp>
    </p:spTree>
    <p:extLst>
      <p:ext uri="{BB962C8B-B14F-4D97-AF65-F5344CB8AC3E}">
        <p14:creationId xmlns:p14="http://schemas.microsoft.com/office/powerpoint/2010/main" val="3982717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3">
            <a:extLst>
              <a:ext uri="{FF2B5EF4-FFF2-40B4-BE49-F238E27FC236}">
                <a16:creationId xmlns:a16="http://schemas.microsoft.com/office/drawing/2014/main" id="{BBC49105-7032-4BF3-918A-8B2003A7D4CF}"/>
              </a:ext>
            </a:extLst>
          </p:cNvPr>
          <p:cNvGraphicFramePr>
            <a:graphicFrameLocks/>
          </p:cNvGraphicFramePr>
          <p:nvPr>
            <p:extLst>
              <p:ext uri="{D42A27DB-BD31-4B8C-83A1-F6EECF244321}">
                <p14:modId xmlns:p14="http://schemas.microsoft.com/office/powerpoint/2010/main" val="2011663587"/>
              </p:ext>
            </p:extLst>
          </p:nvPr>
        </p:nvGraphicFramePr>
        <p:xfrm>
          <a:off x="222640" y="1277036"/>
          <a:ext cx="11806800" cy="468644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normAutofit/>
          </a:bodyPr>
          <a:lstStyle/>
          <a:p>
            <a:r>
              <a:rPr lang="en-GB" altLang="en-US" sz="2400" dirty="0">
                <a:latin typeface="Calibri" panose="020F0502020204030204" pitchFamily="34" charset="0"/>
                <a:cs typeface="Calibri" panose="020F0502020204030204" pitchFamily="34" charset="0"/>
              </a:rPr>
              <a:t>The average portfolio size increases to its highest point since Q1 2019 </a:t>
            </a:r>
            <a:endParaRPr lang="en-GB" sz="2400" dirty="0">
              <a:latin typeface="Calibri" panose="020F0502020204030204" pitchFamily="34" charset="0"/>
              <a:cs typeface="Calibri" panose="020F0502020204030204" pitchFamily="34" charset="0"/>
            </a:endParaRPr>
          </a:p>
        </p:txBody>
      </p:sp>
      <p:sp>
        <p:nvSpPr>
          <p:cNvPr id="6" name="Text Placeholder 5"/>
          <p:cNvSpPr>
            <a:spLocks noGrp="1"/>
          </p:cNvSpPr>
          <p:nvPr>
            <p:ph type="body" sz="quarter" idx="18"/>
          </p:nvPr>
        </p:nvSpPr>
        <p:spPr/>
        <p:txBody>
          <a:bodyPr/>
          <a:lstStyle/>
          <a:p>
            <a:r>
              <a:rPr lang="en-GB" altLang="en-US" sz="800" dirty="0">
                <a:cs typeface="Arial" pitchFamily="34" charset="0"/>
              </a:rPr>
              <a:t>Q2. Thinking about your overall letting property portfolio, how many properties do you own…? Base: All (983)</a:t>
            </a:r>
          </a:p>
        </p:txBody>
      </p:sp>
      <p:sp>
        <p:nvSpPr>
          <p:cNvPr id="18" name="Text Placeholder 5">
            <a:extLst>
              <a:ext uri="{FF2B5EF4-FFF2-40B4-BE49-F238E27FC236}">
                <a16:creationId xmlns:a16="http://schemas.microsoft.com/office/drawing/2014/main" id="{FE62DDFA-FDA9-BE4F-BFA0-67582A01418B}"/>
              </a:ext>
            </a:extLst>
          </p:cNvPr>
          <p:cNvSpPr>
            <a:spLocks noGrp="1"/>
          </p:cNvSpPr>
          <p:nvPr>
            <p:ph type="body" sz="quarter" idx="19"/>
          </p:nvPr>
        </p:nvSpPr>
        <p:spPr>
          <a:xfrm>
            <a:off x="439738" y="914400"/>
            <a:ext cx="11386502" cy="581025"/>
          </a:xfrm>
        </p:spPr>
        <p:txBody>
          <a:bodyPr>
            <a:normAutofit/>
          </a:bodyPr>
          <a:lstStyle/>
          <a:p>
            <a:r>
              <a:rPr lang="en-GB" sz="1350" dirty="0">
                <a:latin typeface="Calibri" panose="020F0502020204030204" pitchFamily="34" charset="0"/>
                <a:cs typeface="Calibri" panose="020F0502020204030204" pitchFamily="34" charset="0"/>
              </a:rPr>
              <a:t>After a relatively stable 12 months the average portfolio size has taken a sharp upturn in Q2 -  likely a result of single property landlords divesting. It’s worth noting that this research is conducted among members of the NRLA and reflects the membership composition at any point in time.</a:t>
            </a:r>
          </a:p>
        </p:txBody>
      </p:sp>
    </p:spTree>
    <p:extLst>
      <p:ext uri="{BB962C8B-B14F-4D97-AF65-F5344CB8AC3E}">
        <p14:creationId xmlns:p14="http://schemas.microsoft.com/office/powerpoint/2010/main" val="1788799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246103" cy="671807"/>
          </a:xfrm>
        </p:spPr>
        <p:txBody>
          <a:bodyPr>
            <a:normAutofit/>
          </a:bodyPr>
          <a:lstStyle/>
          <a:p>
            <a:r>
              <a:rPr lang="en-GB" dirty="0"/>
              <a:t>Outright ownership and BTL mortgage borrowing continue to be the most common forms of property ownership </a:t>
            </a:r>
          </a:p>
        </p:txBody>
      </p:sp>
      <p:sp>
        <p:nvSpPr>
          <p:cNvPr id="3" name="Text Placeholder 2"/>
          <p:cNvSpPr>
            <a:spLocks noGrp="1"/>
          </p:cNvSpPr>
          <p:nvPr>
            <p:ph type="body" sz="quarter" idx="18"/>
          </p:nvPr>
        </p:nvSpPr>
        <p:spPr>
          <a:xfrm>
            <a:off x="668337" y="6189797"/>
            <a:ext cx="9417050" cy="273050"/>
          </a:xfrm>
        </p:spPr>
        <p:txBody>
          <a:bodyPr/>
          <a:lstStyle/>
          <a:p>
            <a:r>
              <a:rPr lang="en-GB" altLang="en-US" dirty="0"/>
              <a:t>Q2. How many properties do you own…? </a:t>
            </a:r>
            <a:r>
              <a:rPr lang="en-US" altLang="en-US" dirty="0"/>
              <a:t>Base: All (983)</a:t>
            </a:r>
          </a:p>
        </p:txBody>
      </p:sp>
      <p:sp>
        <p:nvSpPr>
          <p:cNvPr id="4" name="Text Placeholder 3"/>
          <p:cNvSpPr>
            <a:spLocks noGrp="1"/>
          </p:cNvSpPr>
          <p:nvPr>
            <p:ph type="body" sz="quarter" idx="19"/>
          </p:nvPr>
        </p:nvSpPr>
        <p:spPr>
          <a:xfrm>
            <a:off x="439738" y="1007919"/>
            <a:ext cx="11078794" cy="581025"/>
          </a:xfrm>
        </p:spPr>
        <p:txBody>
          <a:bodyPr/>
          <a:lstStyle/>
          <a:p>
            <a:r>
              <a:rPr lang="en-GB" dirty="0"/>
              <a:t>The typical portfolio is almost equally divided by those with mortgages (4.2 properties) and outright owners (4.5 properties). Fractional and commercially funded property account for a much smaller proportion of rental properties and are almost unheard of amongst landlords with fewer than 6 properties. </a:t>
            </a:r>
          </a:p>
        </p:txBody>
      </p:sp>
      <p:sp>
        <p:nvSpPr>
          <p:cNvPr id="5" name="Text Placeholder 4"/>
          <p:cNvSpPr>
            <a:spLocks noGrp="1"/>
          </p:cNvSpPr>
          <p:nvPr>
            <p:ph type="body" sz="quarter" idx="20"/>
          </p:nvPr>
        </p:nvSpPr>
        <p:spPr>
          <a:xfrm>
            <a:off x="439738" y="1674669"/>
            <a:ext cx="10952162" cy="390525"/>
          </a:xfrm>
        </p:spPr>
        <p:txBody>
          <a:bodyPr/>
          <a:lstStyle/>
          <a:p>
            <a:r>
              <a:rPr lang="en-GB" dirty="0"/>
              <a:t>Property portfolio ownership structure (average number of properties)</a:t>
            </a:r>
          </a:p>
        </p:txBody>
      </p:sp>
      <p:graphicFrame>
        <p:nvGraphicFramePr>
          <p:cNvPr id="6" name="Object 1"/>
          <p:cNvGraphicFramePr>
            <a:graphicFrameLocks/>
          </p:cNvGraphicFramePr>
          <p:nvPr>
            <p:extLst>
              <p:ext uri="{D42A27DB-BD31-4B8C-83A1-F6EECF244321}">
                <p14:modId xmlns:p14="http://schemas.microsoft.com/office/powerpoint/2010/main" val="791455537"/>
              </p:ext>
            </p:extLst>
          </p:nvPr>
        </p:nvGraphicFramePr>
        <p:xfrm>
          <a:off x="442913" y="2494001"/>
          <a:ext cx="5987825" cy="345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833818215"/>
              </p:ext>
            </p:extLst>
          </p:nvPr>
        </p:nvGraphicFramePr>
        <p:xfrm>
          <a:off x="5759450" y="2587927"/>
          <a:ext cx="673100" cy="2628000"/>
        </p:xfrm>
        <a:graphic>
          <a:graphicData uri="http://schemas.openxmlformats.org/drawingml/2006/table">
            <a:tbl>
              <a:tblPr firstRow="1" bandRow="1">
                <a:tableStyleId>{2D5ABB26-0587-4C30-8999-92F81FD0307C}</a:tableStyleId>
              </a:tblPr>
              <a:tblGrid>
                <a:gridCol w="673100">
                  <a:extLst>
                    <a:ext uri="{9D8B030D-6E8A-4147-A177-3AD203B41FA5}">
                      <a16:colId xmlns:a16="http://schemas.microsoft.com/office/drawing/2014/main" val="20000"/>
                    </a:ext>
                  </a:extLst>
                </a:gridCol>
              </a:tblGrid>
              <a:tr h="657000">
                <a:tc>
                  <a:txBody>
                    <a:bodyPr/>
                    <a:lstStyle/>
                    <a:p>
                      <a:pPr algn="ctr">
                        <a:lnSpc>
                          <a:spcPct val="100000"/>
                        </a:lnSpc>
                      </a:pPr>
                      <a:r>
                        <a:rPr lang="en-GB" sz="1100" b="0" dirty="0">
                          <a:solidFill>
                            <a:schemeClr val="bg1">
                              <a:lumMod val="50000"/>
                            </a:schemeClr>
                          </a:solidFill>
                          <a:latin typeface="Segoe UI" panose="020B0502040204020203" pitchFamily="34" charset="0"/>
                          <a:cs typeface="Segoe UI" panose="020B0502040204020203" pitchFamily="34" charset="0"/>
                        </a:rPr>
                        <a:t>(46%)</a:t>
                      </a:r>
                    </a:p>
                  </a:txBody>
                  <a:tcPr anchor="ctr"/>
                </a:tc>
                <a:extLst>
                  <a:ext uri="{0D108BD9-81ED-4DB2-BD59-A6C34878D82A}">
                    <a16:rowId xmlns:a16="http://schemas.microsoft.com/office/drawing/2014/main" val="10001"/>
                  </a:ext>
                </a:extLst>
              </a:tr>
              <a:tr h="657000">
                <a:tc>
                  <a:txBody>
                    <a:bodyPr/>
                    <a:lstStyle/>
                    <a:p>
                      <a:pPr algn="ctr">
                        <a:lnSpc>
                          <a:spcPct val="100000"/>
                        </a:lnSpc>
                      </a:pPr>
                      <a:r>
                        <a:rPr lang="en-GB" sz="1100" b="0" dirty="0">
                          <a:solidFill>
                            <a:schemeClr val="bg1">
                              <a:lumMod val="50000"/>
                            </a:schemeClr>
                          </a:solidFill>
                          <a:latin typeface="Segoe UI" panose="020B0502040204020203" pitchFamily="34" charset="0"/>
                          <a:cs typeface="Segoe UI" panose="020B0502040204020203" pitchFamily="34" charset="0"/>
                        </a:rPr>
                        <a:t>(43%)</a:t>
                      </a:r>
                    </a:p>
                  </a:txBody>
                  <a:tcPr anchor="ctr"/>
                </a:tc>
                <a:extLst>
                  <a:ext uri="{0D108BD9-81ED-4DB2-BD59-A6C34878D82A}">
                    <a16:rowId xmlns:a16="http://schemas.microsoft.com/office/drawing/2014/main" val="10002"/>
                  </a:ext>
                </a:extLst>
              </a:tr>
              <a:tr h="657000">
                <a:tc>
                  <a:txBody>
                    <a:bodyPr/>
                    <a:lstStyle/>
                    <a:p>
                      <a:pPr algn="ctr">
                        <a:lnSpc>
                          <a:spcPct val="100000"/>
                        </a:lnSpc>
                      </a:pPr>
                      <a:r>
                        <a:rPr lang="en-GB" sz="1100" b="0" dirty="0">
                          <a:solidFill>
                            <a:schemeClr val="bg1">
                              <a:lumMod val="50000"/>
                            </a:schemeClr>
                          </a:solidFill>
                          <a:latin typeface="Segoe UI" panose="020B0502040204020203" pitchFamily="34" charset="0"/>
                          <a:cs typeface="Segoe UI" panose="020B0502040204020203" pitchFamily="34" charset="0"/>
                        </a:rPr>
                        <a:t>(8%)</a:t>
                      </a:r>
                    </a:p>
                  </a:txBody>
                  <a:tcPr anchor="ctr"/>
                </a:tc>
                <a:extLst>
                  <a:ext uri="{0D108BD9-81ED-4DB2-BD59-A6C34878D82A}">
                    <a16:rowId xmlns:a16="http://schemas.microsoft.com/office/drawing/2014/main" val="10003"/>
                  </a:ext>
                </a:extLst>
              </a:tr>
              <a:tr h="657000">
                <a:tc>
                  <a:txBody>
                    <a:bodyPr/>
                    <a:lstStyle/>
                    <a:p>
                      <a:pPr algn="ctr">
                        <a:lnSpc>
                          <a:spcPct val="100000"/>
                        </a:lnSpc>
                      </a:pPr>
                      <a:r>
                        <a:rPr lang="en-GB" sz="1100" b="0" dirty="0">
                          <a:solidFill>
                            <a:schemeClr val="bg1">
                              <a:lumMod val="50000"/>
                            </a:schemeClr>
                          </a:solidFill>
                          <a:latin typeface="Segoe UI" panose="020B0502040204020203" pitchFamily="34" charset="0"/>
                          <a:cs typeface="Segoe UI" panose="020B0502040204020203" pitchFamily="34" charset="0"/>
                        </a:rPr>
                        <a:t>(3%)</a:t>
                      </a:r>
                    </a:p>
                  </a:txBody>
                  <a:tcPr anchor="ctr"/>
                </a:tc>
                <a:extLst>
                  <a:ext uri="{0D108BD9-81ED-4DB2-BD59-A6C34878D82A}">
                    <a16:rowId xmlns:a16="http://schemas.microsoft.com/office/drawing/2014/main" val="10004"/>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157464099"/>
              </p:ext>
            </p:extLst>
          </p:nvPr>
        </p:nvGraphicFramePr>
        <p:xfrm>
          <a:off x="6538883" y="2587927"/>
          <a:ext cx="4920478" cy="3269950"/>
        </p:xfrm>
        <a:graphic>
          <a:graphicData uri="http://schemas.openxmlformats.org/drawingml/2006/table">
            <a:tbl>
              <a:tblPr>
                <a:tableStyleId>{073A0DAA-6AF3-43AB-8588-CEC1D06C72B9}</a:tableStyleId>
              </a:tblPr>
              <a:tblGrid>
                <a:gridCol w="820525">
                  <a:extLst>
                    <a:ext uri="{9D8B030D-6E8A-4147-A177-3AD203B41FA5}">
                      <a16:colId xmlns:a16="http://schemas.microsoft.com/office/drawing/2014/main" val="20000"/>
                    </a:ext>
                  </a:extLst>
                </a:gridCol>
                <a:gridCol w="820525">
                  <a:extLst>
                    <a:ext uri="{9D8B030D-6E8A-4147-A177-3AD203B41FA5}">
                      <a16:colId xmlns:a16="http://schemas.microsoft.com/office/drawing/2014/main" val="20001"/>
                    </a:ext>
                  </a:extLst>
                </a:gridCol>
                <a:gridCol w="820525">
                  <a:extLst>
                    <a:ext uri="{9D8B030D-6E8A-4147-A177-3AD203B41FA5}">
                      <a16:colId xmlns:a16="http://schemas.microsoft.com/office/drawing/2014/main" val="20002"/>
                    </a:ext>
                  </a:extLst>
                </a:gridCol>
                <a:gridCol w="820525">
                  <a:extLst>
                    <a:ext uri="{9D8B030D-6E8A-4147-A177-3AD203B41FA5}">
                      <a16:colId xmlns:a16="http://schemas.microsoft.com/office/drawing/2014/main" val="20003"/>
                    </a:ext>
                  </a:extLst>
                </a:gridCol>
                <a:gridCol w="820525">
                  <a:extLst>
                    <a:ext uri="{9D8B030D-6E8A-4147-A177-3AD203B41FA5}">
                      <a16:colId xmlns:a16="http://schemas.microsoft.com/office/drawing/2014/main" val="20004"/>
                    </a:ext>
                  </a:extLst>
                </a:gridCol>
                <a:gridCol w="817853">
                  <a:extLst>
                    <a:ext uri="{9D8B030D-6E8A-4147-A177-3AD203B41FA5}">
                      <a16:colId xmlns:a16="http://schemas.microsoft.com/office/drawing/2014/main" val="20005"/>
                    </a:ext>
                  </a:extLst>
                </a:gridCol>
              </a:tblGrid>
              <a:tr h="653990">
                <a:tc>
                  <a:txBody>
                    <a:bodyPr/>
                    <a:lstStyle/>
                    <a:p>
                      <a:pPr algn="ctr" fontAlgn="ctr"/>
                      <a:r>
                        <a:rPr lang="en-GB" sz="1100" b="1" i="0" u="none" strike="noStrike" dirty="0">
                          <a:solidFill>
                            <a:schemeClr val="bg1"/>
                          </a:solidFill>
                          <a:effectLst/>
                          <a:latin typeface="Segoe UI" panose="020B0502040204020203" pitchFamily="34" charset="0"/>
                        </a:rPr>
                        <a:t>0.6</a:t>
                      </a:r>
                    </a:p>
                  </a:txBody>
                  <a:tcPr marL="9525" marR="9525" marT="9525"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2.0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6.3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25.1</a:t>
                      </a:r>
                    </a:p>
                  </a:txBody>
                  <a:tcPr marL="9525" marR="9525" marT="9525"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653990">
                <a:tc>
                  <a:txBody>
                    <a:bodyPr/>
                    <a:lstStyle/>
                    <a:p>
                      <a:pPr algn="ctr" fontAlgn="ctr"/>
                      <a:r>
                        <a:rPr lang="en-GB" sz="1100" b="1" i="0" u="none" strike="noStrike" dirty="0">
                          <a:solidFill>
                            <a:schemeClr val="bg1"/>
                          </a:solidFill>
                          <a:effectLst/>
                          <a:latin typeface="Segoe UI" panose="020B0502040204020203" pitchFamily="34" charset="0"/>
                        </a:rPr>
                        <a:t>0.4</a:t>
                      </a:r>
                    </a:p>
                  </a:txBody>
                  <a:tcPr marL="9525" marR="9525" marT="9525"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6.7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21.0</a:t>
                      </a:r>
                    </a:p>
                  </a:txBody>
                  <a:tcPr marL="9525" marR="9525" marT="9525"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653990">
                <a:tc>
                  <a:txBody>
                    <a:bodyPr/>
                    <a:lstStyle/>
                    <a:p>
                      <a:pPr algn="ctr" fontAlgn="ctr"/>
                      <a:r>
                        <a:rPr lang="en-GB" sz="1100" b="1" i="0" u="none" strike="noStrike" dirty="0">
                          <a:solidFill>
                            <a:schemeClr val="bg1"/>
                          </a:solidFill>
                          <a:effectLst/>
                          <a:latin typeface="Segoe UI" panose="020B0502040204020203" pitchFamily="34" charset="0"/>
                        </a:rPr>
                        <a:t>0</a:t>
                      </a:r>
                    </a:p>
                  </a:txBody>
                  <a:tcPr marL="9525" marR="9525" marT="9525"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0.2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0.3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7.9</a:t>
                      </a:r>
                    </a:p>
                  </a:txBody>
                  <a:tcPr marL="9525" marR="9525" marT="9525"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653990">
                <a:tc>
                  <a:txBody>
                    <a:bodyPr/>
                    <a:lstStyle/>
                    <a:p>
                      <a:pPr algn="ctr" fontAlgn="ctr"/>
                      <a:r>
                        <a:rPr lang="en-GB" sz="1100" b="1" i="0" u="none" strike="noStrike" dirty="0">
                          <a:solidFill>
                            <a:schemeClr val="bg1"/>
                          </a:solidFill>
                          <a:effectLst/>
                          <a:latin typeface="Segoe UI" panose="020B0502040204020203" pitchFamily="34" charset="0"/>
                        </a:rPr>
                        <a:t>0</a:t>
                      </a:r>
                    </a:p>
                  </a:txBody>
                  <a:tcPr marL="9525" marR="9525" marT="9525"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0.1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0.1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0.6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1.9</a:t>
                      </a:r>
                    </a:p>
                  </a:txBody>
                  <a:tcPr marL="9525" marR="9525" marT="9525"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5"/>
                  </a:ext>
                </a:extLst>
              </a:tr>
              <a:tr h="653990">
                <a:tc>
                  <a:txBody>
                    <a:bodyPr/>
                    <a:lstStyle/>
                    <a:p>
                      <a:pPr algn="ctr" fontAlgn="ctr"/>
                      <a:r>
                        <a:rPr lang="en-GB" sz="1100" b="1" i="0" u="none" strike="noStrike" dirty="0">
                          <a:solidFill>
                            <a:schemeClr val="bg1"/>
                          </a:solidFill>
                          <a:effectLst/>
                          <a:latin typeface="Segoe UI" panose="020B0502040204020203" pitchFamily="34" charset="0"/>
                        </a:rPr>
                        <a:t>1.0</a:t>
                      </a:r>
                    </a:p>
                  </a:txBody>
                  <a:tcPr marL="9525" marR="9525" marT="9525"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4.4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13.9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55.9</a:t>
                      </a:r>
                    </a:p>
                  </a:txBody>
                  <a:tcPr marL="9525" marR="9525" marT="9525"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6"/>
                  </a:ext>
                </a:extLst>
              </a:tr>
            </a:tbl>
          </a:graphicData>
        </a:graphic>
      </p:graphicFrame>
      <p:grpSp>
        <p:nvGrpSpPr>
          <p:cNvPr id="42" name="Group 41"/>
          <p:cNvGrpSpPr/>
          <p:nvPr/>
        </p:nvGrpSpPr>
        <p:grpSpPr>
          <a:xfrm>
            <a:off x="6661471" y="1731832"/>
            <a:ext cx="4668604" cy="787811"/>
            <a:chOff x="3290539" y="2524934"/>
            <a:chExt cx="4668604" cy="787811"/>
          </a:xfrm>
        </p:grpSpPr>
        <p:sp>
          <p:nvSpPr>
            <p:cNvPr id="43" name="TextBox 42"/>
            <p:cNvSpPr txBox="1"/>
            <p:nvPr/>
          </p:nvSpPr>
          <p:spPr>
            <a:xfrm>
              <a:off x="3290539" y="3035743"/>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a:t>
              </a:r>
            </a:p>
          </p:txBody>
        </p:sp>
        <p:sp>
          <p:nvSpPr>
            <p:cNvPr id="44" name="TextBox 43"/>
            <p:cNvSpPr txBox="1"/>
            <p:nvPr/>
          </p:nvSpPr>
          <p:spPr>
            <a:xfrm>
              <a:off x="4059154" y="3035744"/>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2-3</a:t>
              </a:r>
            </a:p>
          </p:txBody>
        </p:sp>
        <p:sp>
          <p:nvSpPr>
            <p:cNvPr id="45" name="TextBox 44"/>
            <p:cNvSpPr txBox="1"/>
            <p:nvPr/>
          </p:nvSpPr>
          <p:spPr>
            <a:xfrm>
              <a:off x="5709704" y="3035745"/>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6-10</a:t>
              </a:r>
            </a:p>
          </p:txBody>
        </p:sp>
        <p:sp>
          <p:nvSpPr>
            <p:cNvPr id="46" name="TextBox 45"/>
            <p:cNvSpPr txBox="1"/>
            <p:nvPr/>
          </p:nvSpPr>
          <p:spPr>
            <a:xfrm>
              <a:off x="6539598" y="3035746"/>
              <a:ext cx="599885"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11-19</a:t>
              </a:r>
            </a:p>
          </p:txBody>
        </p:sp>
        <p:sp>
          <p:nvSpPr>
            <p:cNvPr id="47" name="TextBox 46"/>
            <p:cNvSpPr txBox="1"/>
            <p:nvPr/>
          </p:nvSpPr>
          <p:spPr>
            <a:xfrm>
              <a:off x="7359258" y="3035746"/>
              <a:ext cx="599885"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20+</a:t>
              </a:r>
            </a:p>
          </p:txBody>
        </p:sp>
        <p:sp>
          <p:nvSpPr>
            <p:cNvPr id="48" name="TextBox 47"/>
            <p:cNvSpPr txBox="1"/>
            <p:nvPr/>
          </p:nvSpPr>
          <p:spPr>
            <a:xfrm>
              <a:off x="4885227"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4-5</a:t>
              </a:r>
            </a:p>
          </p:txBody>
        </p:sp>
        <p:sp>
          <p:nvSpPr>
            <p:cNvPr id="49" name="Text Box 33"/>
            <p:cNvSpPr txBox="1">
              <a:spLocks noChangeArrowheads="1"/>
            </p:cNvSpPr>
            <p:nvPr/>
          </p:nvSpPr>
          <p:spPr bwMode="auto">
            <a:xfrm>
              <a:off x="4337677" y="2524934"/>
              <a:ext cx="246938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algn="ctr" eaLnBrk="1" hangingPunct="1"/>
              <a:r>
                <a:rPr lang="en-GB" altLang="en-US" sz="1200" b="1" dirty="0">
                  <a:solidFill>
                    <a:schemeClr val="bg1">
                      <a:lumMod val="50000"/>
                    </a:schemeClr>
                  </a:solidFill>
                  <a:latin typeface="Segoe UI" panose="020B0502040204020203" pitchFamily="34" charset="0"/>
                  <a:cs typeface="Segoe UI" panose="020B0502040204020203" pitchFamily="34" charset="0"/>
                </a:rPr>
                <a:t>Portfolio Size</a:t>
              </a:r>
            </a:p>
          </p:txBody>
        </p:sp>
        <p:pic>
          <p:nvPicPr>
            <p:cNvPr id="50" name="Picture 49"/>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57804" y="2842201"/>
              <a:ext cx="219775" cy="219775"/>
            </a:xfrm>
            <a:prstGeom prst="rect">
              <a:avLst/>
            </a:prstGeom>
          </p:spPr>
        </p:pic>
        <p:pic>
          <p:nvPicPr>
            <p:cNvPr id="51" name="Picture 50"/>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27790" y="2842202"/>
              <a:ext cx="219775" cy="219775"/>
            </a:xfrm>
            <a:prstGeom prst="rect">
              <a:avLst/>
            </a:prstGeom>
          </p:spPr>
        </p:pic>
        <p:pic>
          <p:nvPicPr>
            <p:cNvPr id="52" name="Picture 51"/>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39288" y="2842204"/>
              <a:ext cx="219775" cy="219775"/>
            </a:xfrm>
            <a:prstGeom prst="rect">
              <a:avLst/>
            </a:prstGeom>
          </p:spPr>
        </p:pic>
        <p:pic>
          <p:nvPicPr>
            <p:cNvPr id="53" name="Picture 52"/>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49436" y="2842204"/>
              <a:ext cx="219775" cy="219775"/>
            </a:xfrm>
            <a:prstGeom prst="rect">
              <a:avLst/>
            </a:prstGeom>
          </p:spPr>
        </p:pic>
        <p:pic>
          <p:nvPicPr>
            <p:cNvPr id="54" name="Picture 53"/>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51951" y="2842204"/>
              <a:ext cx="219775" cy="219775"/>
            </a:xfrm>
            <a:prstGeom prst="rect">
              <a:avLst/>
            </a:prstGeom>
          </p:spPr>
        </p:pic>
        <p:pic>
          <p:nvPicPr>
            <p:cNvPr id="55" name="Picture 54"/>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60729" y="2842203"/>
              <a:ext cx="219775" cy="219775"/>
            </a:xfrm>
            <a:prstGeom prst="rect">
              <a:avLst/>
            </a:prstGeom>
          </p:spPr>
        </p:pic>
      </p:grpSp>
      <p:sp>
        <p:nvSpPr>
          <p:cNvPr id="8" name="TextBox 7">
            <a:extLst>
              <a:ext uri="{FF2B5EF4-FFF2-40B4-BE49-F238E27FC236}">
                <a16:creationId xmlns:a16="http://schemas.microsoft.com/office/drawing/2014/main" id="{08E9EDDF-B6F2-3D42-77F3-BFA019395DE1}"/>
              </a:ext>
            </a:extLst>
          </p:cNvPr>
          <p:cNvSpPr txBox="1"/>
          <p:nvPr/>
        </p:nvSpPr>
        <p:spPr>
          <a:xfrm>
            <a:off x="8336841" y="340097"/>
            <a:ext cx="914400" cy="914400"/>
          </a:xfrm>
          <a:prstGeom prst="rect">
            <a:avLst/>
          </a:prstGeom>
        </p:spPr>
        <p:txBody>
          <a:bodyPr vert="horz" wrap="none" lIns="0" tIns="0" rIns="0" bIns="0" rtlCol="0" anchor="ctr">
            <a:normAutofit/>
          </a:bodyPr>
          <a:lstStyle/>
          <a:p>
            <a:endParaRPr lang="en-GB" sz="1800" b="1" dirty="0">
              <a:solidFill>
                <a:schemeClr val="bg1"/>
              </a:solidFill>
              <a:highlight>
                <a:srgbClr val="FFFF00"/>
              </a:highlight>
            </a:endParaRPr>
          </a:p>
        </p:txBody>
      </p:sp>
    </p:spTree>
    <p:extLst>
      <p:ext uri="{BB962C8B-B14F-4D97-AF65-F5344CB8AC3E}">
        <p14:creationId xmlns:p14="http://schemas.microsoft.com/office/powerpoint/2010/main" val="3692797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887" y="244702"/>
            <a:ext cx="11246103" cy="671807"/>
          </a:xfrm>
        </p:spPr>
        <p:txBody>
          <a:bodyPr/>
          <a:lstStyle/>
          <a:p>
            <a:r>
              <a:rPr lang="en-GB" dirty="0"/>
              <a:t>Three quarters of landlords currently let their properties out as an individual</a:t>
            </a:r>
          </a:p>
        </p:txBody>
      </p:sp>
      <p:sp>
        <p:nvSpPr>
          <p:cNvPr id="5" name="Text Placeholder 4"/>
          <p:cNvSpPr>
            <a:spLocks noGrp="1"/>
          </p:cNvSpPr>
          <p:nvPr>
            <p:ph type="body" sz="quarter" idx="18"/>
          </p:nvPr>
        </p:nvSpPr>
        <p:spPr>
          <a:xfrm>
            <a:off x="668337" y="6189797"/>
            <a:ext cx="9417050" cy="273050"/>
          </a:xfrm>
        </p:spPr>
        <p:txBody>
          <a:bodyPr/>
          <a:lstStyle/>
          <a:p>
            <a:r>
              <a:rPr lang="en-GB" dirty="0"/>
              <a:t>Q3d. Which one of the following best describes how you currently rent out your rental property(</a:t>
            </a:r>
            <a:r>
              <a:rPr lang="en-GB" dirty="0" err="1"/>
              <a:t>ies</a:t>
            </a:r>
            <a:r>
              <a:rPr lang="en-GB" dirty="0"/>
              <a:t>)? Base: All (983) / Q3e. How many of your properties do you currently hold in a Limited Company Structure? Base: All operating as a LTD Company (199)</a:t>
            </a:r>
          </a:p>
        </p:txBody>
      </p:sp>
      <p:sp>
        <p:nvSpPr>
          <p:cNvPr id="6" name="Text Placeholder 5"/>
          <p:cNvSpPr>
            <a:spLocks noGrp="1"/>
          </p:cNvSpPr>
          <p:nvPr>
            <p:ph type="body" sz="quarter" idx="19"/>
          </p:nvPr>
        </p:nvSpPr>
        <p:spPr>
          <a:xfrm>
            <a:off x="439738" y="1007919"/>
            <a:ext cx="11078794" cy="581025"/>
          </a:xfrm>
        </p:spPr>
        <p:txBody>
          <a:bodyPr>
            <a:normAutofit/>
          </a:bodyPr>
          <a:lstStyle/>
          <a:p>
            <a:r>
              <a:rPr lang="en-GB" dirty="0"/>
              <a:t>Only a minority solely letting properties as part of a company at 8% (stable from Q1), although this increases to 20% for landlords with the largest portfolios (20+ properties). The proportion of landlords owning as an individual versus as part of a company remains mostly stable since Q1.</a:t>
            </a:r>
          </a:p>
        </p:txBody>
      </p:sp>
      <p:sp>
        <p:nvSpPr>
          <p:cNvPr id="7" name="Text Placeholder 6"/>
          <p:cNvSpPr>
            <a:spLocks noGrp="1"/>
          </p:cNvSpPr>
          <p:nvPr>
            <p:ph type="body" sz="quarter" idx="20"/>
          </p:nvPr>
        </p:nvSpPr>
        <p:spPr>
          <a:xfrm>
            <a:off x="439738" y="1674669"/>
            <a:ext cx="10952162" cy="390525"/>
          </a:xfrm>
        </p:spPr>
        <p:txBody>
          <a:bodyPr/>
          <a:lstStyle/>
          <a:p>
            <a:r>
              <a:rPr lang="en-GB" dirty="0"/>
              <a:t>Which of the following best describes how you currently rent out your property(</a:t>
            </a:r>
            <a:r>
              <a:rPr lang="en-GB" dirty="0" err="1"/>
              <a:t>ies</a:t>
            </a:r>
            <a:r>
              <a:rPr lang="en-GB" dirty="0"/>
              <a:t>)?</a:t>
            </a:r>
          </a:p>
        </p:txBody>
      </p:sp>
      <p:graphicFrame>
        <p:nvGraphicFramePr>
          <p:cNvPr id="8" name="Object 1"/>
          <p:cNvGraphicFramePr>
            <a:graphicFrameLocks/>
          </p:cNvGraphicFramePr>
          <p:nvPr>
            <p:extLst>
              <p:ext uri="{D42A27DB-BD31-4B8C-83A1-F6EECF244321}">
                <p14:modId xmlns:p14="http://schemas.microsoft.com/office/powerpoint/2010/main" val="1516923818"/>
              </p:ext>
            </p:extLst>
          </p:nvPr>
        </p:nvGraphicFramePr>
        <p:xfrm>
          <a:off x="2290358" y="2044563"/>
          <a:ext cx="4157334" cy="38723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p:cNvGraphicFramePr>
            <a:graphicFrameLocks noGrp="1"/>
          </p:cNvGraphicFramePr>
          <p:nvPr/>
        </p:nvGraphicFramePr>
        <p:xfrm>
          <a:off x="1821367" y="2515101"/>
          <a:ext cx="2000656" cy="3420000"/>
        </p:xfrm>
        <a:graphic>
          <a:graphicData uri="http://schemas.openxmlformats.org/drawingml/2006/table">
            <a:tbl>
              <a:tblPr firstRow="1" bandRow="1">
                <a:tableStyleId>{5C22544A-7EE6-4342-B048-85BDC9FD1C3A}</a:tableStyleId>
              </a:tblPr>
              <a:tblGrid>
                <a:gridCol w="2000656">
                  <a:extLst>
                    <a:ext uri="{9D8B030D-6E8A-4147-A177-3AD203B41FA5}">
                      <a16:colId xmlns:a16="http://schemas.microsoft.com/office/drawing/2014/main" val="20000"/>
                    </a:ext>
                  </a:extLst>
                </a:gridCol>
              </a:tblGrid>
              <a:tr h="855000">
                <a:tc>
                  <a:txBody>
                    <a:bodyPr/>
                    <a:lstStyle/>
                    <a:p>
                      <a:pPr algn="r"/>
                      <a:r>
                        <a:rPr lang="en-GB" sz="1200" b="0" i="0" u="none" strike="noStrike" baseline="0" dirty="0">
                          <a:solidFill>
                            <a:schemeClr val="bg1">
                              <a:lumMod val="50000"/>
                            </a:schemeClr>
                          </a:solidFill>
                          <a:latin typeface="Segoe UI" panose="020B0502040204020203" pitchFamily="34" charset="0"/>
                          <a:cs typeface="Segoe UI" panose="020B0502040204020203" pitchFamily="34" charset="0"/>
                        </a:rPr>
                        <a:t>As an individual or group of individuals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55000">
                <a:tc>
                  <a:txBody>
                    <a:bodyPr/>
                    <a:lstStyle/>
                    <a:p>
                      <a:pPr marL="0" marR="0" indent="0" algn="r" defTabSz="914377"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bg1">
                              <a:lumMod val="50000"/>
                            </a:schemeClr>
                          </a:solidFill>
                          <a:latin typeface="Segoe UI" panose="020B0502040204020203" pitchFamily="34" charset="0"/>
                          <a:cs typeface="Segoe UI" panose="020B0502040204020203" pitchFamily="34" charset="0"/>
                        </a:rPr>
                        <a:t>Mixed- some held as an individual, some held as a part of a company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55000">
                <a:tc>
                  <a:txBody>
                    <a:bodyPr/>
                    <a:lstStyle/>
                    <a:p>
                      <a:pPr algn="r"/>
                      <a:r>
                        <a:rPr lang="en-GB" sz="1200" b="0" i="0" u="none" strike="noStrike" baseline="0" dirty="0">
                          <a:solidFill>
                            <a:schemeClr val="bg1">
                              <a:lumMod val="50000"/>
                            </a:schemeClr>
                          </a:solidFill>
                          <a:latin typeface="Segoe UI" panose="020B0502040204020203" pitchFamily="34" charset="0"/>
                          <a:cs typeface="Segoe UI" panose="020B0502040204020203" pitchFamily="34" charset="0"/>
                        </a:rPr>
                        <a:t>As part of a </a:t>
                      </a:r>
                    </a:p>
                    <a:p>
                      <a:pPr algn="r"/>
                      <a:r>
                        <a:rPr lang="en-GB" sz="1200" b="0" i="0" u="none" strike="noStrike" baseline="0" dirty="0">
                          <a:solidFill>
                            <a:schemeClr val="bg1">
                              <a:lumMod val="50000"/>
                            </a:schemeClr>
                          </a:solidFill>
                          <a:latin typeface="Segoe UI" panose="020B0502040204020203" pitchFamily="34" charset="0"/>
                          <a:cs typeface="Segoe UI" panose="020B0502040204020203" pitchFamily="34" charset="0"/>
                        </a:rPr>
                        <a:t>company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55000">
                <a:tc>
                  <a:txBody>
                    <a:bodyPr/>
                    <a:lstStyle/>
                    <a:p>
                      <a:pPr algn="r"/>
                      <a:r>
                        <a:rPr lang="en-GB" sz="1200" b="0" i="0" u="none" strike="noStrike" baseline="0" dirty="0">
                          <a:solidFill>
                            <a:schemeClr val="bg1">
                              <a:lumMod val="50000"/>
                            </a:schemeClr>
                          </a:solidFill>
                          <a:latin typeface="Segoe UI" panose="020B0502040204020203" pitchFamily="34" charset="0"/>
                          <a:cs typeface="Segoe UI" panose="020B0502040204020203" pitchFamily="34" charset="0"/>
                        </a:rPr>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38" name="Group 37"/>
          <p:cNvGrpSpPr/>
          <p:nvPr/>
        </p:nvGrpSpPr>
        <p:grpSpPr>
          <a:xfrm>
            <a:off x="448689" y="3930555"/>
            <a:ext cx="2210264" cy="1979179"/>
            <a:chOff x="9232460" y="2194467"/>
            <a:chExt cx="1503530" cy="1376566"/>
          </a:xfrm>
        </p:grpSpPr>
        <p:sp>
          <p:nvSpPr>
            <p:cNvPr id="39" name="Oval 38"/>
            <p:cNvSpPr/>
            <p:nvPr/>
          </p:nvSpPr>
          <p:spPr>
            <a:xfrm>
              <a:off x="9294126" y="2194467"/>
              <a:ext cx="1405624" cy="1376566"/>
            </a:xfrm>
            <a:prstGeom prst="ellipse">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40" name="AutoShape 13"/>
            <p:cNvSpPr>
              <a:spLocks noChangeArrowheads="1"/>
            </p:cNvSpPr>
            <p:nvPr/>
          </p:nvSpPr>
          <p:spPr bwMode="auto">
            <a:xfrm>
              <a:off x="9232460" y="2389871"/>
              <a:ext cx="1503530" cy="999972"/>
            </a:xfrm>
            <a:prstGeom prst="roundRect">
              <a:avLst>
                <a:gd name="adj" fmla="val 36958"/>
              </a:avLst>
            </a:prstGeom>
            <a:noFill/>
            <a:ln w="9525">
              <a:noFill/>
              <a:round/>
              <a:headEnd/>
              <a:tailEnd/>
            </a:ln>
          </p:spPr>
          <p:txBody>
            <a:bodyPr anchor="ctr"/>
            <a:lstStyle/>
            <a:p>
              <a:pPr algn="ctr"/>
              <a:r>
                <a:rPr lang="en-GB" altLang="en-US" sz="1400" dirty="0">
                  <a:solidFill>
                    <a:schemeClr val="bg1"/>
                  </a:solidFill>
                  <a:latin typeface="Segoe UI" panose="020B0502040204020203" pitchFamily="34" charset="0"/>
                  <a:cs typeface="Segoe UI" panose="020B0502040204020203" pitchFamily="34" charset="0"/>
                </a:rPr>
                <a:t>Landlords let an average of</a:t>
              </a:r>
            </a:p>
            <a:p>
              <a:pPr algn="ctr"/>
              <a:r>
                <a:rPr lang="en-GB" altLang="en-US" sz="3000" b="1" dirty="0">
                  <a:solidFill>
                    <a:schemeClr val="bg1"/>
                  </a:solidFill>
                  <a:latin typeface="Segoe UI" panose="020B0502040204020203" pitchFamily="34" charset="0"/>
                  <a:cs typeface="Segoe UI" panose="020B0502040204020203" pitchFamily="34" charset="0"/>
                </a:rPr>
                <a:t>12.3</a:t>
              </a:r>
            </a:p>
            <a:p>
              <a:pPr algn="ctr"/>
              <a:r>
                <a:rPr lang="en-GB" altLang="en-US" sz="1400" dirty="0">
                  <a:solidFill>
                    <a:schemeClr val="bg1"/>
                  </a:solidFill>
                  <a:latin typeface="Segoe UI" panose="020B0502040204020203" pitchFamily="34" charset="0"/>
                  <a:cs typeface="Segoe UI" panose="020B0502040204020203" pitchFamily="34" charset="0"/>
                </a:rPr>
                <a:t>properties as a </a:t>
              </a:r>
              <a:br>
                <a:rPr lang="en-GB" altLang="en-US" sz="1400" dirty="0">
                  <a:solidFill>
                    <a:schemeClr val="bg1"/>
                  </a:solidFill>
                  <a:latin typeface="Segoe UI" panose="020B0502040204020203" pitchFamily="34" charset="0"/>
                  <a:cs typeface="Segoe UI" panose="020B0502040204020203" pitchFamily="34" charset="0"/>
                </a:rPr>
              </a:br>
              <a:r>
                <a:rPr lang="en-GB" altLang="en-US" sz="1400" dirty="0">
                  <a:solidFill>
                    <a:schemeClr val="bg1"/>
                  </a:solidFill>
                  <a:latin typeface="Segoe UI" panose="020B0502040204020203" pitchFamily="34" charset="0"/>
                  <a:cs typeface="Segoe UI" panose="020B0502040204020203" pitchFamily="34" charset="0"/>
                </a:rPr>
                <a:t>Ltd Company</a:t>
              </a:r>
            </a:p>
          </p:txBody>
        </p:sp>
      </p:grpSp>
      <p:grpSp>
        <p:nvGrpSpPr>
          <p:cNvPr id="37" name="Group 36">
            <a:extLst>
              <a:ext uri="{FF2B5EF4-FFF2-40B4-BE49-F238E27FC236}">
                <a16:creationId xmlns:a16="http://schemas.microsoft.com/office/drawing/2014/main" id="{EA6D30FC-9575-464D-BE12-3BCCD64DF863}"/>
              </a:ext>
            </a:extLst>
          </p:cNvPr>
          <p:cNvGrpSpPr/>
          <p:nvPr/>
        </p:nvGrpSpPr>
        <p:grpSpPr>
          <a:xfrm>
            <a:off x="6661471" y="1731832"/>
            <a:ext cx="4668604" cy="787811"/>
            <a:chOff x="3290539" y="2524934"/>
            <a:chExt cx="4668604" cy="787811"/>
          </a:xfrm>
        </p:grpSpPr>
        <p:sp>
          <p:nvSpPr>
            <p:cNvPr id="42" name="TextBox 41">
              <a:extLst>
                <a:ext uri="{FF2B5EF4-FFF2-40B4-BE49-F238E27FC236}">
                  <a16:creationId xmlns:a16="http://schemas.microsoft.com/office/drawing/2014/main" id="{70421F76-C9A7-4ABE-B591-085A55378EF4}"/>
                </a:ext>
              </a:extLst>
            </p:cNvPr>
            <p:cNvSpPr txBox="1"/>
            <p:nvPr/>
          </p:nvSpPr>
          <p:spPr>
            <a:xfrm>
              <a:off x="3290539" y="3035743"/>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a:t>
              </a:r>
            </a:p>
          </p:txBody>
        </p:sp>
        <p:sp>
          <p:nvSpPr>
            <p:cNvPr id="43" name="TextBox 42">
              <a:extLst>
                <a:ext uri="{FF2B5EF4-FFF2-40B4-BE49-F238E27FC236}">
                  <a16:creationId xmlns:a16="http://schemas.microsoft.com/office/drawing/2014/main" id="{A7219613-1D05-44A4-A0C3-C5BC7993A18A}"/>
                </a:ext>
              </a:extLst>
            </p:cNvPr>
            <p:cNvSpPr txBox="1"/>
            <p:nvPr/>
          </p:nvSpPr>
          <p:spPr>
            <a:xfrm>
              <a:off x="4059154" y="3035744"/>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2-3</a:t>
              </a:r>
            </a:p>
          </p:txBody>
        </p:sp>
        <p:sp>
          <p:nvSpPr>
            <p:cNvPr id="44" name="TextBox 43">
              <a:extLst>
                <a:ext uri="{FF2B5EF4-FFF2-40B4-BE49-F238E27FC236}">
                  <a16:creationId xmlns:a16="http://schemas.microsoft.com/office/drawing/2014/main" id="{B4D102BA-A81A-492A-96FE-62DAD7D2E8B4}"/>
                </a:ext>
              </a:extLst>
            </p:cNvPr>
            <p:cNvSpPr txBox="1"/>
            <p:nvPr/>
          </p:nvSpPr>
          <p:spPr>
            <a:xfrm>
              <a:off x="5709704" y="3035745"/>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6-10</a:t>
              </a:r>
            </a:p>
          </p:txBody>
        </p:sp>
        <p:sp>
          <p:nvSpPr>
            <p:cNvPr id="45" name="TextBox 44">
              <a:extLst>
                <a:ext uri="{FF2B5EF4-FFF2-40B4-BE49-F238E27FC236}">
                  <a16:creationId xmlns:a16="http://schemas.microsoft.com/office/drawing/2014/main" id="{AD3098B1-5C18-429C-9D35-08503C1CC6C0}"/>
                </a:ext>
              </a:extLst>
            </p:cNvPr>
            <p:cNvSpPr txBox="1"/>
            <p:nvPr/>
          </p:nvSpPr>
          <p:spPr>
            <a:xfrm>
              <a:off x="6539598" y="3035746"/>
              <a:ext cx="599885"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11-19</a:t>
              </a:r>
            </a:p>
          </p:txBody>
        </p:sp>
        <p:sp>
          <p:nvSpPr>
            <p:cNvPr id="46" name="TextBox 45">
              <a:extLst>
                <a:ext uri="{FF2B5EF4-FFF2-40B4-BE49-F238E27FC236}">
                  <a16:creationId xmlns:a16="http://schemas.microsoft.com/office/drawing/2014/main" id="{276129A7-210F-4088-8D77-C883C7E64C95}"/>
                </a:ext>
              </a:extLst>
            </p:cNvPr>
            <p:cNvSpPr txBox="1"/>
            <p:nvPr/>
          </p:nvSpPr>
          <p:spPr>
            <a:xfrm>
              <a:off x="7359258" y="3035746"/>
              <a:ext cx="599885"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20+</a:t>
              </a:r>
            </a:p>
          </p:txBody>
        </p:sp>
        <p:sp>
          <p:nvSpPr>
            <p:cNvPr id="47" name="TextBox 46">
              <a:extLst>
                <a:ext uri="{FF2B5EF4-FFF2-40B4-BE49-F238E27FC236}">
                  <a16:creationId xmlns:a16="http://schemas.microsoft.com/office/drawing/2014/main" id="{5B5274F7-238B-4F44-B2C5-43822B06F287}"/>
                </a:ext>
              </a:extLst>
            </p:cNvPr>
            <p:cNvSpPr txBox="1"/>
            <p:nvPr/>
          </p:nvSpPr>
          <p:spPr>
            <a:xfrm>
              <a:off x="4885227"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4-5</a:t>
              </a:r>
            </a:p>
          </p:txBody>
        </p:sp>
        <p:sp>
          <p:nvSpPr>
            <p:cNvPr id="48" name="Text Box 33">
              <a:extLst>
                <a:ext uri="{FF2B5EF4-FFF2-40B4-BE49-F238E27FC236}">
                  <a16:creationId xmlns:a16="http://schemas.microsoft.com/office/drawing/2014/main" id="{1D1C1F64-1AB9-4D3C-8847-D5C2BC7B5E77}"/>
                </a:ext>
              </a:extLst>
            </p:cNvPr>
            <p:cNvSpPr txBox="1">
              <a:spLocks noChangeArrowheads="1"/>
            </p:cNvSpPr>
            <p:nvPr/>
          </p:nvSpPr>
          <p:spPr bwMode="auto">
            <a:xfrm>
              <a:off x="4337677" y="2524934"/>
              <a:ext cx="246938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algn="ctr" eaLnBrk="1" hangingPunct="1"/>
              <a:r>
                <a:rPr lang="en-GB" altLang="en-US" sz="1200" b="1" dirty="0">
                  <a:solidFill>
                    <a:schemeClr val="bg1">
                      <a:lumMod val="50000"/>
                    </a:schemeClr>
                  </a:solidFill>
                  <a:latin typeface="Segoe UI" panose="020B0502040204020203" pitchFamily="34" charset="0"/>
                  <a:cs typeface="Segoe UI" panose="020B0502040204020203" pitchFamily="34" charset="0"/>
                </a:rPr>
                <a:t>Portfolio Size</a:t>
              </a:r>
            </a:p>
          </p:txBody>
        </p:sp>
        <p:pic>
          <p:nvPicPr>
            <p:cNvPr id="49" name="Picture 48">
              <a:extLst>
                <a:ext uri="{FF2B5EF4-FFF2-40B4-BE49-F238E27FC236}">
                  <a16:creationId xmlns:a16="http://schemas.microsoft.com/office/drawing/2014/main" id="{D5ECADE0-315E-4788-A420-F79F8D5EA79D}"/>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57804" y="2842201"/>
              <a:ext cx="219775" cy="219775"/>
            </a:xfrm>
            <a:prstGeom prst="rect">
              <a:avLst/>
            </a:prstGeom>
          </p:spPr>
        </p:pic>
        <p:pic>
          <p:nvPicPr>
            <p:cNvPr id="50" name="Picture 49">
              <a:extLst>
                <a:ext uri="{FF2B5EF4-FFF2-40B4-BE49-F238E27FC236}">
                  <a16:creationId xmlns:a16="http://schemas.microsoft.com/office/drawing/2014/main" id="{2BE77A6A-F0A8-40D0-BD74-4E218B5BC0B7}"/>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27790" y="2842202"/>
              <a:ext cx="219775" cy="219775"/>
            </a:xfrm>
            <a:prstGeom prst="rect">
              <a:avLst/>
            </a:prstGeom>
          </p:spPr>
        </p:pic>
        <p:pic>
          <p:nvPicPr>
            <p:cNvPr id="51" name="Picture 50">
              <a:extLst>
                <a:ext uri="{FF2B5EF4-FFF2-40B4-BE49-F238E27FC236}">
                  <a16:creationId xmlns:a16="http://schemas.microsoft.com/office/drawing/2014/main" id="{8BBFFA51-0E5B-41E4-87BA-B5082A60AD18}"/>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39288" y="2842204"/>
              <a:ext cx="219775" cy="219775"/>
            </a:xfrm>
            <a:prstGeom prst="rect">
              <a:avLst/>
            </a:prstGeom>
          </p:spPr>
        </p:pic>
        <p:pic>
          <p:nvPicPr>
            <p:cNvPr id="52" name="Picture 51">
              <a:extLst>
                <a:ext uri="{FF2B5EF4-FFF2-40B4-BE49-F238E27FC236}">
                  <a16:creationId xmlns:a16="http://schemas.microsoft.com/office/drawing/2014/main" id="{D10E22A0-5B46-4000-AACE-79438ED473D0}"/>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49436" y="2842204"/>
              <a:ext cx="219775" cy="219775"/>
            </a:xfrm>
            <a:prstGeom prst="rect">
              <a:avLst/>
            </a:prstGeom>
          </p:spPr>
        </p:pic>
        <p:pic>
          <p:nvPicPr>
            <p:cNvPr id="53" name="Picture 52">
              <a:extLst>
                <a:ext uri="{FF2B5EF4-FFF2-40B4-BE49-F238E27FC236}">
                  <a16:creationId xmlns:a16="http://schemas.microsoft.com/office/drawing/2014/main" id="{CF207FE7-21B8-4FB0-ABD6-CFB7B825F9FC}"/>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51951" y="2842204"/>
              <a:ext cx="219775" cy="219775"/>
            </a:xfrm>
            <a:prstGeom prst="rect">
              <a:avLst/>
            </a:prstGeom>
          </p:spPr>
        </p:pic>
        <p:pic>
          <p:nvPicPr>
            <p:cNvPr id="54" name="Picture 53">
              <a:extLst>
                <a:ext uri="{FF2B5EF4-FFF2-40B4-BE49-F238E27FC236}">
                  <a16:creationId xmlns:a16="http://schemas.microsoft.com/office/drawing/2014/main" id="{B4E8B8A7-8666-40A8-9A2F-6950E19FBAF8}"/>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60729" y="2842203"/>
              <a:ext cx="219775" cy="219775"/>
            </a:xfrm>
            <a:prstGeom prst="rect">
              <a:avLst/>
            </a:prstGeom>
          </p:spPr>
        </p:pic>
      </p:grpSp>
      <p:graphicFrame>
        <p:nvGraphicFramePr>
          <p:cNvPr id="55" name="Table 54">
            <a:extLst>
              <a:ext uri="{FF2B5EF4-FFF2-40B4-BE49-F238E27FC236}">
                <a16:creationId xmlns:a16="http://schemas.microsoft.com/office/drawing/2014/main" id="{7051DB6C-7AC9-4CC5-9B91-E00EC4B6CBBA}"/>
              </a:ext>
            </a:extLst>
          </p:cNvPr>
          <p:cNvGraphicFramePr>
            <a:graphicFrameLocks noGrp="1"/>
          </p:cNvGraphicFramePr>
          <p:nvPr>
            <p:extLst>
              <p:ext uri="{D42A27DB-BD31-4B8C-83A1-F6EECF244321}">
                <p14:modId xmlns:p14="http://schemas.microsoft.com/office/powerpoint/2010/main" val="4208683486"/>
              </p:ext>
            </p:extLst>
          </p:nvPr>
        </p:nvGraphicFramePr>
        <p:xfrm>
          <a:off x="6538883" y="2587927"/>
          <a:ext cx="4923150" cy="3269952"/>
        </p:xfrm>
        <a:graphic>
          <a:graphicData uri="http://schemas.openxmlformats.org/drawingml/2006/table">
            <a:tbl>
              <a:tblPr>
                <a:tableStyleId>{073A0DAA-6AF3-43AB-8588-CEC1D06C72B9}</a:tableStyleId>
              </a:tblPr>
              <a:tblGrid>
                <a:gridCol w="820525">
                  <a:extLst>
                    <a:ext uri="{9D8B030D-6E8A-4147-A177-3AD203B41FA5}">
                      <a16:colId xmlns:a16="http://schemas.microsoft.com/office/drawing/2014/main" val="20000"/>
                    </a:ext>
                  </a:extLst>
                </a:gridCol>
                <a:gridCol w="820525">
                  <a:extLst>
                    <a:ext uri="{9D8B030D-6E8A-4147-A177-3AD203B41FA5}">
                      <a16:colId xmlns:a16="http://schemas.microsoft.com/office/drawing/2014/main" val="20001"/>
                    </a:ext>
                  </a:extLst>
                </a:gridCol>
                <a:gridCol w="820525">
                  <a:extLst>
                    <a:ext uri="{9D8B030D-6E8A-4147-A177-3AD203B41FA5}">
                      <a16:colId xmlns:a16="http://schemas.microsoft.com/office/drawing/2014/main" val="20002"/>
                    </a:ext>
                  </a:extLst>
                </a:gridCol>
                <a:gridCol w="820525">
                  <a:extLst>
                    <a:ext uri="{9D8B030D-6E8A-4147-A177-3AD203B41FA5}">
                      <a16:colId xmlns:a16="http://schemas.microsoft.com/office/drawing/2014/main" val="20003"/>
                    </a:ext>
                  </a:extLst>
                </a:gridCol>
                <a:gridCol w="820525">
                  <a:extLst>
                    <a:ext uri="{9D8B030D-6E8A-4147-A177-3AD203B41FA5}">
                      <a16:colId xmlns:a16="http://schemas.microsoft.com/office/drawing/2014/main" val="20004"/>
                    </a:ext>
                  </a:extLst>
                </a:gridCol>
                <a:gridCol w="820525">
                  <a:extLst>
                    <a:ext uri="{9D8B030D-6E8A-4147-A177-3AD203B41FA5}">
                      <a16:colId xmlns:a16="http://schemas.microsoft.com/office/drawing/2014/main" val="20005"/>
                    </a:ext>
                  </a:extLst>
                </a:gridCol>
              </a:tblGrid>
              <a:tr h="817488">
                <a:tc>
                  <a:txBody>
                    <a:bodyPr/>
                    <a:lstStyle/>
                    <a:p>
                      <a:pPr marL="0" algn="ctr" defTabSz="914377" rtl="0" eaLnBrk="1" fontAlgn="ctr" latinLnBrk="0" hangingPunct="1"/>
                      <a:r>
                        <a:rPr lang="en-GB" sz="1100" b="1" i="0" u="none" strike="noStrike" kern="1200" dirty="0">
                          <a:solidFill>
                            <a:schemeClr val="bg1"/>
                          </a:solidFill>
                          <a:effectLst/>
                          <a:latin typeface="Segoe UI" panose="020B0502040204020203" pitchFamily="34" charset="0"/>
                          <a:ea typeface="+mn-ea"/>
                          <a:cs typeface="+mn-cs"/>
                        </a:rPr>
                        <a:t>96</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GB" sz="1100" b="1" i="0" u="none" strike="noStrike" kern="1200" dirty="0">
                          <a:solidFill>
                            <a:schemeClr val="bg1"/>
                          </a:solidFill>
                          <a:effectLst/>
                          <a:latin typeface="Segoe UI" panose="020B0502040204020203" pitchFamily="34" charset="0"/>
                          <a:ea typeface="+mn-ea"/>
                          <a:cs typeface="+mn-cs"/>
                        </a:rPr>
                        <a:t>89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GB" sz="1100" b="1" i="0" u="none" strike="noStrike" kern="1200" dirty="0">
                          <a:solidFill>
                            <a:schemeClr val="bg1"/>
                          </a:solidFill>
                          <a:effectLst/>
                          <a:latin typeface="Segoe UI" panose="020B0502040204020203" pitchFamily="34" charset="0"/>
                          <a:ea typeface="+mn-ea"/>
                          <a:cs typeface="+mn-cs"/>
                        </a:rPr>
                        <a:t>80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GB" sz="1100" b="1" i="0" u="none" strike="noStrike" kern="1200" dirty="0">
                          <a:solidFill>
                            <a:schemeClr val="bg1"/>
                          </a:solidFill>
                          <a:effectLst/>
                          <a:latin typeface="Segoe UI" panose="020B0502040204020203" pitchFamily="34" charset="0"/>
                          <a:ea typeface="+mn-ea"/>
                          <a:cs typeface="+mn-cs"/>
                        </a:rPr>
                        <a:t>69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GB" sz="1100" b="1" i="0" u="none" strike="noStrike" kern="1200" dirty="0">
                          <a:solidFill>
                            <a:schemeClr val="bg1"/>
                          </a:solidFill>
                          <a:effectLst/>
                          <a:latin typeface="Segoe UI" panose="020B0502040204020203" pitchFamily="34" charset="0"/>
                          <a:ea typeface="+mn-ea"/>
                          <a:cs typeface="+mn-cs"/>
                        </a:rPr>
                        <a:t>56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GB" sz="1100" b="1" i="0" u="none" strike="noStrike" kern="1200" dirty="0">
                          <a:solidFill>
                            <a:schemeClr val="bg1"/>
                          </a:solidFill>
                          <a:effectLst/>
                          <a:latin typeface="Segoe UI" panose="020B0502040204020203" pitchFamily="34" charset="0"/>
                          <a:ea typeface="+mn-ea"/>
                          <a:cs typeface="+mn-cs"/>
                        </a:rPr>
                        <a:t>37</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817488">
                <a:tc>
                  <a:txBody>
                    <a:bodyPr/>
                    <a:lstStyle/>
                    <a:p>
                      <a:pPr marL="0" algn="ctr" defTabSz="914377" rtl="0" eaLnBrk="1" fontAlgn="ctr" latinLnBrk="0" hangingPunct="1"/>
                      <a:r>
                        <a:rPr lang="en-GB" sz="1100" b="1" i="0" u="none" strike="noStrike" kern="1200" dirty="0">
                          <a:solidFill>
                            <a:schemeClr val="bg1"/>
                          </a:solidFill>
                          <a:effectLst/>
                          <a:latin typeface="Segoe UI" panose="020B0502040204020203" pitchFamily="34" charset="0"/>
                          <a:ea typeface="+mn-ea"/>
                          <a:cs typeface="+mn-cs"/>
                        </a:rPr>
                        <a:t>0</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GB" sz="1100" b="1" i="0" u="none" strike="noStrike" kern="1200" dirty="0">
                          <a:solidFill>
                            <a:schemeClr val="bg1"/>
                          </a:solidFill>
                          <a:effectLst/>
                          <a:latin typeface="Segoe UI" panose="020B0502040204020203" pitchFamily="34" charset="0"/>
                          <a:ea typeface="+mn-ea"/>
                          <a:cs typeface="+mn-cs"/>
                        </a:rPr>
                        <a:t>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GB" sz="1100" b="1" i="0" u="none" strike="noStrike" kern="1200" dirty="0">
                          <a:solidFill>
                            <a:schemeClr val="bg1"/>
                          </a:solidFill>
                          <a:effectLst/>
                          <a:latin typeface="Segoe UI" panose="020B0502040204020203" pitchFamily="34" charset="0"/>
                          <a:ea typeface="+mn-ea"/>
                          <a:cs typeface="+mn-cs"/>
                        </a:rPr>
                        <a:t>10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GB" sz="1100" b="1" i="0" u="none" strike="noStrike" kern="1200" dirty="0">
                          <a:solidFill>
                            <a:schemeClr val="bg1"/>
                          </a:solidFill>
                          <a:effectLst/>
                          <a:latin typeface="Segoe UI" panose="020B0502040204020203" pitchFamily="34" charset="0"/>
                          <a:ea typeface="+mn-ea"/>
                          <a:cs typeface="+mn-cs"/>
                        </a:rPr>
                        <a:t>21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GB" sz="1100" b="1" i="0" u="none" strike="noStrike" kern="1200" dirty="0">
                          <a:solidFill>
                            <a:schemeClr val="bg1"/>
                          </a:solidFill>
                          <a:effectLst/>
                          <a:latin typeface="Segoe UI" panose="020B0502040204020203" pitchFamily="34" charset="0"/>
                          <a:ea typeface="+mn-ea"/>
                          <a:cs typeface="+mn-cs"/>
                        </a:rPr>
                        <a:t>27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GB" sz="1100" b="1" i="0" u="none" strike="noStrike" kern="1200" dirty="0">
                          <a:solidFill>
                            <a:schemeClr val="bg1"/>
                          </a:solidFill>
                          <a:effectLst/>
                          <a:latin typeface="Segoe UI" panose="020B0502040204020203" pitchFamily="34" charset="0"/>
                          <a:ea typeface="+mn-ea"/>
                          <a:cs typeface="+mn-cs"/>
                        </a:rPr>
                        <a:t>39</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817488">
                <a:tc>
                  <a:txBody>
                    <a:bodyPr/>
                    <a:lstStyle/>
                    <a:p>
                      <a:pPr algn="ctr" fontAlgn="ctr"/>
                      <a:r>
                        <a:rPr lang="en-GB" sz="1100" b="1" i="0" u="none" strike="noStrike" dirty="0">
                          <a:solidFill>
                            <a:schemeClr val="bg1"/>
                          </a:solidFill>
                          <a:effectLst/>
                          <a:latin typeface="Segoe UI" panose="020B0502040204020203" pitchFamily="34" charset="0"/>
                        </a:rPr>
                        <a:t>2</a:t>
                      </a:r>
                    </a:p>
                  </a:txBody>
                  <a:tcPr marL="9525" marR="9525" marT="9525"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20</a:t>
                      </a:r>
                    </a:p>
                  </a:txBody>
                  <a:tcPr marL="9525" marR="9525" marT="9525"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817488">
                <a:tc>
                  <a:txBody>
                    <a:bodyPr/>
                    <a:lstStyle/>
                    <a:p>
                      <a:pPr algn="ctr" fontAlgn="ctr"/>
                      <a:r>
                        <a:rPr lang="en-GB" sz="1100" b="1" i="0" u="none" strike="noStrike" dirty="0">
                          <a:solidFill>
                            <a:schemeClr val="bg1"/>
                          </a:solidFill>
                          <a:effectLst/>
                          <a:latin typeface="Segoe UI" panose="020B0502040204020203" pitchFamily="34" charset="0"/>
                        </a:rPr>
                        <a:t>3</a:t>
                      </a:r>
                    </a:p>
                  </a:txBody>
                  <a:tcPr marL="9525" marR="9525" marT="9525"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dirty="0">
                          <a:solidFill>
                            <a:schemeClr val="bg1"/>
                          </a:solidFill>
                          <a:effectLst/>
                          <a:latin typeface="Segoe UI" panose="020B0502040204020203" pitchFamily="34" charset="0"/>
                        </a:rPr>
                        <a:t>2</a:t>
                      </a:r>
                    </a:p>
                  </a:txBody>
                  <a:tcPr marL="9525" marR="9525" marT="9525"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20905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3">
            <a:extLst>
              <a:ext uri="{FF2B5EF4-FFF2-40B4-BE49-F238E27FC236}">
                <a16:creationId xmlns:a16="http://schemas.microsoft.com/office/drawing/2014/main" id="{D514E216-A941-4D3F-8BB2-3863C9AD4013}"/>
              </a:ext>
            </a:extLst>
          </p:cNvPr>
          <p:cNvGraphicFramePr>
            <a:graphicFrameLocks noGrp="1"/>
          </p:cNvGraphicFramePr>
          <p:nvPr>
            <p:ph type="chart" sz="quarter" idx="22"/>
            <p:extLst>
              <p:ext uri="{D42A27DB-BD31-4B8C-83A1-F6EECF244321}">
                <p14:modId xmlns:p14="http://schemas.microsoft.com/office/powerpoint/2010/main" val="112706918"/>
              </p:ext>
            </p:extLst>
          </p:nvPr>
        </p:nvGraphicFramePr>
        <p:xfrm>
          <a:off x="439738" y="2147888"/>
          <a:ext cx="11229975" cy="383698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422887" y="244702"/>
            <a:ext cx="11095645" cy="671807"/>
          </a:xfrm>
        </p:spPr>
        <p:txBody>
          <a:bodyPr>
            <a:normAutofit/>
          </a:bodyPr>
          <a:lstStyle/>
          <a:p>
            <a:r>
              <a:rPr lang="en-GB" sz="2000" dirty="0"/>
              <a:t>Almost 75% of a Ltd Company landlord’s portfolio is held within a company structure, stable from Q1</a:t>
            </a:r>
          </a:p>
        </p:txBody>
      </p:sp>
      <p:sp>
        <p:nvSpPr>
          <p:cNvPr id="5" name="Text Placeholder 4"/>
          <p:cNvSpPr>
            <a:spLocks noGrp="1"/>
          </p:cNvSpPr>
          <p:nvPr>
            <p:ph type="body" sz="quarter" idx="18"/>
          </p:nvPr>
        </p:nvSpPr>
        <p:spPr>
          <a:xfrm>
            <a:off x="668337" y="6189797"/>
            <a:ext cx="9417050" cy="273050"/>
          </a:xfrm>
        </p:spPr>
        <p:txBody>
          <a:bodyPr/>
          <a:lstStyle/>
          <a:p>
            <a:r>
              <a:rPr lang="en-GB" dirty="0"/>
              <a:t>Q3e. How many of your properties do you currently hold in a Ltd Company Structure? Q2. Thinking of your overall letting property portfolio, how many properties do you own? </a:t>
            </a:r>
          </a:p>
          <a:p>
            <a:r>
              <a:rPr lang="en-GB" dirty="0"/>
              <a:t>Base: All who operate as a Ltd Company (199) </a:t>
            </a:r>
          </a:p>
        </p:txBody>
      </p:sp>
      <p:sp>
        <p:nvSpPr>
          <p:cNvPr id="6" name="Text Placeholder 5"/>
          <p:cNvSpPr>
            <a:spLocks noGrp="1"/>
          </p:cNvSpPr>
          <p:nvPr>
            <p:ph type="body" sz="quarter" idx="19"/>
          </p:nvPr>
        </p:nvSpPr>
        <p:spPr>
          <a:xfrm>
            <a:off x="439738" y="1007919"/>
            <a:ext cx="11078794" cy="581025"/>
          </a:xfrm>
        </p:spPr>
        <p:txBody>
          <a:bodyPr/>
          <a:lstStyle/>
          <a:p>
            <a:r>
              <a:rPr lang="en-GB" dirty="0"/>
              <a:t>Both the average portfolio size of landlords with at least 1 property in a limited company </a:t>
            </a:r>
            <a:r>
              <a:rPr lang="en-GB" i="1" dirty="0"/>
              <a:t>and</a:t>
            </a:r>
            <a:r>
              <a:rPr lang="en-GB" dirty="0"/>
              <a:t> the average number of properties held in a limited company structure have increased broadly in line from Q1. </a:t>
            </a:r>
          </a:p>
        </p:txBody>
      </p:sp>
      <p:sp>
        <p:nvSpPr>
          <p:cNvPr id="7" name="Text Placeholder 6"/>
          <p:cNvSpPr>
            <a:spLocks noGrp="1"/>
          </p:cNvSpPr>
          <p:nvPr>
            <p:ph type="body" sz="quarter" idx="20"/>
          </p:nvPr>
        </p:nvSpPr>
        <p:spPr>
          <a:xfrm>
            <a:off x="439738" y="1674669"/>
            <a:ext cx="10952162" cy="390525"/>
          </a:xfrm>
        </p:spPr>
        <p:txBody>
          <a:bodyPr/>
          <a:lstStyle/>
          <a:p>
            <a:r>
              <a:rPr lang="en-GB" dirty="0"/>
              <a:t>Ltd Company volume/ Ltd Company portfolio size (average)</a:t>
            </a:r>
          </a:p>
        </p:txBody>
      </p:sp>
      <p:cxnSp>
        <p:nvCxnSpPr>
          <p:cNvPr id="56" name="Straight Connector 55">
            <a:extLst>
              <a:ext uri="{FF2B5EF4-FFF2-40B4-BE49-F238E27FC236}">
                <a16:creationId xmlns:a16="http://schemas.microsoft.com/office/drawing/2014/main" id="{948FBA27-7A73-41DF-BEEC-67171BDF4FD7}"/>
              </a:ext>
            </a:extLst>
          </p:cNvPr>
          <p:cNvCxnSpPr>
            <a:cxnSpLocks/>
          </p:cNvCxnSpPr>
          <p:nvPr/>
        </p:nvCxnSpPr>
        <p:spPr>
          <a:xfrm flipV="1">
            <a:off x="3424053" y="2090976"/>
            <a:ext cx="0" cy="3721209"/>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B27FFF8-FE24-45F6-AB84-3F5FF8E82684}"/>
              </a:ext>
            </a:extLst>
          </p:cNvPr>
          <p:cNvCxnSpPr>
            <a:cxnSpLocks/>
          </p:cNvCxnSpPr>
          <p:nvPr/>
        </p:nvCxnSpPr>
        <p:spPr>
          <a:xfrm flipV="1">
            <a:off x="4091434" y="2090976"/>
            <a:ext cx="0" cy="3721209"/>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10608B77-2616-40B5-A30C-97F7980748E5}"/>
              </a:ext>
            </a:extLst>
          </p:cNvPr>
          <p:cNvCxnSpPr>
            <a:cxnSpLocks/>
          </p:cNvCxnSpPr>
          <p:nvPr/>
        </p:nvCxnSpPr>
        <p:spPr>
          <a:xfrm flipV="1">
            <a:off x="4745578" y="2090976"/>
            <a:ext cx="0" cy="3721209"/>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BC77F85-D53B-4DDB-85D4-67985A6F65C2}"/>
              </a:ext>
            </a:extLst>
          </p:cNvPr>
          <p:cNvCxnSpPr>
            <a:cxnSpLocks/>
          </p:cNvCxnSpPr>
          <p:nvPr/>
        </p:nvCxnSpPr>
        <p:spPr>
          <a:xfrm flipV="1">
            <a:off x="5420849" y="2090976"/>
            <a:ext cx="0" cy="3721209"/>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DF2CF58-FCF2-4AEA-82D5-70A8A9E32C2F}"/>
              </a:ext>
            </a:extLst>
          </p:cNvPr>
          <p:cNvCxnSpPr>
            <a:cxnSpLocks/>
          </p:cNvCxnSpPr>
          <p:nvPr/>
        </p:nvCxnSpPr>
        <p:spPr>
          <a:xfrm flipV="1">
            <a:off x="1430222" y="2090976"/>
            <a:ext cx="0" cy="3721209"/>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4EF6303-7F0E-460F-A771-DB3BDFB8EBFF}"/>
              </a:ext>
            </a:extLst>
          </p:cNvPr>
          <p:cNvCxnSpPr>
            <a:cxnSpLocks/>
          </p:cNvCxnSpPr>
          <p:nvPr/>
        </p:nvCxnSpPr>
        <p:spPr>
          <a:xfrm flipV="1">
            <a:off x="2108758" y="2090976"/>
            <a:ext cx="0" cy="3721209"/>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D8D19FC-4105-483B-92A2-97ACB24710B0}"/>
              </a:ext>
            </a:extLst>
          </p:cNvPr>
          <p:cNvCxnSpPr>
            <a:cxnSpLocks/>
          </p:cNvCxnSpPr>
          <p:nvPr/>
        </p:nvCxnSpPr>
        <p:spPr>
          <a:xfrm flipV="1">
            <a:off x="2767719" y="2090976"/>
            <a:ext cx="0" cy="3721209"/>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24EC2D9-FE8F-4D36-98E5-47493A851F77}"/>
              </a:ext>
            </a:extLst>
          </p:cNvPr>
          <p:cNvCxnSpPr>
            <a:cxnSpLocks/>
          </p:cNvCxnSpPr>
          <p:nvPr/>
        </p:nvCxnSpPr>
        <p:spPr>
          <a:xfrm flipV="1">
            <a:off x="7394339" y="2147888"/>
            <a:ext cx="0" cy="3721209"/>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4DE3709-0942-4DFD-81ED-8E664D8FB54E}"/>
              </a:ext>
            </a:extLst>
          </p:cNvPr>
          <p:cNvCxnSpPr>
            <a:cxnSpLocks/>
          </p:cNvCxnSpPr>
          <p:nvPr/>
        </p:nvCxnSpPr>
        <p:spPr>
          <a:xfrm flipV="1">
            <a:off x="6059940" y="2147888"/>
            <a:ext cx="0" cy="3721209"/>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 name="Straight Connector 1">
            <a:extLst>
              <a:ext uri="{FF2B5EF4-FFF2-40B4-BE49-F238E27FC236}">
                <a16:creationId xmlns:a16="http://schemas.microsoft.com/office/drawing/2014/main" id="{4CBC8AF2-88C3-BAAE-C9A0-654966C6B859}"/>
              </a:ext>
            </a:extLst>
          </p:cNvPr>
          <p:cNvCxnSpPr>
            <a:cxnSpLocks/>
          </p:cNvCxnSpPr>
          <p:nvPr/>
        </p:nvCxnSpPr>
        <p:spPr>
          <a:xfrm flipV="1">
            <a:off x="8035852" y="2147888"/>
            <a:ext cx="0" cy="3721209"/>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A3A52EB5-EAF3-DED5-307F-D7C8F654875A}"/>
              </a:ext>
            </a:extLst>
          </p:cNvPr>
          <p:cNvCxnSpPr>
            <a:cxnSpLocks/>
          </p:cNvCxnSpPr>
          <p:nvPr/>
        </p:nvCxnSpPr>
        <p:spPr>
          <a:xfrm flipV="1">
            <a:off x="6714237" y="2138448"/>
            <a:ext cx="0" cy="3721209"/>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F918EF4-11A0-9F50-F96D-E221F68BCA93}"/>
              </a:ext>
            </a:extLst>
          </p:cNvPr>
          <p:cNvCxnSpPr>
            <a:cxnSpLocks/>
          </p:cNvCxnSpPr>
          <p:nvPr/>
        </p:nvCxnSpPr>
        <p:spPr>
          <a:xfrm flipV="1">
            <a:off x="8728516" y="2147888"/>
            <a:ext cx="0" cy="3721209"/>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F918EF4-11A0-9F50-F96D-E221F68BCA93}"/>
              </a:ext>
            </a:extLst>
          </p:cNvPr>
          <p:cNvCxnSpPr>
            <a:cxnSpLocks/>
          </p:cNvCxnSpPr>
          <p:nvPr/>
        </p:nvCxnSpPr>
        <p:spPr>
          <a:xfrm flipV="1">
            <a:off x="9380946" y="2151203"/>
            <a:ext cx="0" cy="3721209"/>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28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2800" dirty="0">
                <a:solidFill>
                  <a:schemeClr val="accent3"/>
                </a:solidFill>
              </a:rPr>
              <a:t>Selected Q2 2023 headlines / 1</a:t>
            </a:r>
            <a:endParaRPr lang="en-GB" sz="2800" dirty="0">
              <a:solidFill>
                <a:schemeClr val="accent3"/>
              </a:solidFill>
            </a:endParaRPr>
          </a:p>
        </p:txBody>
      </p:sp>
      <p:sp>
        <p:nvSpPr>
          <p:cNvPr id="25" name="Rounded Rectangle 24"/>
          <p:cNvSpPr/>
          <p:nvPr/>
        </p:nvSpPr>
        <p:spPr>
          <a:xfrm>
            <a:off x="775076" y="1054907"/>
            <a:ext cx="10897200" cy="11520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1813" marR="0" lvl="0" indent="0" algn="l" defTabSz="9144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Net tenant demand remains stable at historic high levels </a:t>
            </a:r>
          </a:p>
          <a:p>
            <a:pPr marL="531813" marR="0" lvl="0" indent="0" algn="l" defTabSz="914400" rtl="0" eaLnBrk="0"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Following a steady increase since the start of 2021, tenant demand has stabilised with 67% of landlords reporting an increase in the last quarter. Just 2% of landlords have seen a decrease in demand – with an increasing proportion of landlords selling rental properties, there is no sign of a let up in demand.  </a:t>
            </a:r>
          </a:p>
        </p:txBody>
      </p:sp>
      <p:sp>
        <p:nvSpPr>
          <p:cNvPr id="26" name="Rounded Rectangle 25"/>
          <p:cNvSpPr/>
          <p:nvPr/>
        </p:nvSpPr>
        <p:spPr>
          <a:xfrm>
            <a:off x="775075" y="3623798"/>
            <a:ext cx="10897200" cy="11520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1813" marR="0" lvl="0" indent="0" algn="l" defTabSz="9144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On average, landlords predict they will stay in the PRS for </a:t>
            </a:r>
            <a:r>
              <a:rPr lang="en-GB" sz="1600" b="1" dirty="0">
                <a:solidFill>
                  <a:srgbClr val="FFFFFF">
                    <a:lumMod val="50000"/>
                  </a:srgbClr>
                </a:solidFill>
                <a:latin typeface="Calibri" panose="020F0502020204030204" pitchFamily="34" charset="0"/>
                <a:cs typeface="Calibri" panose="020F0502020204030204" pitchFamily="34" charset="0"/>
              </a:rPr>
              <a:t>just under</a:t>
            </a:r>
            <a:r>
              <a:rPr kumimoji="0" lang="en-GB"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 9.5 more years </a:t>
            </a:r>
          </a:p>
          <a:p>
            <a:pPr marL="531813" marR="0" lvl="0" indent="0" algn="l" defTabSz="914400" rtl="0" eaLnBrk="0"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This has remained relatively stable from Q1, with only a marginal drop in planned tenure as a landlord.  Single property landlords remain most likely to be looking to exit the PRS within the next 12 months (19%). </a:t>
            </a:r>
          </a:p>
        </p:txBody>
      </p:sp>
      <p:sp>
        <p:nvSpPr>
          <p:cNvPr id="2" name="Rounded Rectangle 1"/>
          <p:cNvSpPr/>
          <p:nvPr/>
        </p:nvSpPr>
        <p:spPr>
          <a:xfrm>
            <a:off x="341191" y="1319833"/>
            <a:ext cx="805218" cy="573206"/>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FFFFFF"/>
                </a:solidFill>
                <a:effectLst/>
                <a:uLnTx/>
                <a:uFillTx/>
                <a:latin typeface="Segoe UI" panose="020B0502040204020203" pitchFamily="34" charset="0"/>
                <a:ea typeface="Verdana" charset="0"/>
                <a:cs typeface="Segoe UI" panose="020B0502040204020203" pitchFamily="34" charset="0"/>
              </a:rPr>
              <a:t>1.</a:t>
            </a:r>
          </a:p>
        </p:txBody>
      </p:sp>
      <p:sp>
        <p:nvSpPr>
          <p:cNvPr id="29" name="Rounded Rectangle 28"/>
          <p:cNvSpPr/>
          <p:nvPr/>
        </p:nvSpPr>
        <p:spPr>
          <a:xfrm>
            <a:off x="341191" y="3913195"/>
            <a:ext cx="805218" cy="573206"/>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FFFFFF"/>
                </a:solidFill>
                <a:effectLst/>
                <a:uLnTx/>
                <a:uFillTx/>
                <a:latin typeface="Segoe UI" panose="020B0502040204020203" pitchFamily="34" charset="0"/>
                <a:ea typeface="Verdana" charset="0"/>
                <a:cs typeface="Segoe UI" panose="020B0502040204020203" pitchFamily="34" charset="0"/>
              </a:rPr>
              <a:t>3.</a:t>
            </a:r>
          </a:p>
        </p:txBody>
      </p:sp>
      <p:sp>
        <p:nvSpPr>
          <p:cNvPr id="11" name="Rounded Rectangle 10"/>
          <p:cNvSpPr/>
          <p:nvPr/>
        </p:nvSpPr>
        <p:spPr>
          <a:xfrm>
            <a:off x="775075" y="2346249"/>
            <a:ext cx="10896597" cy="11520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1813" marR="0" lvl="0" indent="0" algn="l" defTabSz="914400" rtl="0" eaLnBrk="0" fontAlgn="auto" latinLnBrk="0" hangingPunct="0">
              <a:lnSpc>
                <a:spcPct val="100000"/>
              </a:lnSpc>
              <a:spcBef>
                <a:spcPts val="0"/>
              </a:spcBef>
              <a:spcAft>
                <a:spcPts val="0"/>
              </a:spcAft>
              <a:buClrTx/>
              <a:buSzTx/>
              <a:buFontTx/>
              <a:buNone/>
              <a:tabLst/>
              <a:defRPr/>
            </a:pPr>
            <a:r>
              <a:rPr lang="en-US" sz="1600" b="1" dirty="0">
                <a:solidFill>
                  <a:srgbClr val="FFFFFF">
                    <a:lumMod val="50000"/>
                  </a:srgbClr>
                </a:solidFill>
                <a:latin typeface="Calibri" panose="020F0502020204030204" pitchFamily="34" charset="0"/>
                <a:cs typeface="Calibri" panose="020F0502020204030204" pitchFamily="34" charset="0"/>
              </a:rPr>
              <a:t>However, the landlord profitability index continues to trend downwards, reaching an all-time low of +68  </a:t>
            </a:r>
            <a:endParaRPr lang="en-GB" sz="1600" b="1" dirty="0">
              <a:solidFill>
                <a:srgbClr val="FFFFFF">
                  <a:lumMod val="50000"/>
                </a:srgbClr>
              </a:solidFill>
              <a:latin typeface="Calibri" panose="020F0502020204030204" pitchFamily="34" charset="0"/>
              <a:cs typeface="Calibri" panose="020F0502020204030204" pitchFamily="34" charset="0"/>
            </a:endParaRPr>
          </a:p>
          <a:p>
            <a:pPr marL="531813" marR="0" lvl="0" indent="0" algn="l" defTabSz="914400" rtl="0" eaLnBrk="0" fontAlgn="auto" latinLnBrk="0" hangingPunct="0">
              <a:lnSpc>
                <a:spcPct val="100000"/>
              </a:lnSpc>
              <a:spcBef>
                <a:spcPts val="0"/>
              </a:spcBef>
              <a:spcAft>
                <a:spcPts val="0"/>
              </a:spcAft>
              <a:buClrTx/>
              <a:buSzTx/>
              <a:buFontTx/>
              <a:buNone/>
              <a:tabLst/>
              <a:defRPr/>
            </a:pPr>
            <a:r>
              <a:rPr lang="en-US" sz="1400" dirty="0">
                <a:solidFill>
                  <a:srgbClr val="FFFFFF">
                    <a:lumMod val="50000"/>
                  </a:srgbClr>
                </a:solidFill>
                <a:latin typeface="Calibri" panose="020F0502020204030204" pitchFamily="34" charset="0"/>
                <a:cs typeface="Calibri" panose="020F0502020204030204" pitchFamily="34" charset="0"/>
              </a:rPr>
              <a:t>Almost 1 in 10 landlords now claims to be making a loss - as a result an increasing number are looking to divest in the coming months.</a:t>
            </a:r>
            <a:r>
              <a:rPr lang="en-GB" sz="1400" dirty="0">
                <a:solidFill>
                  <a:srgbClr val="FFFFFF">
                    <a:lumMod val="50000"/>
                  </a:srgbClr>
                </a:solidFill>
                <a:latin typeface="Calibri" panose="020F0502020204030204" pitchFamily="34" charset="0"/>
                <a:cs typeface="Calibri" panose="020F0502020204030204" pitchFamily="34" charset="0"/>
              </a:rPr>
              <a:t> </a:t>
            </a:r>
            <a:r>
              <a:rPr kumimoji="0" lang="en-GB" sz="14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Overall net profitability has fallen by 11% since Q2 ’21, with recent falls in claimed profitability the largest recorded since the launch of the Landlords Panel in 2007.</a:t>
            </a:r>
          </a:p>
        </p:txBody>
      </p:sp>
      <p:sp>
        <p:nvSpPr>
          <p:cNvPr id="3" name="Rounded Rectangle 2">
            <a:extLst>
              <a:ext uri="{FF2B5EF4-FFF2-40B4-BE49-F238E27FC236}">
                <a16:creationId xmlns:a16="http://schemas.microsoft.com/office/drawing/2014/main" id="{E65C9663-B5AB-E28A-01CD-CD93AC1048EC}"/>
              </a:ext>
            </a:extLst>
          </p:cNvPr>
          <p:cNvSpPr/>
          <p:nvPr/>
        </p:nvSpPr>
        <p:spPr>
          <a:xfrm>
            <a:off x="775076" y="4984243"/>
            <a:ext cx="10896597" cy="11520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marL="531813" marR="0" lvl="0" indent="0" algn="l" defTabSz="914400" rtl="0" eaLnBrk="0" fontAlgn="auto" latinLnBrk="0" hangingPunct="0">
              <a:lnSpc>
                <a:spcPct val="100000"/>
              </a:lnSpc>
              <a:spcBef>
                <a:spcPts val="0"/>
              </a:spcBef>
              <a:spcAft>
                <a:spcPts val="0"/>
              </a:spcAft>
              <a:buClrTx/>
              <a:buSzTx/>
              <a:buFontTx/>
              <a:buNone/>
              <a:tabLst/>
              <a:defRPr/>
            </a:pPr>
            <a:r>
              <a:rPr lang="en-US" sz="1600" b="1" dirty="0">
                <a:solidFill>
                  <a:srgbClr val="FFFFFF">
                    <a:lumMod val="50000"/>
                  </a:srgbClr>
                </a:solidFill>
                <a:latin typeface="Calibri" panose="020F0502020204030204" pitchFamily="34" charset="0"/>
                <a:cs typeface="Calibri" panose="020F0502020204030204" pitchFamily="34" charset="0"/>
              </a:rPr>
              <a:t>The trend of planned divestment has continued its upward trajectory since Q1 ‘22</a:t>
            </a:r>
            <a:r>
              <a:rPr lang="en-GB" sz="1600" b="1" dirty="0">
                <a:solidFill>
                  <a:srgbClr val="FFFFFF">
                    <a:lumMod val="50000"/>
                  </a:srgbClr>
                </a:solidFill>
                <a:latin typeface="Calibri" panose="020F0502020204030204" pitchFamily="34" charset="0"/>
                <a:cs typeface="Calibri" panose="020F0502020204030204" pitchFamily="34" charset="0"/>
              </a:rPr>
              <a:t>, </a:t>
            </a:r>
            <a:r>
              <a:rPr kumimoji="0" lang="en-GB"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reaching an all-time high of 37% </a:t>
            </a:r>
            <a:r>
              <a:rPr kumimoji="0" lang="en-GB" sz="14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Conversely, proposed acquisition remains low at 8%. This again means that we may see a reduction in the size of the PRS in the coming months. </a:t>
            </a:r>
            <a:r>
              <a:rPr lang="en-US" sz="1400" dirty="0">
                <a:solidFill>
                  <a:srgbClr val="FFFFFF">
                    <a:lumMod val="50000"/>
                  </a:srgbClr>
                </a:solidFill>
                <a:latin typeface="Calibri" panose="020F0502020204030204" pitchFamily="34" charset="0"/>
                <a:cs typeface="Calibri" panose="020F0502020204030204" pitchFamily="34" charset="0"/>
              </a:rPr>
              <a:t>More than half of Landlords with larger portfolios (11+ properties) now plan to divest in the next 12 months, with 1 in 5 single property landlords planning to offload their rental property.  </a:t>
            </a:r>
            <a:endParaRPr lang="en-GB" sz="1400" dirty="0">
              <a:solidFill>
                <a:srgbClr val="FFFFFF">
                  <a:lumMod val="50000"/>
                </a:srgbClr>
              </a:solidFill>
              <a:latin typeface="Calibri" panose="020F0502020204030204" pitchFamily="34" charset="0"/>
              <a:cs typeface="Calibri" panose="020F0502020204030204" pitchFamily="34" charset="0"/>
            </a:endParaRPr>
          </a:p>
        </p:txBody>
      </p:sp>
      <p:sp>
        <p:nvSpPr>
          <p:cNvPr id="28" name="Rounded Rectangle 27"/>
          <p:cNvSpPr/>
          <p:nvPr/>
        </p:nvSpPr>
        <p:spPr>
          <a:xfrm>
            <a:off x="341191" y="2616514"/>
            <a:ext cx="805218" cy="573206"/>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FFFFFF"/>
                </a:solidFill>
                <a:effectLst/>
                <a:uLnTx/>
                <a:uFillTx/>
                <a:latin typeface="Segoe UI" panose="020B0502040204020203" pitchFamily="34" charset="0"/>
                <a:ea typeface="Verdana" charset="0"/>
                <a:cs typeface="Segoe UI" panose="020B0502040204020203" pitchFamily="34" charset="0"/>
              </a:rPr>
              <a:t>2.</a:t>
            </a:r>
          </a:p>
        </p:txBody>
      </p:sp>
      <p:sp>
        <p:nvSpPr>
          <p:cNvPr id="12" name="Rounded Rectangle 11"/>
          <p:cNvSpPr/>
          <p:nvPr/>
        </p:nvSpPr>
        <p:spPr>
          <a:xfrm>
            <a:off x="341191" y="5209876"/>
            <a:ext cx="805218" cy="573206"/>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FFFFFF"/>
                </a:solidFill>
                <a:effectLst/>
                <a:uLnTx/>
                <a:uFillTx/>
                <a:latin typeface="Segoe UI" panose="020B0502040204020203" pitchFamily="34" charset="0"/>
                <a:ea typeface="Verdana" charset="0"/>
                <a:cs typeface="Segoe UI" panose="020B0502040204020203" pitchFamily="34" charset="0"/>
              </a:rPr>
              <a:t>4.</a:t>
            </a:r>
          </a:p>
        </p:txBody>
      </p:sp>
    </p:spTree>
    <p:extLst>
      <p:ext uri="{BB962C8B-B14F-4D97-AF65-F5344CB8AC3E}">
        <p14:creationId xmlns:p14="http://schemas.microsoft.com/office/powerpoint/2010/main" val="2743502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246103" cy="671807"/>
          </a:xfrm>
        </p:spPr>
        <p:txBody>
          <a:bodyPr>
            <a:normAutofit/>
          </a:bodyPr>
          <a:lstStyle/>
          <a:p>
            <a:r>
              <a:rPr lang="en-GB" dirty="0"/>
              <a:t>Terraced houses remain the most commonly owned property type at 60%</a:t>
            </a:r>
          </a:p>
        </p:txBody>
      </p:sp>
      <p:sp>
        <p:nvSpPr>
          <p:cNvPr id="3" name="Text Placeholder 2"/>
          <p:cNvSpPr>
            <a:spLocks noGrp="1"/>
          </p:cNvSpPr>
          <p:nvPr>
            <p:ph type="body" sz="quarter" idx="18"/>
          </p:nvPr>
        </p:nvSpPr>
        <p:spPr>
          <a:xfrm>
            <a:off x="668337" y="6189797"/>
            <a:ext cx="9417050" cy="273050"/>
          </a:xfrm>
        </p:spPr>
        <p:txBody>
          <a:bodyPr/>
          <a:lstStyle/>
          <a:p>
            <a:r>
              <a:rPr lang="en-GB" altLang="en-US" dirty="0"/>
              <a:t>Q4. Which types of residential letting properties do you own? </a:t>
            </a:r>
            <a:r>
              <a:rPr lang="en-US" altLang="en-US" dirty="0"/>
              <a:t>Base: All (983)</a:t>
            </a:r>
            <a:endParaRPr lang="en-GB" altLang="en-US" dirty="0"/>
          </a:p>
        </p:txBody>
      </p:sp>
      <p:sp>
        <p:nvSpPr>
          <p:cNvPr id="4" name="Text Placeholder 3"/>
          <p:cNvSpPr>
            <a:spLocks noGrp="1"/>
          </p:cNvSpPr>
          <p:nvPr>
            <p:ph type="body" sz="quarter" idx="19"/>
          </p:nvPr>
        </p:nvSpPr>
        <p:spPr>
          <a:xfrm>
            <a:off x="439738" y="1007919"/>
            <a:ext cx="11078794" cy="581025"/>
          </a:xfrm>
        </p:spPr>
        <p:txBody>
          <a:bodyPr>
            <a:normAutofit/>
          </a:bodyPr>
          <a:lstStyle/>
          <a:p>
            <a:r>
              <a:rPr lang="en-GB" dirty="0"/>
              <a:t>Landlords with 11-19 properties report the highest incidence of terrace houses at 76%. Individual flats and semi-detached houses are also predominant  property types at 50% and 44% respectively. Other property types are less common, although landlords with 20+ properties are much more likely to have these in their portfolio.</a:t>
            </a:r>
          </a:p>
        </p:txBody>
      </p:sp>
      <p:sp>
        <p:nvSpPr>
          <p:cNvPr id="5" name="Text Placeholder 4"/>
          <p:cNvSpPr>
            <a:spLocks noGrp="1"/>
          </p:cNvSpPr>
          <p:nvPr>
            <p:ph type="body" sz="quarter" idx="20"/>
          </p:nvPr>
        </p:nvSpPr>
        <p:spPr>
          <a:xfrm>
            <a:off x="439738" y="1674669"/>
            <a:ext cx="10952162" cy="390525"/>
          </a:xfrm>
        </p:spPr>
        <p:txBody>
          <a:bodyPr/>
          <a:lstStyle/>
          <a:p>
            <a:r>
              <a:rPr lang="en-GB" dirty="0"/>
              <a:t>Type of property owned (%)</a:t>
            </a:r>
          </a:p>
        </p:txBody>
      </p:sp>
      <p:grpSp>
        <p:nvGrpSpPr>
          <p:cNvPr id="7" name="Group 6"/>
          <p:cNvGrpSpPr/>
          <p:nvPr/>
        </p:nvGrpSpPr>
        <p:grpSpPr>
          <a:xfrm>
            <a:off x="6696705" y="1553064"/>
            <a:ext cx="4668604" cy="787811"/>
            <a:chOff x="3290539" y="2524934"/>
            <a:chExt cx="4668604" cy="787811"/>
          </a:xfrm>
        </p:grpSpPr>
        <p:sp>
          <p:nvSpPr>
            <p:cNvPr id="14" name="TextBox 13"/>
            <p:cNvSpPr txBox="1"/>
            <p:nvPr/>
          </p:nvSpPr>
          <p:spPr>
            <a:xfrm>
              <a:off x="3290539" y="3035743"/>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a:t>
              </a:r>
            </a:p>
          </p:txBody>
        </p:sp>
        <p:sp>
          <p:nvSpPr>
            <p:cNvPr id="15" name="TextBox 14"/>
            <p:cNvSpPr txBox="1"/>
            <p:nvPr/>
          </p:nvSpPr>
          <p:spPr>
            <a:xfrm>
              <a:off x="4059154" y="3035744"/>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2-3</a:t>
              </a:r>
            </a:p>
          </p:txBody>
        </p:sp>
        <p:sp>
          <p:nvSpPr>
            <p:cNvPr id="16" name="TextBox 15"/>
            <p:cNvSpPr txBox="1"/>
            <p:nvPr/>
          </p:nvSpPr>
          <p:spPr>
            <a:xfrm>
              <a:off x="5709704" y="3035745"/>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6-10</a:t>
              </a:r>
            </a:p>
          </p:txBody>
        </p:sp>
        <p:sp>
          <p:nvSpPr>
            <p:cNvPr id="17" name="TextBox 16"/>
            <p:cNvSpPr txBox="1"/>
            <p:nvPr/>
          </p:nvSpPr>
          <p:spPr>
            <a:xfrm>
              <a:off x="6539598" y="3035746"/>
              <a:ext cx="599885"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11-19</a:t>
              </a:r>
            </a:p>
          </p:txBody>
        </p:sp>
        <p:sp>
          <p:nvSpPr>
            <p:cNvPr id="18" name="TextBox 17"/>
            <p:cNvSpPr txBox="1"/>
            <p:nvPr/>
          </p:nvSpPr>
          <p:spPr>
            <a:xfrm>
              <a:off x="7359258" y="3035746"/>
              <a:ext cx="599885"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20+</a:t>
              </a:r>
            </a:p>
          </p:txBody>
        </p:sp>
        <p:sp>
          <p:nvSpPr>
            <p:cNvPr id="19" name="TextBox 18"/>
            <p:cNvSpPr txBox="1"/>
            <p:nvPr/>
          </p:nvSpPr>
          <p:spPr>
            <a:xfrm>
              <a:off x="4885227"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4-5</a:t>
              </a:r>
            </a:p>
          </p:txBody>
        </p:sp>
        <p:sp>
          <p:nvSpPr>
            <p:cNvPr id="20" name="Text Box 33"/>
            <p:cNvSpPr txBox="1">
              <a:spLocks noChangeArrowheads="1"/>
            </p:cNvSpPr>
            <p:nvPr/>
          </p:nvSpPr>
          <p:spPr bwMode="auto">
            <a:xfrm>
              <a:off x="4337677" y="2524934"/>
              <a:ext cx="246938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algn="ctr" eaLnBrk="1" hangingPunct="1"/>
              <a:r>
                <a:rPr lang="en-GB" altLang="en-US" sz="1200" b="1" dirty="0">
                  <a:solidFill>
                    <a:schemeClr val="bg1">
                      <a:lumMod val="50000"/>
                    </a:schemeClr>
                  </a:solidFill>
                  <a:latin typeface="Segoe UI" panose="020B0502040204020203" pitchFamily="34" charset="0"/>
                  <a:cs typeface="Segoe UI" panose="020B0502040204020203" pitchFamily="34" charset="0"/>
                </a:rPr>
                <a:t>Portfolio Size</a:t>
              </a:r>
            </a:p>
          </p:txBody>
        </p:sp>
        <p:pic>
          <p:nvPicPr>
            <p:cNvPr id="21" name="Picture 20"/>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57804" y="2842201"/>
              <a:ext cx="219775" cy="219775"/>
            </a:xfrm>
            <a:prstGeom prst="rect">
              <a:avLst/>
            </a:prstGeom>
          </p:spPr>
        </p:pic>
        <p:pic>
          <p:nvPicPr>
            <p:cNvPr id="22" name="Picture 2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27790" y="2842202"/>
              <a:ext cx="219775" cy="219775"/>
            </a:xfrm>
            <a:prstGeom prst="rect">
              <a:avLst/>
            </a:prstGeom>
          </p:spPr>
        </p:pic>
        <p:pic>
          <p:nvPicPr>
            <p:cNvPr id="23" name="Picture 22"/>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39288" y="2842204"/>
              <a:ext cx="219775" cy="219775"/>
            </a:xfrm>
            <a:prstGeom prst="rect">
              <a:avLst/>
            </a:prstGeom>
          </p:spPr>
        </p:pic>
        <p:pic>
          <p:nvPicPr>
            <p:cNvPr id="24" name="Picture 2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49436" y="2842204"/>
              <a:ext cx="219775" cy="219775"/>
            </a:xfrm>
            <a:prstGeom prst="rect">
              <a:avLst/>
            </a:prstGeom>
          </p:spPr>
        </p:pic>
        <p:pic>
          <p:nvPicPr>
            <p:cNvPr id="25" name="Picture 24"/>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51951" y="2842204"/>
              <a:ext cx="219775" cy="219775"/>
            </a:xfrm>
            <a:prstGeom prst="rect">
              <a:avLst/>
            </a:prstGeom>
          </p:spPr>
        </p:pic>
        <p:pic>
          <p:nvPicPr>
            <p:cNvPr id="26" name="Picture 25"/>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60729" y="2842203"/>
              <a:ext cx="219775" cy="219775"/>
            </a:xfrm>
            <a:prstGeom prst="rect">
              <a:avLst/>
            </a:prstGeom>
          </p:spPr>
        </p:pic>
      </p:grpSp>
      <p:graphicFrame>
        <p:nvGraphicFramePr>
          <p:cNvPr id="27" name="Object 1"/>
          <p:cNvGraphicFramePr>
            <a:graphicFrameLocks/>
          </p:cNvGraphicFramePr>
          <p:nvPr>
            <p:extLst>
              <p:ext uri="{D42A27DB-BD31-4B8C-83A1-F6EECF244321}">
                <p14:modId xmlns:p14="http://schemas.microsoft.com/office/powerpoint/2010/main" val="4199373416"/>
              </p:ext>
            </p:extLst>
          </p:nvPr>
        </p:nvGraphicFramePr>
        <p:xfrm>
          <a:off x="439736" y="1870331"/>
          <a:ext cx="6067038" cy="4145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95420621"/>
              </p:ext>
            </p:extLst>
          </p:nvPr>
        </p:nvGraphicFramePr>
        <p:xfrm>
          <a:off x="6543672" y="2406767"/>
          <a:ext cx="4923150" cy="3679712"/>
        </p:xfrm>
        <a:graphic>
          <a:graphicData uri="http://schemas.openxmlformats.org/drawingml/2006/table">
            <a:tbl>
              <a:tblPr>
                <a:tableStyleId>{073A0DAA-6AF3-43AB-8588-CEC1D06C72B9}</a:tableStyleId>
              </a:tblPr>
              <a:tblGrid>
                <a:gridCol w="820525">
                  <a:extLst>
                    <a:ext uri="{9D8B030D-6E8A-4147-A177-3AD203B41FA5}">
                      <a16:colId xmlns:a16="http://schemas.microsoft.com/office/drawing/2014/main" val="20000"/>
                    </a:ext>
                  </a:extLst>
                </a:gridCol>
                <a:gridCol w="817778">
                  <a:extLst>
                    <a:ext uri="{9D8B030D-6E8A-4147-A177-3AD203B41FA5}">
                      <a16:colId xmlns:a16="http://schemas.microsoft.com/office/drawing/2014/main" val="20001"/>
                    </a:ext>
                  </a:extLst>
                </a:gridCol>
                <a:gridCol w="823272">
                  <a:extLst>
                    <a:ext uri="{9D8B030D-6E8A-4147-A177-3AD203B41FA5}">
                      <a16:colId xmlns:a16="http://schemas.microsoft.com/office/drawing/2014/main" val="20002"/>
                    </a:ext>
                  </a:extLst>
                </a:gridCol>
                <a:gridCol w="820525">
                  <a:extLst>
                    <a:ext uri="{9D8B030D-6E8A-4147-A177-3AD203B41FA5}">
                      <a16:colId xmlns:a16="http://schemas.microsoft.com/office/drawing/2014/main" val="20003"/>
                    </a:ext>
                  </a:extLst>
                </a:gridCol>
                <a:gridCol w="820525">
                  <a:extLst>
                    <a:ext uri="{9D8B030D-6E8A-4147-A177-3AD203B41FA5}">
                      <a16:colId xmlns:a16="http://schemas.microsoft.com/office/drawing/2014/main" val="20004"/>
                    </a:ext>
                  </a:extLst>
                </a:gridCol>
                <a:gridCol w="820525">
                  <a:extLst>
                    <a:ext uri="{9D8B030D-6E8A-4147-A177-3AD203B41FA5}">
                      <a16:colId xmlns:a16="http://schemas.microsoft.com/office/drawing/2014/main" val="20005"/>
                    </a:ext>
                  </a:extLst>
                </a:gridCol>
              </a:tblGrid>
              <a:tr h="459964">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31</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54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60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70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73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76</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459964">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37</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46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61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52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47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61</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459964">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17</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30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45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54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63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69</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459964">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8</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11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16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21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41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23</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3"/>
                  </a:ext>
                </a:extLst>
              </a:tr>
              <a:tr h="459964">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7</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11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12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18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26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36</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5"/>
                  </a:ext>
                </a:extLst>
              </a:tr>
              <a:tr h="459964">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1</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17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30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51</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6"/>
                  </a:ext>
                </a:extLst>
              </a:tr>
              <a:tr h="459964">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3</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12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a:solidFill>
                            <a:schemeClr val="bg1"/>
                          </a:solidFill>
                          <a:effectLst/>
                          <a:latin typeface="Segoe UI" panose="020B0502040204020203" pitchFamily="34" charset="0"/>
                          <a:ea typeface="+mn-ea"/>
                          <a:cs typeface="+mn-cs"/>
                        </a:rPr>
                        <a:t>11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24</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177997010"/>
                  </a:ext>
                </a:extLst>
              </a:tr>
              <a:tr h="459964">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0</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13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ctr" latinLnBrk="0" hangingPunct="1"/>
                      <a:r>
                        <a:rPr lang="en-US" sz="1100" b="1" i="0" u="none" strike="noStrike" kern="1200" dirty="0">
                          <a:solidFill>
                            <a:schemeClr val="bg1"/>
                          </a:solidFill>
                          <a:effectLst/>
                          <a:latin typeface="Segoe UI" panose="020B0502040204020203" pitchFamily="34" charset="0"/>
                          <a:ea typeface="+mn-ea"/>
                          <a:cs typeface="+mn-cs"/>
                        </a:rPr>
                        <a:t>7</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23911316"/>
                  </a:ext>
                </a:extLst>
              </a:tr>
            </a:tbl>
          </a:graphicData>
        </a:graphic>
      </p:graphicFrame>
      <p:sp>
        <p:nvSpPr>
          <p:cNvPr id="6" name="TextBox 5">
            <a:extLst>
              <a:ext uri="{FF2B5EF4-FFF2-40B4-BE49-F238E27FC236}">
                <a16:creationId xmlns:a16="http://schemas.microsoft.com/office/drawing/2014/main" id="{1EE3D915-7BC8-BD44-B341-040CCA218F3E}"/>
              </a:ext>
            </a:extLst>
          </p:cNvPr>
          <p:cNvSpPr txBox="1"/>
          <p:nvPr/>
        </p:nvSpPr>
        <p:spPr>
          <a:xfrm>
            <a:off x="13027231" y="902525"/>
            <a:ext cx="0" cy="0"/>
          </a:xfrm>
          <a:prstGeom prst="rect">
            <a:avLst/>
          </a:prstGeom>
        </p:spPr>
        <p:txBody>
          <a:bodyPr vert="horz" wrap="none" lIns="0" tIns="0" rIns="0" bIns="0" rtlCol="0" anchor="ctr">
            <a:normAutofit fontScale="25000" lnSpcReduction="20000"/>
          </a:bodyPr>
          <a:lstStyle/>
          <a:p>
            <a:endParaRPr lang="en-US" sz="1800" b="1" dirty="0">
              <a:solidFill>
                <a:schemeClr val="bg1"/>
              </a:solidFill>
            </a:endParaRPr>
          </a:p>
        </p:txBody>
      </p:sp>
    </p:spTree>
    <p:extLst>
      <p:ext uri="{BB962C8B-B14F-4D97-AF65-F5344CB8AC3E}">
        <p14:creationId xmlns:p14="http://schemas.microsoft.com/office/powerpoint/2010/main" val="1928381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887" y="244702"/>
            <a:ext cx="11378588" cy="671807"/>
          </a:xfrm>
        </p:spPr>
        <p:txBody>
          <a:bodyPr>
            <a:noAutofit/>
          </a:bodyPr>
          <a:lstStyle/>
          <a:p>
            <a:r>
              <a:rPr lang="en-GB" dirty="0"/>
              <a:t>Landlords letting in the North (especially Yorks Humber and North East) have the highest proportion of terraced houses. London landlords continue to lead on flat ownership.</a:t>
            </a:r>
          </a:p>
        </p:txBody>
      </p:sp>
      <p:sp>
        <p:nvSpPr>
          <p:cNvPr id="4" name="Text Placeholder 3">
            <a:extLst>
              <a:ext uri="{FF2B5EF4-FFF2-40B4-BE49-F238E27FC236}">
                <a16:creationId xmlns:a16="http://schemas.microsoft.com/office/drawing/2014/main" id="{F21694A4-3E25-409B-AE86-784DB321E1B1}"/>
              </a:ext>
            </a:extLst>
          </p:cNvPr>
          <p:cNvSpPr>
            <a:spLocks noGrp="1"/>
          </p:cNvSpPr>
          <p:nvPr>
            <p:ph type="body" sz="quarter" idx="19"/>
          </p:nvPr>
        </p:nvSpPr>
        <p:spPr>
          <a:xfrm>
            <a:off x="438149" y="1197340"/>
            <a:ext cx="9661525" cy="390525"/>
          </a:xfrm>
        </p:spPr>
        <p:txBody>
          <a:bodyPr/>
          <a:lstStyle/>
          <a:p>
            <a:r>
              <a:rPr lang="en-GB" dirty="0"/>
              <a:t>Type of property owned (%)</a:t>
            </a:r>
          </a:p>
        </p:txBody>
      </p:sp>
      <p:sp>
        <p:nvSpPr>
          <p:cNvPr id="7" name="Text Placeholder 6"/>
          <p:cNvSpPr>
            <a:spLocks noGrp="1"/>
          </p:cNvSpPr>
          <p:nvPr>
            <p:ph type="body" sz="quarter" idx="18"/>
          </p:nvPr>
        </p:nvSpPr>
        <p:spPr>
          <a:xfrm>
            <a:off x="668338" y="6189663"/>
            <a:ext cx="9417050" cy="273050"/>
          </a:xfrm>
        </p:spPr>
        <p:txBody>
          <a:bodyPr/>
          <a:lstStyle/>
          <a:p>
            <a:r>
              <a:rPr lang="en-GB" altLang="en-US" dirty="0"/>
              <a:t>Q4. Which types of residential letting properties do you own? B</a:t>
            </a:r>
            <a:r>
              <a:rPr lang="en-US" altLang="en-US" dirty="0" err="1"/>
              <a:t>ase</a:t>
            </a:r>
            <a:r>
              <a:rPr lang="en-US" altLang="en-US" dirty="0"/>
              <a:t>: All (983)</a:t>
            </a:r>
            <a:endParaRPr lang="en-GB" altLang="en-US" dirty="0"/>
          </a:p>
        </p:txBody>
      </p:sp>
      <p:graphicFrame>
        <p:nvGraphicFramePr>
          <p:cNvPr id="9" name="Table 8"/>
          <p:cNvGraphicFramePr>
            <a:graphicFrameLocks noGrp="1"/>
          </p:cNvGraphicFramePr>
          <p:nvPr>
            <p:extLst>
              <p:ext uri="{D42A27DB-BD31-4B8C-83A1-F6EECF244321}">
                <p14:modId xmlns:p14="http://schemas.microsoft.com/office/powerpoint/2010/main" val="3723778433"/>
              </p:ext>
            </p:extLst>
          </p:nvPr>
        </p:nvGraphicFramePr>
        <p:xfrm>
          <a:off x="438150" y="1657349"/>
          <a:ext cx="11229254" cy="4395894"/>
        </p:xfrm>
        <a:graphic>
          <a:graphicData uri="http://schemas.openxmlformats.org/drawingml/2006/table">
            <a:tbl>
              <a:tblPr firstRow="1" bandRow="1">
                <a:tableStyleId>{C083E6E3-FA7D-4D7B-A595-EF9225AFEA82}</a:tableStyleId>
              </a:tblPr>
              <a:tblGrid>
                <a:gridCol w="1400512">
                  <a:extLst>
                    <a:ext uri="{9D8B030D-6E8A-4147-A177-3AD203B41FA5}">
                      <a16:colId xmlns:a16="http://schemas.microsoft.com/office/drawing/2014/main" val="20006"/>
                    </a:ext>
                  </a:extLst>
                </a:gridCol>
                <a:gridCol w="893522">
                  <a:extLst>
                    <a:ext uri="{9D8B030D-6E8A-4147-A177-3AD203B41FA5}">
                      <a16:colId xmlns:a16="http://schemas.microsoft.com/office/drawing/2014/main" val="20000"/>
                    </a:ext>
                  </a:extLst>
                </a:gridCol>
                <a:gridCol w="893522">
                  <a:extLst>
                    <a:ext uri="{9D8B030D-6E8A-4147-A177-3AD203B41FA5}">
                      <a16:colId xmlns:a16="http://schemas.microsoft.com/office/drawing/2014/main" val="20001"/>
                    </a:ext>
                  </a:extLst>
                </a:gridCol>
                <a:gridCol w="893522">
                  <a:extLst>
                    <a:ext uri="{9D8B030D-6E8A-4147-A177-3AD203B41FA5}">
                      <a16:colId xmlns:a16="http://schemas.microsoft.com/office/drawing/2014/main" val="20002"/>
                    </a:ext>
                  </a:extLst>
                </a:gridCol>
                <a:gridCol w="893522">
                  <a:extLst>
                    <a:ext uri="{9D8B030D-6E8A-4147-A177-3AD203B41FA5}">
                      <a16:colId xmlns:a16="http://schemas.microsoft.com/office/drawing/2014/main" val="20003"/>
                    </a:ext>
                  </a:extLst>
                </a:gridCol>
                <a:gridCol w="893522">
                  <a:extLst>
                    <a:ext uri="{9D8B030D-6E8A-4147-A177-3AD203B41FA5}">
                      <a16:colId xmlns:a16="http://schemas.microsoft.com/office/drawing/2014/main" val="20004"/>
                    </a:ext>
                  </a:extLst>
                </a:gridCol>
                <a:gridCol w="893522">
                  <a:extLst>
                    <a:ext uri="{9D8B030D-6E8A-4147-A177-3AD203B41FA5}">
                      <a16:colId xmlns:a16="http://schemas.microsoft.com/office/drawing/2014/main" val="20005"/>
                    </a:ext>
                  </a:extLst>
                </a:gridCol>
                <a:gridCol w="893522">
                  <a:extLst>
                    <a:ext uri="{9D8B030D-6E8A-4147-A177-3AD203B41FA5}">
                      <a16:colId xmlns:a16="http://schemas.microsoft.com/office/drawing/2014/main" val="20007"/>
                    </a:ext>
                  </a:extLst>
                </a:gridCol>
                <a:gridCol w="893522">
                  <a:extLst>
                    <a:ext uri="{9D8B030D-6E8A-4147-A177-3AD203B41FA5}">
                      <a16:colId xmlns:a16="http://schemas.microsoft.com/office/drawing/2014/main" val="20008"/>
                    </a:ext>
                  </a:extLst>
                </a:gridCol>
                <a:gridCol w="893522">
                  <a:extLst>
                    <a:ext uri="{9D8B030D-6E8A-4147-A177-3AD203B41FA5}">
                      <a16:colId xmlns:a16="http://schemas.microsoft.com/office/drawing/2014/main" val="20009"/>
                    </a:ext>
                  </a:extLst>
                </a:gridCol>
                <a:gridCol w="893522">
                  <a:extLst>
                    <a:ext uri="{9D8B030D-6E8A-4147-A177-3AD203B41FA5}">
                      <a16:colId xmlns:a16="http://schemas.microsoft.com/office/drawing/2014/main" val="20010"/>
                    </a:ext>
                  </a:extLst>
                </a:gridCol>
                <a:gridCol w="893522">
                  <a:extLst>
                    <a:ext uri="{9D8B030D-6E8A-4147-A177-3AD203B41FA5}">
                      <a16:colId xmlns:a16="http://schemas.microsoft.com/office/drawing/2014/main" val="20011"/>
                    </a:ext>
                  </a:extLst>
                </a:gridCol>
              </a:tblGrid>
              <a:tr h="881670">
                <a:tc>
                  <a:txBody>
                    <a:bodyPr/>
                    <a:lstStyle/>
                    <a:p>
                      <a:pPr algn="ctr" fontAlgn="b"/>
                      <a:endParaRPr lang="en-GB" sz="1100" b="1" i="0" u="none" strike="noStrike" dirty="0">
                        <a:solidFill>
                          <a:schemeClr val="bg1"/>
                        </a:solidFill>
                        <a:effectLst/>
                        <a:latin typeface="Segoe UI" panose="020B0502040204020203" pitchFamily="34" charset="0"/>
                        <a:cs typeface="Segoe UI" panose="020B0502040204020203" pitchFamily="34" charset="0"/>
                      </a:endParaRPr>
                    </a:p>
                  </a:txBody>
                  <a:tcPr marL="0" marR="0"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 East of England</a:t>
                      </a:r>
                      <a:r>
                        <a:rPr lang="en-GB" sz="1100" b="1" i="0" u="none" strike="noStrike" baseline="0" dirty="0">
                          <a:solidFill>
                            <a:schemeClr val="bg1"/>
                          </a:solidFill>
                          <a:effectLst/>
                          <a:latin typeface="Segoe UI" panose="020B0502040204020203" pitchFamily="34" charset="0"/>
                          <a:cs typeface="Segoe UI" panose="020B0502040204020203" pitchFamily="34" charset="0"/>
                        </a:rPr>
                        <a:t> </a:t>
                      </a:r>
                      <a:r>
                        <a:rPr lang="en-GB" sz="1100" b="1" i="0" u="none" strike="noStrike" dirty="0">
                          <a:solidFill>
                            <a:schemeClr val="bg1"/>
                          </a:solidFill>
                          <a:effectLst/>
                          <a:latin typeface="Segoe UI" panose="020B0502040204020203" pitchFamily="34" charset="0"/>
                          <a:cs typeface="Segoe UI" panose="020B0502040204020203" pitchFamily="34" charset="0"/>
                        </a:rPr>
                        <a:t>(n=84)</a:t>
                      </a:r>
                    </a:p>
                  </a:txBody>
                  <a:tcPr marL="0" marR="0"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 East Midlands</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(n=92)</a:t>
                      </a:r>
                    </a:p>
                  </a:txBody>
                  <a:tcPr marL="0" marR="0"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 London (Central) (n=86)</a:t>
                      </a:r>
                    </a:p>
                  </a:txBody>
                  <a:tcPr marL="0" marR="0"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 London (Outer) (n=170)</a:t>
                      </a:r>
                    </a:p>
                  </a:txBody>
                  <a:tcPr marL="0" marR="0"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 North East* (n=39)</a:t>
                      </a:r>
                    </a:p>
                  </a:txBody>
                  <a:tcPr marL="0" marR="0"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 North West (n=139)</a:t>
                      </a:r>
                    </a:p>
                  </a:txBody>
                  <a:tcPr marL="0" marR="0"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 South East (excl. London) (n=239)</a:t>
                      </a:r>
                    </a:p>
                  </a:txBody>
                  <a:tcPr marL="0" marR="0"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 South West (n=144)</a:t>
                      </a:r>
                    </a:p>
                  </a:txBody>
                  <a:tcPr marL="0" marR="0"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 Wales</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(n=83)</a:t>
                      </a:r>
                    </a:p>
                  </a:txBody>
                  <a:tcPr marL="0" marR="0"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 West Midlands (n=86)</a:t>
                      </a:r>
                    </a:p>
                  </a:txBody>
                  <a:tcPr marL="0" marR="0"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 </a:t>
                      </a:r>
                      <a:r>
                        <a:rPr lang="en-GB" sz="1100" b="1" i="0" u="none" strike="noStrike" dirty="0" err="1">
                          <a:solidFill>
                            <a:schemeClr val="bg1"/>
                          </a:solidFill>
                          <a:effectLst/>
                          <a:latin typeface="Segoe UI" panose="020B0502040204020203" pitchFamily="34" charset="0"/>
                          <a:cs typeface="Segoe UI" panose="020B0502040204020203" pitchFamily="34" charset="0"/>
                        </a:rPr>
                        <a:t>Yorks</a:t>
                      </a:r>
                      <a:r>
                        <a:rPr lang="en-GB" sz="1100" b="1" i="0" u="none" strike="noStrike" dirty="0">
                          <a:solidFill>
                            <a:schemeClr val="bg1"/>
                          </a:solidFill>
                          <a:effectLst/>
                          <a:latin typeface="Segoe UI" panose="020B0502040204020203" pitchFamily="34" charset="0"/>
                          <a:cs typeface="Segoe UI" panose="020B0502040204020203" pitchFamily="34" charset="0"/>
                        </a:rPr>
                        <a:t> &amp; Humber</a:t>
                      </a:r>
                    </a:p>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(n=98)</a:t>
                      </a:r>
                    </a:p>
                  </a:txBody>
                  <a:tcPr marL="0" marR="0"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502032">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Terraced house</a:t>
                      </a:r>
                    </a:p>
                  </a:txBody>
                  <a:tcPr marL="9525" marR="9525" marT="9525"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69%</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74%</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42%</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50%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79%</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71%</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58%</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60%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66%</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60%</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77%</a:t>
                      </a:r>
                    </a:p>
                  </a:txBody>
                  <a:tcPr marL="6350" marR="6350" marT="6350" marB="0" anchor="ctr">
                    <a:lnT w="57150" cap="flat" cmpd="sng" algn="ctr">
                      <a:solidFill>
                        <a:schemeClr val="bg1"/>
                      </a:solidFill>
                      <a:prstDash val="solid"/>
                      <a:round/>
                      <a:headEnd type="none" w="med" len="med"/>
                      <a:tailEnd type="none" w="med" len="med"/>
                    </a:lnT>
                    <a:solidFill>
                      <a:schemeClr val="bg1">
                        <a:lumMod val="85000"/>
                        <a:alpha val="20000"/>
                      </a:schemeClr>
                    </a:solidFill>
                  </a:tcPr>
                </a:tc>
                <a:extLst>
                  <a:ext uri="{0D108BD9-81ED-4DB2-BD59-A6C34878D82A}">
                    <a16:rowId xmlns:a16="http://schemas.microsoft.com/office/drawing/2014/main" val="10001"/>
                  </a:ext>
                </a:extLst>
              </a:tr>
              <a:tr h="502032">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Flats – individual units</a:t>
                      </a:r>
                    </a:p>
                  </a:txBody>
                  <a:tcPr marL="9525" marR="9525" marT="9525"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49%</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49%</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83%</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76%</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38%</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49%</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57%</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47%</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39%</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48%</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52%</a:t>
                      </a:r>
                    </a:p>
                  </a:txBody>
                  <a:tcPr marL="6350" marR="6350" marT="6350" marB="0" anchor="ctr"/>
                </a:tc>
                <a:extLst>
                  <a:ext uri="{0D108BD9-81ED-4DB2-BD59-A6C34878D82A}">
                    <a16:rowId xmlns:a16="http://schemas.microsoft.com/office/drawing/2014/main" val="1385486361"/>
                  </a:ext>
                </a:extLst>
              </a:tr>
              <a:tr h="502032">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Semi-detached house</a:t>
                      </a:r>
                    </a:p>
                  </a:txBody>
                  <a:tcPr marL="9525" marR="9525" marT="9525"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50%</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63%</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28%</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32%</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49%</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55%</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40%</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42%</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49%</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60%</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55%</a:t>
                      </a:r>
                    </a:p>
                  </a:txBody>
                  <a:tcPr marL="6350" marR="6350" marT="6350" marB="0" anchor="ctr">
                    <a:solidFill>
                      <a:schemeClr val="bg1">
                        <a:lumMod val="85000"/>
                        <a:alpha val="20000"/>
                      </a:schemeClr>
                    </a:solidFill>
                  </a:tcPr>
                </a:tc>
                <a:extLst>
                  <a:ext uri="{0D108BD9-81ED-4DB2-BD59-A6C34878D82A}">
                    <a16:rowId xmlns:a16="http://schemas.microsoft.com/office/drawing/2014/main" val="10002"/>
                  </a:ext>
                </a:extLst>
              </a:tr>
              <a:tr h="502032">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Detached house</a:t>
                      </a:r>
                    </a:p>
                  </a:txBody>
                  <a:tcPr marL="9525" marR="9525" marT="9525"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20%</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28%</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14%</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12%</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26%</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12%</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16%</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18%</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14%</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21%</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19%</a:t>
                      </a:r>
                    </a:p>
                  </a:txBody>
                  <a:tcPr marL="6350" marR="6350" marT="6350" marB="0" anchor="ctr"/>
                </a:tc>
                <a:extLst>
                  <a:ext uri="{0D108BD9-81ED-4DB2-BD59-A6C34878D82A}">
                    <a16:rowId xmlns:a16="http://schemas.microsoft.com/office/drawing/2014/main" val="10003"/>
                  </a:ext>
                </a:extLst>
              </a:tr>
              <a:tr h="502032">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HMO</a:t>
                      </a:r>
                    </a:p>
                  </a:txBody>
                  <a:tcPr marL="9525" marR="9525" marT="9525"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18%</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22%</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26%</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15%</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21%</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20%</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17%</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22%</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18%</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29%</a:t>
                      </a:r>
                    </a:p>
                  </a:txBody>
                  <a:tcPr marL="6350" marR="6350" marT="6350" marB="0" anchor="ctr">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18%</a:t>
                      </a:r>
                    </a:p>
                  </a:txBody>
                  <a:tcPr marL="6350" marR="6350" marT="6350" marB="0" anchor="ctr">
                    <a:solidFill>
                      <a:schemeClr val="bg1">
                        <a:lumMod val="85000"/>
                        <a:alpha val="20000"/>
                      </a:schemeClr>
                    </a:solidFill>
                  </a:tcPr>
                </a:tc>
                <a:extLst>
                  <a:ext uri="{0D108BD9-81ED-4DB2-BD59-A6C34878D82A}">
                    <a16:rowId xmlns:a16="http://schemas.microsoft.com/office/drawing/2014/main" val="10004"/>
                  </a:ext>
                </a:extLst>
              </a:tr>
              <a:tr h="502032">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Flats – multi-unit block</a:t>
                      </a:r>
                    </a:p>
                  </a:txBody>
                  <a:tcPr marL="9525" marR="9525" marT="9525"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14%</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14%</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8%</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15%</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10%</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12%</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17%</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13%</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11%</a:t>
                      </a:r>
                    </a:p>
                  </a:txBody>
                  <a:tcPr marL="6350" marR="6350" marT="6350" marB="0" anchor="ctr"/>
                </a:tc>
                <a:tc>
                  <a:txBody>
                    <a:bodyPr/>
                    <a:lstStyle/>
                    <a:p>
                      <a:pPr marL="0" algn="ctr" defTabSz="914377" rtl="0" eaLnBrk="1" fontAlgn="ctr" latinLnBrk="0" hangingPunct="1"/>
                      <a:r>
                        <a:rPr lang="en-US" sz="1100" b="0" i="0" u="none" strike="noStrike" kern="1200">
                          <a:solidFill>
                            <a:srgbClr val="707070"/>
                          </a:solidFill>
                          <a:effectLst/>
                          <a:latin typeface="Segoe UI" panose="020B0502040204020203" pitchFamily="34" charset="0"/>
                          <a:ea typeface="+mn-ea"/>
                          <a:cs typeface="+mn-cs"/>
                        </a:rPr>
                        <a:t>6%</a:t>
                      </a:r>
                    </a:p>
                  </a:txBody>
                  <a:tcPr marL="6350" marR="6350" marT="6350" marB="0" anchor="ct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20%</a:t>
                      </a:r>
                    </a:p>
                  </a:txBody>
                  <a:tcPr marL="6350" marR="6350" marT="6350" marB="0" anchor="ctr"/>
                </a:tc>
                <a:extLst>
                  <a:ext uri="{0D108BD9-81ED-4DB2-BD59-A6C34878D82A}">
                    <a16:rowId xmlns:a16="http://schemas.microsoft.com/office/drawing/2014/main" val="10005"/>
                  </a:ext>
                </a:extLst>
              </a:tr>
              <a:tr h="502032">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Bungalow</a:t>
                      </a:r>
                    </a:p>
                  </a:txBody>
                  <a:tcPr marL="9525" marR="9525" marT="9525"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8%</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15%</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1%</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6%</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8%</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9%</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8%</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9%</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10%</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7%</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algn="ctr" defTabSz="914377" rtl="0" eaLnBrk="1" fontAlgn="ctr" latinLnBrk="0" hangingPunct="1"/>
                      <a:r>
                        <a:rPr lang="en-US" sz="1100" b="0" i="0" u="none" strike="noStrike" kern="1200" dirty="0">
                          <a:solidFill>
                            <a:srgbClr val="707070"/>
                          </a:solidFill>
                          <a:effectLst/>
                          <a:latin typeface="Segoe UI" panose="020B0502040204020203" pitchFamily="34" charset="0"/>
                          <a:ea typeface="+mn-ea"/>
                          <a:cs typeface="+mn-cs"/>
                        </a:rPr>
                        <a:t>18%</a:t>
                      </a:r>
                    </a:p>
                  </a:txBody>
                  <a:tcPr marL="6350" marR="6350" marT="6350" marB="0" anchor="ctr">
                    <a:lnB w="57150" cap="flat" cmpd="sng" algn="ctr">
                      <a:solidFill>
                        <a:schemeClr val="bg1"/>
                      </a:solidFill>
                      <a:prstDash val="solid"/>
                      <a:round/>
                      <a:headEnd type="none" w="med" len="med"/>
                      <a:tailEnd type="none" w="med" len="med"/>
                    </a:lnB>
                    <a:solidFill>
                      <a:schemeClr val="bg1">
                        <a:lumMod val="85000"/>
                        <a:alpha val="20000"/>
                      </a:schemeClr>
                    </a:solidFill>
                  </a:tcPr>
                </a:tc>
                <a:extLst>
                  <a:ext uri="{0D108BD9-81ED-4DB2-BD59-A6C34878D82A}">
                    <a16:rowId xmlns:a16="http://schemas.microsoft.com/office/drawing/2014/main" val="10006"/>
                  </a:ext>
                </a:extLst>
              </a:tr>
            </a:tbl>
          </a:graphicData>
        </a:graphic>
      </p:graphicFrame>
      <p:sp>
        <p:nvSpPr>
          <p:cNvPr id="17" name="TextBox 16"/>
          <p:cNvSpPr txBox="1"/>
          <p:nvPr/>
        </p:nvSpPr>
        <p:spPr>
          <a:xfrm>
            <a:off x="9172707" y="6343927"/>
            <a:ext cx="1873636"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*Caution: Small Base</a:t>
            </a:r>
          </a:p>
        </p:txBody>
      </p:sp>
      <p:sp>
        <p:nvSpPr>
          <p:cNvPr id="18" name="Rectangle 17">
            <a:extLst>
              <a:ext uri="{FF2B5EF4-FFF2-40B4-BE49-F238E27FC236}">
                <a16:creationId xmlns:a16="http://schemas.microsoft.com/office/drawing/2014/main" id="{172F4EC9-CE25-AD6D-E128-A9721B8CDA14}"/>
              </a:ext>
            </a:extLst>
          </p:cNvPr>
          <p:cNvSpPr/>
          <p:nvPr/>
        </p:nvSpPr>
        <p:spPr>
          <a:xfrm>
            <a:off x="2048601" y="2645406"/>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2" name="Rectangle 31">
            <a:extLst>
              <a:ext uri="{FF2B5EF4-FFF2-40B4-BE49-F238E27FC236}">
                <a16:creationId xmlns:a16="http://schemas.microsoft.com/office/drawing/2014/main" id="{BC492FE9-1E02-1A0D-B2C7-EF03D748D116}"/>
              </a:ext>
            </a:extLst>
          </p:cNvPr>
          <p:cNvSpPr/>
          <p:nvPr/>
        </p:nvSpPr>
        <p:spPr>
          <a:xfrm>
            <a:off x="2950438" y="3158161"/>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62" name="Rectangle 61">
            <a:extLst>
              <a:ext uri="{FF2B5EF4-FFF2-40B4-BE49-F238E27FC236}">
                <a16:creationId xmlns:a16="http://schemas.microsoft.com/office/drawing/2014/main" id="{172F4EC9-CE25-AD6D-E128-A9721B8CDA14}"/>
              </a:ext>
            </a:extLst>
          </p:cNvPr>
          <p:cNvSpPr/>
          <p:nvPr/>
        </p:nvSpPr>
        <p:spPr>
          <a:xfrm>
            <a:off x="2048601" y="3633464"/>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65" name="Rectangle 64">
            <a:extLst>
              <a:ext uri="{FF2B5EF4-FFF2-40B4-BE49-F238E27FC236}">
                <a16:creationId xmlns:a16="http://schemas.microsoft.com/office/drawing/2014/main" id="{172F4EC9-CE25-AD6D-E128-A9721B8CDA14}"/>
              </a:ext>
            </a:extLst>
          </p:cNvPr>
          <p:cNvSpPr/>
          <p:nvPr/>
        </p:nvSpPr>
        <p:spPr>
          <a:xfrm>
            <a:off x="2048601" y="5644053"/>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67" name="Rectangle 66">
            <a:extLst>
              <a:ext uri="{FF2B5EF4-FFF2-40B4-BE49-F238E27FC236}">
                <a16:creationId xmlns:a16="http://schemas.microsoft.com/office/drawing/2014/main" id="{172F4EC9-CE25-AD6D-E128-A9721B8CDA14}"/>
              </a:ext>
            </a:extLst>
          </p:cNvPr>
          <p:cNvSpPr/>
          <p:nvPr/>
        </p:nvSpPr>
        <p:spPr>
          <a:xfrm>
            <a:off x="2950438" y="2645406"/>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72" name="Rectangle 71">
            <a:extLst>
              <a:ext uri="{FF2B5EF4-FFF2-40B4-BE49-F238E27FC236}">
                <a16:creationId xmlns:a16="http://schemas.microsoft.com/office/drawing/2014/main" id="{172F4EC9-CE25-AD6D-E128-A9721B8CDA14}"/>
              </a:ext>
            </a:extLst>
          </p:cNvPr>
          <p:cNvSpPr/>
          <p:nvPr/>
        </p:nvSpPr>
        <p:spPr>
          <a:xfrm>
            <a:off x="2950438" y="3633464"/>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73" name="Rectangle 72">
            <a:extLst>
              <a:ext uri="{FF2B5EF4-FFF2-40B4-BE49-F238E27FC236}">
                <a16:creationId xmlns:a16="http://schemas.microsoft.com/office/drawing/2014/main" id="{172F4EC9-CE25-AD6D-E128-A9721B8CDA14}"/>
              </a:ext>
            </a:extLst>
          </p:cNvPr>
          <p:cNvSpPr/>
          <p:nvPr/>
        </p:nvSpPr>
        <p:spPr>
          <a:xfrm>
            <a:off x="2950438" y="4171185"/>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74" name="Rectangle 73">
            <a:extLst>
              <a:ext uri="{FF2B5EF4-FFF2-40B4-BE49-F238E27FC236}">
                <a16:creationId xmlns:a16="http://schemas.microsoft.com/office/drawing/2014/main" id="{172F4EC9-CE25-AD6D-E128-A9721B8CDA14}"/>
              </a:ext>
            </a:extLst>
          </p:cNvPr>
          <p:cNvSpPr/>
          <p:nvPr/>
        </p:nvSpPr>
        <p:spPr>
          <a:xfrm>
            <a:off x="2950438" y="5644053"/>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75" name="Rectangle 74">
            <a:extLst>
              <a:ext uri="{FF2B5EF4-FFF2-40B4-BE49-F238E27FC236}">
                <a16:creationId xmlns:a16="http://schemas.microsoft.com/office/drawing/2014/main" id="{172F4EC9-CE25-AD6D-E128-A9721B8CDA14}"/>
              </a:ext>
            </a:extLst>
          </p:cNvPr>
          <p:cNvSpPr/>
          <p:nvPr/>
        </p:nvSpPr>
        <p:spPr>
          <a:xfrm>
            <a:off x="3862396" y="3158161"/>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76" name="Rectangle 75">
            <a:extLst>
              <a:ext uri="{FF2B5EF4-FFF2-40B4-BE49-F238E27FC236}">
                <a16:creationId xmlns:a16="http://schemas.microsoft.com/office/drawing/2014/main" id="{172F4EC9-CE25-AD6D-E128-A9721B8CDA14}"/>
              </a:ext>
            </a:extLst>
          </p:cNvPr>
          <p:cNvSpPr/>
          <p:nvPr/>
        </p:nvSpPr>
        <p:spPr>
          <a:xfrm>
            <a:off x="3862396" y="4630448"/>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77" name="Rectangle 76">
            <a:extLst>
              <a:ext uri="{FF2B5EF4-FFF2-40B4-BE49-F238E27FC236}">
                <a16:creationId xmlns:a16="http://schemas.microsoft.com/office/drawing/2014/main" id="{172F4EC9-CE25-AD6D-E128-A9721B8CDA14}"/>
              </a:ext>
            </a:extLst>
          </p:cNvPr>
          <p:cNvSpPr/>
          <p:nvPr/>
        </p:nvSpPr>
        <p:spPr>
          <a:xfrm>
            <a:off x="4730846" y="3158161"/>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78" name="Rectangle 77">
            <a:extLst>
              <a:ext uri="{FF2B5EF4-FFF2-40B4-BE49-F238E27FC236}">
                <a16:creationId xmlns:a16="http://schemas.microsoft.com/office/drawing/2014/main" id="{172F4EC9-CE25-AD6D-E128-A9721B8CDA14}"/>
              </a:ext>
            </a:extLst>
          </p:cNvPr>
          <p:cNvSpPr/>
          <p:nvPr/>
        </p:nvSpPr>
        <p:spPr>
          <a:xfrm>
            <a:off x="4730846" y="5157124"/>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79" name="Rectangle 78">
            <a:extLst>
              <a:ext uri="{FF2B5EF4-FFF2-40B4-BE49-F238E27FC236}">
                <a16:creationId xmlns:a16="http://schemas.microsoft.com/office/drawing/2014/main" id="{172F4EC9-CE25-AD6D-E128-A9721B8CDA14}"/>
              </a:ext>
            </a:extLst>
          </p:cNvPr>
          <p:cNvSpPr/>
          <p:nvPr/>
        </p:nvSpPr>
        <p:spPr>
          <a:xfrm>
            <a:off x="5649751" y="2645406"/>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80" name="Rectangle 79">
            <a:extLst>
              <a:ext uri="{FF2B5EF4-FFF2-40B4-BE49-F238E27FC236}">
                <a16:creationId xmlns:a16="http://schemas.microsoft.com/office/drawing/2014/main" id="{172F4EC9-CE25-AD6D-E128-A9721B8CDA14}"/>
              </a:ext>
            </a:extLst>
          </p:cNvPr>
          <p:cNvSpPr/>
          <p:nvPr/>
        </p:nvSpPr>
        <p:spPr>
          <a:xfrm>
            <a:off x="5649751" y="3633464"/>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81" name="Rectangle 80">
            <a:extLst>
              <a:ext uri="{FF2B5EF4-FFF2-40B4-BE49-F238E27FC236}">
                <a16:creationId xmlns:a16="http://schemas.microsoft.com/office/drawing/2014/main" id="{172F4EC9-CE25-AD6D-E128-A9721B8CDA14}"/>
              </a:ext>
            </a:extLst>
          </p:cNvPr>
          <p:cNvSpPr/>
          <p:nvPr/>
        </p:nvSpPr>
        <p:spPr>
          <a:xfrm>
            <a:off x="5649751" y="4171185"/>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82" name="Rectangle 81">
            <a:extLst>
              <a:ext uri="{FF2B5EF4-FFF2-40B4-BE49-F238E27FC236}">
                <a16:creationId xmlns:a16="http://schemas.microsoft.com/office/drawing/2014/main" id="{172F4EC9-CE25-AD6D-E128-A9721B8CDA14}"/>
              </a:ext>
            </a:extLst>
          </p:cNvPr>
          <p:cNvSpPr/>
          <p:nvPr/>
        </p:nvSpPr>
        <p:spPr>
          <a:xfrm>
            <a:off x="6544255" y="2645406"/>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83" name="Rectangle 82">
            <a:extLst>
              <a:ext uri="{FF2B5EF4-FFF2-40B4-BE49-F238E27FC236}">
                <a16:creationId xmlns:a16="http://schemas.microsoft.com/office/drawing/2014/main" id="{172F4EC9-CE25-AD6D-E128-A9721B8CDA14}"/>
              </a:ext>
            </a:extLst>
          </p:cNvPr>
          <p:cNvSpPr/>
          <p:nvPr/>
        </p:nvSpPr>
        <p:spPr>
          <a:xfrm>
            <a:off x="6544255" y="3633464"/>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84" name="Rectangle 83">
            <a:extLst>
              <a:ext uri="{FF2B5EF4-FFF2-40B4-BE49-F238E27FC236}">
                <a16:creationId xmlns:a16="http://schemas.microsoft.com/office/drawing/2014/main" id="{172F4EC9-CE25-AD6D-E128-A9721B8CDA14}"/>
              </a:ext>
            </a:extLst>
          </p:cNvPr>
          <p:cNvSpPr/>
          <p:nvPr/>
        </p:nvSpPr>
        <p:spPr>
          <a:xfrm>
            <a:off x="7432756" y="5157124"/>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85" name="Rectangle 84">
            <a:extLst>
              <a:ext uri="{FF2B5EF4-FFF2-40B4-BE49-F238E27FC236}">
                <a16:creationId xmlns:a16="http://schemas.microsoft.com/office/drawing/2014/main" id="{172F4EC9-CE25-AD6D-E128-A9721B8CDA14}"/>
              </a:ext>
            </a:extLst>
          </p:cNvPr>
          <p:cNvSpPr/>
          <p:nvPr/>
        </p:nvSpPr>
        <p:spPr>
          <a:xfrm>
            <a:off x="9220808" y="2645406"/>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86" name="Rectangle 85">
            <a:extLst>
              <a:ext uri="{FF2B5EF4-FFF2-40B4-BE49-F238E27FC236}">
                <a16:creationId xmlns:a16="http://schemas.microsoft.com/office/drawing/2014/main" id="{172F4EC9-CE25-AD6D-E128-A9721B8CDA14}"/>
              </a:ext>
            </a:extLst>
          </p:cNvPr>
          <p:cNvSpPr/>
          <p:nvPr/>
        </p:nvSpPr>
        <p:spPr>
          <a:xfrm>
            <a:off x="9220808" y="3633464"/>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87" name="Rectangle 86">
            <a:extLst>
              <a:ext uri="{FF2B5EF4-FFF2-40B4-BE49-F238E27FC236}">
                <a16:creationId xmlns:a16="http://schemas.microsoft.com/office/drawing/2014/main" id="{172F4EC9-CE25-AD6D-E128-A9721B8CDA14}"/>
              </a:ext>
            </a:extLst>
          </p:cNvPr>
          <p:cNvSpPr/>
          <p:nvPr/>
        </p:nvSpPr>
        <p:spPr>
          <a:xfrm>
            <a:off x="9220808" y="5644053"/>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88" name="Rectangle 87">
            <a:extLst>
              <a:ext uri="{FF2B5EF4-FFF2-40B4-BE49-F238E27FC236}">
                <a16:creationId xmlns:a16="http://schemas.microsoft.com/office/drawing/2014/main" id="{172F4EC9-CE25-AD6D-E128-A9721B8CDA14}"/>
              </a:ext>
            </a:extLst>
          </p:cNvPr>
          <p:cNvSpPr/>
          <p:nvPr/>
        </p:nvSpPr>
        <p:spPr>
          <a:xfrm>
            <a:off x="10130079" y="3633464"/>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89" name="Rectangle 88">
            <a:extLst>
              <a:ext uri="{FF2B5EF4-FFF2-40B4-BE49-F238E27FC236}">
                <a16:creationId xmlns:a16="http://schemas.microsoft.com/office/drawing/2014/main" id="{172F4EC9-CE25-AD6D-E128-A9721B8CDA14}"/>
              </a:ext>
            </a:extLst>
          </p:cNvPr>
          <p:cNvSpPr/>
          <p:nvPr/>
        </p:nvSpPr>
        <p:spPr>
          <a:xfrm>
            <a:off x="10130079" y="4630448"/>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90" name="Rectangle 89">
            <a:extLst>
              <a:ext uri="{FF2B5EF4-FFF2-40B4-BE49-F238E27FC236}">
                <a16:creationId xmlns:a16="http://schemas.microsoft.com/office/drawing/2014/main" id="{172F4EC9-CE25-AD6D-E128-A9721B8CDA14}"/>
              </a:ext>
            </a:extLst>
          </p:cNvPr>
          <p:cNvSpPr/>
          <p:nvPr/>
        </p:nvSpPr>
        <p:spPr>
          <a:xfrm>
            <a:off x="11021096" y="2645406"/>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91" name="Rectangle 90">
            <a:extLst>
              <a:ext uri="{FF2B5EF4-FFF2-40B4-BE49-F238E27FC236}">
                <a16:creationId xmlns:a16="http://schemas.microsoft.com/office/drawing/2014/main" id="{172F4EC9-CE25-AD6D-E128-A9721B8CDA14}"/>
              </a:ext>
            </a:extLst>
          </p:cNvPr>
          <p:cNvSpPr/>
          <p:nvPr/>
        </p:nvSpPr>
        <p:spPr>
          <a:xfrm>
            <a:off x="11021096" y="3633464"/>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92" name="Rectangle 91">
            <a:extLst>
              <a:ext uri="{FF2B5EF4-FFF2-40B4-BE49-F238E27FC236}">
                <a16:creationId xmlns:a16="http://schemas.microsoft.com/office/drawing/2014/main" id="{172F4EC9-CE25-AD6D-E128-A9721B8CDA14}"/>
              </a:ext>
            </a:extLst>
          </p:cNvPr>
          <p:cNvSpPr/>
          <p:nvPr/>
        </p:nvSpPr>
        <p:spPr>
          <a:xfrm>
            <a:off x="11021096" y="5157124"/>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93" name="Rectangle 92">
            <a:extLst>
              <a:ext uri="{FF2B5EF4-FFF2-40B4-BE49-F238E27FC236}">
                <a16:creationId xmlns:a16="http://schemas.microsoft.com/office/drawing/2014/main" id="{172F4EC9-CE25-AD6D-E128-A9721B8CDA14}"/>
              </a:ext>
            </a:extLst>
          </p:cNvPr>
          <p:cNvSpPr/>
          <p:nvPr/>
        </p:nvSpPr>
        <p:spPr>
          <a:xfrm>
            <a:off x="11021096" y="5644053"/>
            <a:ext cx="432000" cy="306000"/>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94" name="Rectangle 93">
            <a:extLst>
              <a:ext uri="{FF2B5EF4-FFF2-40B4-BE49-F238E27FC236}">
                <a16:creationId xmlns:a16="http://schemas.microsoft.com/office/drawing/2014/main" id="{BC492FE9-1E02-1A0D-B2C7-EF03D748D116}"/>
              </a:ext>
            </a:extLst>
          </p:cNvPr>
          <p:cNvSpPr/>
          <p:nvPr/>
        </p:nvSpPr>
        <p:spPr>
          <a:xfrm>
            <a:off x="2048601" y="3158161"/>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95" name="Rectangle 94">
            <a:extLst>
              <a:ext uri="{FF2B5EF4-FFF2-40B4-BE49-F238E27FC236}">
                <a16:creationId xmlns:a16="http://schemas.microsoft.com/office/drawing/2014/main" id="{BC492FE9-1E02-1A0D-B2C7-EF03D748D116}"/>
              </a:ext>
            </a:extLst>
          </p:cNvPr>
          <p:cNvSpPr/>
          <p:nvPr/>
        </p:nvSpPr>
        <p:spPr>
          <a:xfrm>
            <a:off x="3862396" y="2645406"/>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96" name="Rectangle 95">
            <a:extLst>
              <a:ext uri="{FF2B5EF4-FFF2-40B4-BE49-F238E27FC236}">
                <a16:creationId xmlns:a16="http://schemas.microsoft.com/office/drawing/2014/main" id="{BC492FE9-1E02-1A0D-B2C7-EF03D748D116}"/>
              </a:ext>
            </a:extLst>
          </p:cNvPr>
          <p:cNvSpPr/>
          <p:nvPr/>
        </p:nvSpPr>
        <p:spPr>
          <a:xfrm>
            <a:off x="3862396" y="3633464"/>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97" name="Rectangle 96">
            <a:extLst>
              <a:ext uri="{FF2B5EF4-FFF2-40B4-BE49-F238E27FC236}">
                <a16:creationId xmlns:a16="http://schemas.microsoft.com/office/drawing/2014/main" id="{BC492FE9-1E02-1A0D-B2C7-EF03D748D116}"/>
              </a:ext>
            </a:extLst>
          </p:cNvPr>
          <p:cNvSpPr/>
          <p:nvPr/>
        </p:nvSpPr>
        <p:spPr>
          <a:xfrm>
            <a:off x="3862396" y="4171185"/>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98" name="Rectangle 97">
            <a:extLst>
              <a:ext uri="{FF2B5EF4-FFF2-40B4-BE49-F238E27FC236}">
                <a16:creationId xmlns:a16="http://schemas.microsoft.com/office/drawing/2014/main" id="{BC492FE9-1E02-1A0D-B2C7-EF03D748D116}"/>
              </a:ext>
            </a:extLst>
          </p:cNvPr>
          <p:cNvSpPr/>
          <p:nvPr/>
        </p:nvSpPr>
        <p:spPr>
          <a:xfrm>
            <a:off x="3862396" y="5157124"/>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99" name="Rectangle 98">
            <a:extLst>
              <a:ext uri="{FF2B5EF4-FFF2-40B4-BE49-F238E27FC236}">
                <a16:creationId xmlns:a16="http://schemas.microsoft.com/office/drawing/2014/main" id="{BC492FE9-1E02-1A0D-B2C7-EF03D748D116}"/>
              </a:ext>
            </a:extLst>
          </p:cNvPr>
          <p:cNvSpPr/>
          <p:nvPr/>
        </p:nvSpPr>
        <p:spPr>
          <a:xfrm>
            <a:off x="3862396" y="5644053"/>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00" name="Rectangle 99">
            <a:extLst>
              <a:ext uri="{FF2B5EF4-FFF2-40B4-BE49-F238E27FC236}">
                <a16:creationId xmlns:a16="http://schemas.microsoft.com/office/drawing/2014/main" id="{BC492FE9-1E02-1A0D-B2C7-EF03D748D116}"/>
              </a:ext>
            </a:extLst>
          </p:cNvPr>
          <p:cNvSpPr/>
          <p:nvPr/>
        </p:nvSpPr>
        <p:spPr>
          <a:xfrm>
            <a:off x="4730846" y="2645406"/>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01" name="Rectangle 100">
            <a:extLst>
              <a:ext uri="{FF2B5EF4-FFF2-40B4-BE49-F238E27FC236}">
                <a16:creationId xmlns:a16="http://schemas.microsoft.com/office/drawing/2014/main" id="{BC492FE9-1E02-1A0D-B2C7-EF03D748D116}"/>
              </a:ext>
            </a:extLst>
          </p:cNvPr>
          <p:cNvSpPr/>
          <p:nvPr/>
        </p:nvSpPr>
        <p:spPr>
          <a:xfrm>
            <a:off x="4730846" y="3633464"/>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02" name="Rectangle 101">
            <a:extLst>
              <a:ext uri="{FF2B5EF4-FFF2-40B4-BE49-F238E27FC236}">
                <a16:creationId xmlns:a16="http://schemas.microsoft.com/office/drawing/2014/main" id="{BC492FE9-1E02-1A0D-B2C7-EF03D748D116}"/>
              </a:ext>
            </a:extLst>
          </p:cNvPr>
          <p:cNvSpPr/>
          <p:nvPr/>
        </p:nvSpPr>
        <p:spPr>
          <a:xfrm>
            <a:off x="4730846" y="4171185"/>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03" name="Rectangle 102">
            <a:extLst>
              <a:ext uri="{FF2B5EF4-FFF2-40B4-BE49-F238E27FC236}">
                <a16:creationId xmlns:a16="http://schemas.microsoft.com/office/drawing/2014/main" id="{BC492FE9-1E02-1A0D-B2C7-EF03D748D116}"/>
              </a:ext>
            </a:extLst>
          </p:cNvPr>
          <p:cNvSpPr/>
          <p:nvPr/>
        </p:nvSpPr>
        <p:spPr>
          <a:xfrm>
            <a:off x="4730846" y="4630448"/>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04" name="Rectangle 103">
            <a:extLst>
              <a:ext uri="{FF2B5EF4-FFF2-40B4-BE49-F238E27FC236}">
                <a16:creationId xmlns:a16="http://schemas.microsoft.com/office/drawing/2014/main" id="{BC492FE9-1E02-1A0D-B2C7-EF03D748D116}"/>
              </a:ext>
            </a:extLst>
          </p:cNvPr>
          <p:cNvSpPr/>
          <p:nvPr/>
        </p:nvSpPr>
        <p:spPr>
          <a:xfrm>
            <a:off x="4730846" y="5644053"/>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05" name="Rectangle 104">
            <a:extLst>
              <a:ext uri="{FF2B5EF4-FFF2-40B4-BE49-F238E27FC236}">
                <a16:creationId xmlns:a16="http://schemas.microsoft.com/office/drawing/2014/main" id="{BC492FE9-1E02-1A0D-B2C7-EF03D748D116}"/>
              </a:ext>
            </a:extLst>
          </p:cNvPr>
          <p:cNvSpPr/>
          <p:nvPr/>
        </p:nvSpPr>
        <p:spPr>
          <a:xfrm>
            <a:off x="5649751" y="3158161"/>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06" name="Rectangle 105">
            <a:extLst>
              <a:ext uri="{FF2B5EF4-FFF2-40B4-BE49-F238E27FC236}">
                <a16:creationId xmlns:a16="http://schemas.microsoft.com/office/drawing/2014/main" id="{BC492FE9-1E02-1A0D-B2C7-EF03D748D116}"/>
              </a:ext>
            </a:extLst>
          </p:cNvPr>
          <p:cNvSpPr/>
          <p:nvPr/>
        </p:nvSpPr>
        <p:spPr>
          <a:xfrm>
            <a:off x="6544255" y="3158161"/>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07" name="Rectangle 106">
            <a:extLst>
              <a:ext uri="{FF2B5EF4-FFF2-40B4-BE49-F238E27FC236}">
                <a16:creationId xmlns:a16="http://schemas.microsoft.com/office/drawing/2014/main" id="{BC492FE9-1E02-1A0D-B2C7-EF03D748D116}"/>
              </a:ext>
            </a:extLst>
          </p:cNvPr>
          <p:cNvSpPr/>
          <p:nvPr/>
        </p:nvSpPr>
        <p:spPr>
          <a:xfrm>
            <a:off x="6544255" y="4171185"/>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08" name="Rectangle 107">
            <a:extLst>
              <a:ext uri="{FF2B5EF4-FFF2-40B4-BE49-F238E27FC236}">
                <a16:creationId xmlns:a16="http://schemas.microsoft.com/office/drawing/2014/main" id="{BC492FE9-1E02-1A0D-B2C7-EF03D748D116}"/>
              </a:ext>
            </a:extLst>
          </p:cNvPr>
          <p:cNvSpPr/>
          <p:nvPr/>
        </p:nvSpPr>
        <p:spPr>
          <a:xfrm>
            <a:off x="6544255" y="5644053"/>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09" name="Rectangle 108">
            <a:extLst>
              <a:ext uri="{FF2B5EF4-FFF2-40B4-BE49-F238E27FC236}">
                <a16:creationId xmlns:a16="http://schemas.microsoft.com/office/drawing/2014/main" id="{BC492FE9-1E02-1A0D-B2C7-EF03D748D116}"/>
              </a:ext>
            </a:extLst>
          </p:cNvPr>
          <p:cNvSpPr/>
          <p:nvPr/>
        </p:nvSpPr>
        <p:spPr>
          <a:xfrm>
            <a:off x="7432756" y="2645406"/>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10" name="Rectangle 109">
            <a:extLst>
              <a:ext uri="{FF2B5EF4-FFF2-40B4-BE49-F238E27FC236}">
                <a16:creationId xmlns:a16="http://schemas.microsoft.com/office/drawing/2014/main" id="{BC492FE9-1E02-1A0D-B2C7-EF03D748D116}"/>
              </a:ext>
            </a:extLst>
          </p:cNvPr>
          <p:cNvSpPr/>
          <p:nvPr/>
        </p:nvSpPr>
        <p:spPr>
          <a:xfrm>
            <a:off x="7432756" y="3158161"/>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11" name="Rectangle 110">
            <a:extLst>
              <a:ext uri="{FF2B5EF4-FFF2-40B4-BE49-F238E27FC236}">
                <a16:creationId xmlns:a16="http://schemas.microsoft.com/office/drawing/2014/main" id="{BC492FE9-1E02-1A0D-B2C7-EF03D748D116}"/>
              </a:ext>
            </a:extLst>
          </p:cNvPr>
          <p:cNvSpPr/>
          <p:nvPr/>
        </p:nvSpPr>
        <p:spPr>
          <a:xfrm>
            <a:off x="7432756" y="3633464"/>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12" name="Rectangle 111">
            <a:extLst>
              <a:ext uri="{FF2B5EF4-FFF2-40B4-BE49-F238E27FC236}">
                <a16:creationId xmlns:a16="http://schemas.microsoft.com/office/drawing/2014/main" id="{BC492FE9-1E02-1A0D-B2C7-EF03D748D116}"/>
              </a:ext>
            </a:extLst>
          </p:cNvPr>
          <p:cNvSpPr/>
          <p:nvPr/>
        </p:nvSpPr>
        <p:spPr>
          <a:xfrm>
            <a:off x="7432756" y="4630448"/>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13" name="Rectangle 112">
            <a:extLst>
              <a:ext uri="{FF2B5EF4-FFF2-40B4-BE49-F238E27FC236}">
                <a16:creationId xmlns:a16="http://schemas.microsoft.com/office/drawing/2014/main" id="{BC492FE9-1E02-1A0D-B2C7-EF03D748D116}"/>
              </a:ext>
            </a:extLst>
          </p:cNvPr>
          <p:cNvSpPr/>
          <p:nvPr/>
        </p:nvSpPr>
        <p:spPr>
          <a:xfrm>
            <a:off x="7432756" y="4171185"/>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15" name="Rectangle 114">
            <a:extLst>
              <a:ext uri="{FF2B5EF4-FFF2-40B4-BE49-F238E27FC236}">
                <a16:creationId xmlns:a16="http://schemas.microsoft.com/office/drawing/2014/main" id="{BC492FE9-1E02-1A0D-B2C7-EF03D748D116}"/>
              </a:ext>
            </a:extLst>
          </p:cNvPr>
          <p:cNvSpPr/>
          <p:nvPr/>
        </p:nvSpPr>
        <p:spPr>
          <a:xfrm>
            <a:off x="7432756" y="5644053"/>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16" name="Rectangle 115">
            <a:extLst>
              <a:ext uri="{FF2B5EF4-FFF2-40B4-BE49-F238E27FC236}">
                <a16:creationId xmlns:a16="http://schemas.microsoft.com/office/drawing/2014/main" id="{BC492FE9-1E02-1A0D-B2C7-EF03D748D116}"/>
              </a:ext>
            </a:extLst>
          </p:cNvPr>
          <p:cNvSpPr/>
          <p:nvPr/>
        </p:nvSpPr>
        <p:spPr>
          <a:xfrm>
            <a:off x="8284151" y="2645406"/>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17" name="Rectangle 116">
            <a:extLst>
              <a:ext uri="{FF2B5EF4-FFF2-40B4-BE49-F238E27FC236}">
                <a16:creationId xmlns:a16="http://schemas.microsoft.com/office/drawing/2014/main" id="{BC492FE9-1E02-1A0D-B2C7-EF03D748D116}"/>
              </a:ext>
            </a:extLst>
          </p:cNvPr>
          <p:cNvSpPr/>
          <p:nvPr/>
        </p:nvSpPr>
        <p:spPr>
          <a:xfrm>
            <a:off x="8284151" y="3158161"/>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18" name="Rectangle 117">
            <a:extLst>
              <a:ext uri="{FF2B5EF4-FFF2-40B4-BE49-F238E27FC236}">
                <a16:creationId xmlns:a16="http://schemas.microsoft.com/office/drawing/2014/main" id="{BC492FE9-1E02-1A0D-B2C7-EF03D748D116}"/>
              </a:ext>
            </a:extLst>
          </p:cNvPr>
          <p:cNvSpPr/>
          <p:nvPr/>
        </p:nvSpPr>
        <p:spPr>
          <a:xfrm>
            <a:off x="8284151" y="3633464"/>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19" name="Rectangle 118">
            <a:extLst>
              <a:ext uri="{FF2B5EF4-FFF2-40B4-BE49-F238E27FC236}">
                <a16:creationId xmlns:a16="http://schemas.microsoft.com/office/drawing/2014/main" id="{BC492FE9-1E02-1A0D-B2C7-EF03D748D116}"/>
              </a:ext>
            </a:extLst>
          </p:cNvPr>
          <p:cNvSpPr/>
          <p:nvPr/>
        </p:nvSpPr>
        <p:spPr>
          <a:xfrm>
            <a:off x="8284151" y="5644053"/>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20" name="Rectangle 119">
            <a:extLst>
              <a:ext uri="{FF2B5EF4-FFF2-40B4-BE49-F238E27FC236}">
                <a16:creationId xmlns:a16="http://schemas.microsoft.com/office/drawing/2014/main" id="{BC492FE9-1E02-1A0D-B2C7-EF03D748D116}"/>
              </a:ext>
            </a:extLst>
          </p:cNvPr>
          <p:cNvSpPr/>
          <p:nvPr/>
        </p:nvSpPr>
        <p:spPr>
          <a:xfrm>
            <a:off x="9220808" y="3158161"/>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21" name="Rectangle 120">
            <a:extLst>
              <a:ext uri="{FF2B5EF4-FFF2-40B4-BE49-F238E27FC236}">
                <a16:creationId xmlns:a16="http://schemas.microsoft.com/office/drawing/2014/main" id="{BC492FE9-1E02-1A0D-B2C7-EF03D748D116}"/>
              </a:ext>
            </a:extLst>
          </p:cNvPr>
          <p:cNvSpPr/>
          <p:nvPr/>
        </p:nvSpPr>
        <p:spPr>
          <a:xfrm>
            <a:off x="9220808" y="4171185"/>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22" name="Rectangle 121">
            <a:extLst>
              <a:ext uri="{FF2B5EF4-FFF2-40B4-BE49-F238E27FC236}">
                <a16:creationId xmlns:a16="http://schemas.microsoft.com/office/drawing/2014/main" id="{BC492FE9-1E02-1A0D-B2C7-EF03D748D116}"/>
              </a:ext>
            </a:extLst>
          </p:cNvPr>
          <p:cNvSpPr/>
          <p:nvPr/>
        </p:nvSpPr>
        <p:spPr>
          <a:xfrm>
            <a:off x="10130079" y="2645406"/>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23" name="Rectangle 122">
            <a:extLst>
              <a:ext uri="{FF2B5EF4-FFF2-40B4-BE49-F238E27FC236}">
                <a16:creationId xmlns:a16="http://schemas.microsoft.com/office/drawing/2014/main" id="{BC492FE9-1E02-1A0D-B2C7-EF03D748D116}"/>
              </a:ext>
            </a:extLst>
          </p:cNvPr>
          <p:cNvSpPr/>
          <p:nvPr/>
        </p:nvSpPr>
        <p:spPr>
          <a:xfrm>
            <a:off x="10130079" y="5157124"/>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24" name="Rectangle 123">
            <a:extLst>
              <a:ext uri="{FF2B5EF4-FFF2-40B4-BE49-F238E27FC236}">
                <a16:creationId xmlns:a16="http://schemas.microsoft.com/office/drawing/2014/main" id="{BC492FE9-1E02-1A0D-B2C7-EF03D748D116}"/>
              </a:ext>
            </a:extLst>
          </p:cNvPr>
          <p:cNvSpPr/>
          <p:nvPr/>
        </p:nvSpPr>
        <p:spPr>
          <a:xfrm>
            <a:off x="10130079" y="5644053"/>
            <a:ext cx="432000" cy="306000"/>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Tree>
    <p:extLst>
      <p:ext uri="{BB962C8B-B14F-4D97-AF65-F5344CB8AC3E}">
        <p14:creationId xmlns:p14="http://schemas.microsoft.com/office/powerpoint/2010/main" val="3651179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22">
            <a:extLst>
              <a:ext uri="{FF2B5EF4-FFF2-40B4-BE49-F238E27FC236}">
                <a16:creationId xmlns:a16="http://schemas.microsoft.com/office/drawing/2014/main" id="{A7EBF234-DFF8-16FF-6569-19F601E830C9}"/>
              </a:ext>
            </a:extLst>
          </p:cNvPr>
          <p:cNvGraphicFramePr>
            <a:graphicFrameLocks noGrp="1"/>
          </p:cNvGraphicFramePr>
          <p:nvPr>
            <p:extLst>
              <p:ext uri="{D42A27DB-BD31-4B8C-83A1-F6EECF244321}">
                <p14:modId xmlns:p14="http://schemas.microsoft.com/office/powerpoint/2010/main" val="781678279"/>
              </p:ext>
            </p:extLst>
          </p:nvPr>
        </p:nvGraphicFramePr>
        <p:xfrm>
          <a:off x="7431864" y="2268542"/>
          <a:ext cx="3766655" cy="3330497"/>
        </p:xfrm>
        <a:graphic>
          <a:graphicData uri="http://schemas.openxmlformats.org/drawingml/2006/table">
            <a:tbl>
              <a:tblPr/>
              <a:tblGrid>
                <a:gridCol w="256819">
                  <a:extLst>
                    <a:ext uri="{9D8B030D-6E8A-4147-A177-3AD203B41FA5}">
                      <a16:colId xmlns:a16="http://schemas.microsoft.com/office/drawing/2014/main" val="20002"/>
                    </a:ext>
                  </a:extLst>
                </a:gridCol>
                <a:gridCol w="1906980">
                  <a:extLst>
                    <a:ext uri="{9D8B030D-6E8A-4147-A177-3AD203B41FA5}">
                      <a16:colId xmlns:a16="http://schemas.microsoft.com/office/drawing/2014/main" val="20000"/>
                    </a:ext>
                  </a:extLst>
                </a:gridCol>
                <a:gridCol w="1170864">
                  <a:extLst>
                    <a:ext uri="{9D8B030D-6E8A-4147-A177-3AD203B41FA5}">
                      <a16:colId xmlns:a16="http://schemas.microsoft.com/office/drawing/2014/main" val="20001"/>
                    </a:ext>
                  </a:extLst>
                </a:gridCol>
                <a:gridCol w="431992">
                  <a:extLst>
                    <a:ext uri="{9D8B030D-6E8A-4147-A177-3AD203B41FA5}">
                      <a16:colId xmlns:a16="http://schemas.microsoft.com/office/drawing/2014/main" val="20003"/>
                    </a:ext>
                  </a:extLst>
                </a:gridCol>
              </a:tblGrid>
              <a:tr h="451877">
                <a:tc>
                  <a:txBody>
                    <a:bodyPr/>
                    <a:lstStyle/>
                    <a:p>
                      <a:pPr algn="ctr" fontAlgn="ctr"/>
                      <a:r>
                        <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a:noFill/>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algn="l" rtl="0" fontAlgn="b"/>
                      <a:r>
                        <a:rPr lang="en-GB" sz="1100" b="1" i="0" u="none" strike="noStrike" dirty="0">
                          <a:solidFill>
                            <a:schemeClr val="bg1"/>
                          </a:solidFill>
                          <a:effectLst/>
                          <a:latin typeface="Segoe UI" panose="020B0502040204020203" pitchFamily="34" charset="0"/>
                          <a:cs typeface="Segoe UI" panose="020B0502040204020203" pitchFamily="34" charset="0"/>
                        </a:rPr>
                        <a:t>By location</a:t>
                      </a:r>
                    </a:p>
                  </a:txBody>
                  <a:tcPr marL="9525" marR="9525" marT="9525" marB="0" anchor="ctr">
                    <a:lnL>
                      <a:noFill/>
                    </a:lnL>
                    <a:lnR>
                      <a:noFill/>
                    </a:lnR>
                    <a:lnT>
                      <a:noFill/>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algn="ctr" rtl="0" fontAlgn="ctr"/>
                      <a:r>
                        <a:rPr lang="en-GB" sz="1100" b="1" i="0" u="none" strike="noStrike" dirty="0">
                          <a:solidFill>
                            <a:schemeClr val="bg1"/>
                          </a:solidFill>
                          <a:effectLst/>
                          <a:latin typeface="Segoe UI" panose="020B0502040204020203" pitchFamily="34" charset="0"/>
                          <a:cs typeface="Segoe UI" panose="020B0502040204020203" pitchFamily="34" charset="0"/>
                        </a:rPr>
                        <a:t>Let to LHA / Universal Credit</a:t>
                      </a:r>
                    </a:p>
                  </a:txBody>
                  <a:tcPr marL="9525" marR="9525" marT="9525" marB="0" anchor="ctr">
                    <a:lnL>
                      <a:noFill/>
                    </a:lnL>
                    <a:lnR>
                      <a:noFill/>
                    </a:lnR>
                    <a:lnT>
                      <a:noFill/>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algn="ctr" fontAlgn="ctr"/>
                      <a:r>
                        <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a:noFill/>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267940">
                <a:tc>
                  <a:txBody>
                    <a:bodyPr/>
                    <a:lstStyle/>
                    <a:p>
                      <a:pPr algn="l" fontAlgn="ctr"/>
                      <a:r>
                        <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0" i="0" u="none" strike="noStrike" dirty="0">
                          <a:solidFill>
                            <a:srgbClr val="7F7F7F"/>
                          </a:solidFill>
                          <a:effectLst/>
                          <a:latin typeface="Segoe UI" panose="020B0502040204020203" pitchFamily="34" charset="0"/>
                        </a:rPr>
                        <a:t> North East*</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a:solidFill>
                            <a:srgbClr val="707070"/>
                          </a:solidFill>
                          <a:effectLst/>
                          <a:latin typeface="Segoe UI" panose="020B0502040204020203" pitchFamily="34" charset="0"/>
                        </a:rPr>
                        <a:t>51</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GB" sz="1600" b="0" i="0" u="none" strike="noStrike">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250657">
                <a:tc>
                  <a:txBody>
                    <a:bodyPr/>
                    <a:lstStyle/>
                    <a:p>
                      <a:pPr algn="l" fontAlgn="ctr"/>
                      <a:endParaRPr lang="en-GB" sz="1600" b="0" i="0" u="none" strike="noStrike">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rtl="0" fontAlgn="b"/>
                      <a:r>
                        <a:rPr lang="en-GB" sz="1100" b="0" i="0" u="none" strike="noStrike">
                          <a:solidFill>
                            <a:srgbClr val="7F7F7F"/>
                          </a:solidFill>
                          <a:effectLst/>
                          <a:latin typeface="Segoe UI" panose="020B0502040204020203" pitchFamily="34" charset="0"/>
                        </a:rPr>
                        <a:t> Yorkshire &amp; The Humber</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r>
                        <a:rPr lang="en-GB" sz="1100" b="0" i="0" u="none" strike="noStrike">
                          <a:solidFill>
                            <a:srgbClr val="707070"/>
                          </a:solidFill>
                          <a:effectLst/>
                          <a:latin typeface="Segoe UI" panose="020B0502040204020203" pitchFamily="34" charset="0"/>
                        </a:rPr>
                        <a:t>39</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endPar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0657">
                <a:tc>
                  <a:txBody>
                    <a:bodyPr/>
                    <a:lstStyle/>
                    <a:p>
                      <a:pPr algn="l" fontAlgn="ctr"/>
                      <a:r>
                        <a:rPr lang="en-GB" sz="1600" b="0" i="0" u="none" strike="noStrike">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0" i="0" u="none" strike="noStrike">
                          <a:solidFill>
                            <a:srgbClr val="7F7F7F"/>
                          </a:solidFill>
                          <a:effectLst/>
                          <a:latin typeface="Segoe UI" panose="020B0502040204020203" pitchFamily="34" charset="0"/>
                        </a:rPr>
                        <a:t> Wales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a:solidFill>
                            <a:srgbClr val="707070"/>
                          </a:solidFill>
                          <a:effectLst/>
                          <a:latin typeface="Segoe UI" panose="020B0502040204020203" pitchFamily="34" charset="0"/>
                        </a:rPr>
                        <a:t>35</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250657">
                <a:tc>
                  <a:txBody>
                    <a:bodyPr/>
                    <a:lstStyle/>
                    <a:p>
                      <a:pPr algn="l" fontAlgn="ctr"/>
                      <a:endPar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rtl="0" fontAlgn="b"/>
                      <a:r>
                        <a:rPr lang="en-GB" sz="1100" b="0" i="0" u="none" strike="noStrike">
                          <a:solidFill>
                            <a:srgbClr val="7F7F7F"/>
                          </a:solidFill>
                          <a:effectLst/>
                          <a:latin typeface="Segoe UI" panose="020B0502040204020203" pitchFamily="34" charset="0"/>
                        </a:rPr>
                        <a:t> East Midlands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r>
                        <a:rPr lang="en-GB" sz="1100" b="0" i="0" u="none" strike="noStrike">
                          <a:solidFill>
                            <a:srgbClr val="707070"/>
                          </a:solidFill>
                          <a:effectLst/>
                          <a:latin typeface="Segoe UI" panose="020B0502040204020203" pitchFamily="34" charset="0"/>
                        </a:rPr>
                        <a:t>32</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endPar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0657">
                <a:tc>
                  <a:txBody>
                    <a:bodyPr/>
                    <a:lstStyle/>
                    <a:p>
                      <a:pPr algn="l" fontAlgn="ctr"/>
                      <a:r>
                        <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0" i="0" u="none" strike="noStrike">
                          <a:solidFill>
                            <a:srgbClr val="7F7F7F"/>
                          </a:solidFill>
                          <a:effectLst/>
                          <a:latin typeface="Segoe UI" panose="020B0502040204020203" pitchFamily="34" charset="0"/>
                        </a:rPr>
                        <a:t> North West</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a:solidFill>
                            <a:srgbClr val="707070"/>
                          </a:solidFill>
                          <a:effectLst/>
                          <a:latin typeface="Segoe UI" panose="020B0502040204020203" pitchFamily="34" charset="0"/>
                        </a:rPr>
                        <a:t>29</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250657">
                <a:tc>
                  <a:txBody>
                    <a:bodyPr/>
                    <a:lstStyle/>
                    <a:p>
                      <a:pPr algn="l" fontAlgn="ctr"/>
                      <a:endPar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rtl="0" fontAlgn="b"/>
                      <a:r>
                        <a:rPr lang="en-GB" sz="1100" b="0" i="0" u="none" strike="noStrike">
                          <a:solidFill>
                            <a:srgbClr val="7F7F7F"/>
                          </a:solidFill>
                          <a:effectLst/>
                          <a:latin typeface="Segoe UI" panose="020B0502040204020203" pitchFamily="34" charset="0"/>
                        </a:rPr>
                        <a:t> East of England </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r>
                        <a:rPr lang="en-GB" sz="1100" b="0" i="0" u="none" strike="noStrike">
                          <a:solidFill>
                            <a:srgbClr val="707070"/>
                          </a:solidFill>
                          <a:effectLst/>
                          <a:latin typeface="Segoe UI" panose="020B0502040204020203" pitchFamily="34" charset="0"/>
                        </a:rPr>
                        <a:t>25</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endPar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0657">
                <a:tc>
                  <a:txBody>
                    <a:bodyPr/>
                    <a:lstStyle/>
                    <a:p>
                      <a:pPr algn="l" fontAlgn="ctr"/>
                      <a:r>
                        <a:rPr lang="en-GB" sz="1600" b="0" i="0" u="none" strike="noStrike">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0" i="0" u="none" strike="noStrike">
                          <a:solidFill>
                            <a:srgbClr val="7F7F7F"/>
                          </a:solidFill>
                          <a:effectLst/>
                          <a:latin typeface="Segoe UI" panose="020B0502040204020203" pitchFamily="34" charset="0"/>
                        </a:rPr>
                        <a:t> South East (excl London) </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a:solidFill>
                            <a:srgbClr val="707070"/>
                          </a:solidFill>
                          <a:effectLst/>
                          <a:latin typeface="Segoe UI" panose="020B0502040204020203" pitchFamily="34" charset="0"/>
                        </a:rPr>
                        <a:t>24</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294723">
                <a:tc>
                  <a:txBody>
                    <a:bodyPr/>
                    <a:lstStyle/>
                    <a:p>
                      <a:pPr algn="l" fontAlgn="ctr"/>
                      <a:endParaRPr lang="en-GB" sz="1600" b="0" i="0" u="none" strike="noStrike">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rtl="0" fontAlgn="b"/>
                      <a:r>
                        <a:rPr lang="en-GB" sz="1100" b="0" i="0" u="none" strike="noStrike">
                          <a:solidFill>
                            <a:srgbClr val="7F7F7F"/>
                          </a:solidFill>
                          <a:effectLst/>
                          <a:latin typeface="Segoe UI" panose="020B0502040204020203" pitchFamily="34" charset="0"/>
                        </a:rPr>
                        <a:t> London (Outer)</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r>
                        <a:rPr lang="en-GB" sz="1100" b="0" i="0" u="none" strike="noStrike" dirty="0">
                          <a:solidFill>
                            <a:srgbClr val="707070"/>
                          </a:solidFill>
                          <a:effectLst/>
                          <a:latin typeface="Segoe UI" panose="020B0502040204020203" pitchFamily="34" charset="0"/>
                        </a:rPr>
                        <a:t>24</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endPar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0657">
                <a:tc>
                  <a:txBody>
                    <a:bodyPr/>
                    <a:lstStyle/>
                    <a:p>
                      <a:pPr algn="l" fontAlgn="ctr"/>
                      <a:r>
                        <a:rPr lang="en-GB" sz="1600" b="0" i="0" u="none" strike="noStrike">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0" i="0" u="none" strike="noStrike">
                          <a:solidFill>
                            <a:srgbClr val="7F7F7F"/>
                          </a:solidFill>
                          <a:effectLst/>
                          <a:latin typeface="Segoe UI" panose="020B0502040204020203" pitchFamily="34" charset="0"/>
                        </a:rPr>
                        <a:t> South West </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dirty="0">
                          <a:solidFill>
                            <a:srgbClr val="707070"/>
                          </a:solidFill>
                          <a:effectLst/>
                          <a:latin typeface="Segoe UI" panose="020B0502040204020203" pitchFamily="34" charset="0"/>
                        </a:rPr>
                        <a:t>23</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9"/>
                  </a:ext>
                </a:extLst>
              </a:tr>
              <a:tr h="289037">
                <a:tc>
                  <a:txBody>
                    <a:bodyPr/>
                    <a:lstStyle/>
                    <a:p>
                      <a:pPr algn="l" fontAlgn="ctr"/>
                      <a:endParaRPr lang="en-GB" sz="1600" b="0" i="0" u="none" strike="noStrike">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rtl="0" fontAlgn="b"/>
                      <a:r>
                        <a:rPr lang="en-GB" sz="1100" b="0" i="0" u="none" strike="noStrike">
                          <a:solidFill>
                            <a:srgbClr val="7F7F7F"/>
                          </a:solidFill>
                          <a:effectLst/>
                          <a:latin typeface="Segoe UI" panose="020B0502040204020203" pitchFamily="34" charset="0"/>
                        </a:rPr>
                        <a:t> West Midlands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b"/>
                      <a:r>
                        <a:rPr lang="en-GB" sz="1100" b="0" i="0" u="none" strike="noStrike" dirty="0">
                          <a:solidFill>
                            <a:srgbClr val="707070"/>
                          </a:solidFill>
                          <a:effectLst/>
                          <a:latin typeface="Segoe UI" panose="020B0502040204020203" pitchFamily="34" charset="0"/>
                        </a:rPr>
                        <a:t>17</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endPar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0657">
                <a:tc>
                  <a:txBody>
                    <a:bodyPr/>
                    <a:lstStyle/>
                    <a:p>
                      <a:pPr algn="l" fontAlgn="ctr"/>
                      <a:r>
                        <a:rPr lang="en-GB" sz="1600" b="0" i="0" u="none" strike="noStrike">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0" i="0" u="none" strike="noStrike">
                          <a:solidFill>
                            <a:srgbClr val="7F7F7F"/>
                          </a:solidFill>
                          <a:effectLst/>
                          <a:latin typeface="Segoe UI" panose="020B0502040204020203" pitchFamily="34" charset="0"/>
                        </a:rPr>
                        <a:t> London (Central) </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dirty="0">
                          <a:solidFill>
                            <a:srgbClr val="707070"/>
                          </a:solidFill>
                          <a:effectLst/>
                          <a:latin typeface="Segoe UI" panose="020B0502040204020203" pitchFamily="34" charset="0"/>
                        </a:rPr>
                        <a:t>16</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GB" sz="1600" b="0" i="0" u="none" strike="noStrike" dirty="0">
                          <a:solidFill>
                            <a:schemeClr val="bg1">
                              <a:lumMod val="50000"/>
                            </a:schemeClr>
                          </a:solidFill>
                          <a:effectLst/>
                          <a:latin typeface="Segoe UI" panose="020B0502040204020203" pitchFamily="34" charset="0"/>
                          <a:cs typeface="Segoe UI" panose="020B0502040204020203" pitchFamily="34" charset="0"/>
                        </a:rPr>
                        <a:t>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2" name="Title 1"/>
          <p:cNvSpPr>
            <a:spLocks noGrp="1"/>
          </p:cNvSpPr>
          <p:nvPr>
            <p:ph type="title"/>
          </p:nvPr>
        </p:nvSpPr>
        <p:spPr>
          <a:xfrm>
            <a:off x="422887" y="244702"/>
            <a:ext cx="10364487" cy="666541"/>
          </a:xfrm>
        </p:spPr>
        <p:txBody>
          <a:bodyPr>
            <a:normAutofit/>
          </a:bodyPr>
          <a:lstStyle/>
          <a:p>
            <a:r>
              <a:rPr lang="en-GB" dirty="0"/>
              <a:t>Families with children remain the predominant tenant type, followed by young couples and singles </a:t>
            </a:r>
          </a:p>
        </p:txBody>
      </p:sp>
      <p:sp>
        <p:nvSpPr>
          <p:cNvPr id="4" name="Text Placeholder 3"/>
          <p:cNvSpPr>
            <a:spLocks noGrp="1"/>
          </p:cNvSpPr>
          <p:nvPr>
            <p:ph type="body" sz="quarter" idx="18"/>
          </p:nvPr>
        </p:nvSpPr>
        <p:spPr>
          <a:xfrm>
            <a:off x="668337" y="6189797"/>
            <a:ext cx="9417050" cy="273050"/>
          </a:xfrm>
        </p:spPr>
        <p:txBody>
          <a:bodyPr/>
          <a:lstStyle/>
          <a:p>
            <a:r>
              <a:rPr lang="en-GB" altLang="en-US" dirty="0"/>
              <a:t>Q8. Generally which types of tenants do you have? </a:t>
            </a:r>
            <a:r>
              <a:rPr lang="en-US" altLang="en-US" dirty="0"/>
              <a:t>Base: All (983)</a:t>
            </a:r>
            <a:endParaRPr lang="en-GB" altLang="en-US" dirty="0"/>
          </a:p>
        </p:txBody>
      </p:sp>
      <p:sp>
        <p:nvSpPr>
          <p:cNvPr id="5" name="Text Placeholder 4"/>
          <p:cNvSpPr>
            <a:spLocks noGrp="1"/>
          </p:cNvSpPr>
          <p:nvPr>
            <p:ph type="body" sz="quarter" idx="19"/>
          </p:nvPr>
        </p:nvSpPr>
        <p:spPr>
          <a:xfrm>
            <a:off x="439738" y="1008063"/>
            <a:ext cx="11229252" cy="581025"/>
          </a:xfrm>
        </p:spPr>
        <p:txBody>
          <a:bodyPr>
            <a:normAutofit/>
          </a:bodyPr>
          <a:lstStyle/>
          <a:p>
            <a:r>
              <a:rPr lang="en-GB" dirty="0"/>
              <a:t>1 in 4 landlords let to LHA/UC claimants (a slight uplift from Q1). Landlords operating in the North East continue to be the most likely to let this this tenant type. On average, a typical landlord lets to 3.8 different tenant types (as defined in the list below).</a:t>
            </a:r>
          </a:p>
        </p:txBody>
      </p:sp>
      <p:sp>
        <p:nvSpPr>
          <p:cNvPr id="6" name="Text Placeholder 5"/>
          <p:cNvSpPr>
            <a:spLocks noGrp="1"/>
          </p:cNvSpPr>
          <p:nvPr>
            <p:ph type="body" sz="quarter" idx="20"/>
          </p:nvPr>
        </p:nvSpPr>
        <p:spPr>
          <a:xfrm>
            <a:off x="439738" y="1674669"/>
            <a:ext cx="10952162" cy="390525"/>
          </a:xfrm>
        </p:spPr>
        <p:txBody>
          <a:bodyPr>
            <a:normAutofit/>
          </a:bodyPr>
          <a:lstStyle/>
          <a:p>
            <a:r>
              <a:rPr lang="en-GB" dirty="0"/>
              <a:t>Main Tenant Type (%)</a:t>
            </a:r>
          </a:p>
        </p:txBody>
      </p:sp>
      <p:graphicFrame>
        <p:nvGraphicFramePr>
          <p:cNvPr id="7" name="Object 22"/>
          <p:cNvGraphicFramePr>
            <a:graphicFrameLocks noChangeAspect="1"/>
          </p:cNvGraphicFramePr>
          <p:nvPr>
            <p:extLst>
              <p:ext uri="{D42A27DB-BD31-4B8C-83A1-F6EECF244321}">
                <p14:modId xmlns:p14="http://schemas.microsoft.com/office/powerpoint/2010/main" val="3092715560"/>
              </p:ext>
            </p:extLst>
          </p:nvPr>
        </p:nvGraphicFramePr>
        <p:xfrm>
          <a:off x="150829" y="2147956"/>
          <a:ext cx="6551630" cy="391953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p:cNvGrpSpPr/>
          <p:nvPr/>
        </p:nvGrpSpPr>
        <p:grpSpPr>
          <a:xfrm>
            <a:off x="7424258" y="2255733"/>
            <a:ext cx="3766656" cy="3353008"/>
            <a:chOff x="7096126" y="2522936"/>
            <a:chExt cx="4057650" cy="3139591"/>
          </a:xfrm>
        </p:grpSpPr>
        <p:grpSp>
          <p:nvGrpSpPr>
            <p:cNvPr id="10" name="Group 9"/>
            <p:cNvGrpSpPr/>
            <p:nvPr/>
          </p:nvGrpSpPr>
          <p:grpSpPr>
            <a:xfrm>
              <a:off x="7096126" y="2522936"/>
              <a:ext cx="4057650" cy="3139591"/>
              <a:chOff x="7096126" y="2522936"/>
              <a:chExt cx="4057650" cy="3139591"/>
            </a:xfrm>
          </p:grpSpPr>
          <p:sp>
            <p:nvSpPr>
              <p:cNvPr id="14" name="Rounded Rectangle 13"/>
              <p:cNvSpPr/>
              <p:nvPr/>
            </p:nvSpPr>
            <p:spPr bwMode="auto">
              <a:xfrm>
                <a:off x="7096126" y="2522936"/>
                <a:ext cx="4057650" cy="3139591"/>
              </a:xfrm>
              <a:prstGeom prst="roundRect">
                <a:avLst>
                  <a:gd name="adj" fmla="val 3936"/>
                </a:avLst>
              </a:prstGeom>
              <a:noFill/>
              <a:ln w="57150"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15" name="Straight Connector 14"/>
              <p:cNvCxnSpPr/>
              <p:nvPr/>
            </p:nvCxnSpPr>
            <p:spPr>
              <a:xfrm>
                <a:off x="7219949" y="2561878"/>
                <a:ext cx="3826394" cy="0"/>
              </a:xfrm>
              <a:prstGeom prst="line">
                <a:avLst/>
              </a:prstGeom>
              <a:ln w="571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1" name="Oval 10"/>
            <p:cNvSpPr/>
            <p:nvPr/>
          </p:nvSpPr>
          <p:spPr>
            <a:xfrm>
              <a:off x="7167561" y="2533303"/>
              <a:ext cx="85725" cy="95597"/>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3" name="Oval 12"/>
            <p:cNvSpPr/>
            <p:nvPr/>
          </p:nvSpPr>
          <p:spPr>
            <a:xfrm>
              <a:off x="10996060" y="2557029"/>
              <a:ext cx="107433" cy="104602"/>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grpSp>
      <p:cxnSp>
        <p:nvCxnSpPr>
          <p:cNvPr id="16" name="Straight Connector 15"/>
          <p:cNvCxnSpPr>
            <a:cxnSpLocks/>
          </p:cNvCxnSpPr>
          <p:nvPr/>
        </p:nvCxnSpPr>
        <p:spPr bwMode="auto">
          <a:xfrm flipH="1">
            <a:off x="6531945" y="4409334"/>
            <a:ext cx="892313" cy="0"/>
          </a:xfrm>
          <a:prstGeom prst="line">
            <a:avLst/>
          </a:prstGeom>
          <a:solidFill>
            <a:srgbClr val="ED174F"/>
          </a:solidFill>
          <a:ln w="38100" cap="flat" cmpd="sng" algn="ctr">
            <a:solidFill>
              <a:schemeClr val="accent3"/>
            </a:solidFill>
            <a:prstDash val="solid"/>
            <a:round/>
            <a:headEnd type="none" w="med" len="med"/>
            <a:tailEnd type="none" w="med" len="med"/>
          </a:ln>
          <a:effectLst/>
        </p:spPr>
      </p:cxnSp>
      <p:sp>
        <p:nvSpPr>
          <p:cNvPr id="3" name="Rectangle 2"/>
          <p:cNvSpPr/>
          <p:nvPr/>
        </p:nvSpPr>
        <p:spPr>
          <a:xfrm>
            <a:off x="4493277" y="4090245"/>
            <a:ext cx="2307385" cy="632757"/>
          </a:xfrm>
          <a:prstGeom prst="rect">
            <a:avLst/>
          </a:prstGeom>
          <a:solidFill>
            <a:schemeClr val="bg2"/>
          </a:solidFill>
          <a:ln w="19050">
            <a:gradFill flip="none" rotWithShape="1">
              <a:gsLst>
                <a:gs pos="100000">
                  <a:srgbClr val="FB6B00"/>
                </a:gs>
                <a:gs pos="82000">
                  <a:srgbClr val="FB6B00"/>
                </a:gs>
                <a:gs pos="62000">
                  <a:srgbClr val="FB6500"/>
                </a:gs>
                <a:gs pos="40000">
                  <a:srgbClr val="F84A04"/>
                </a:gs>
                <a:gs pos="19000">
                  <a:schemeClr val="accent3"/>
                </a:gs>
                <a:gs pos="0">
                  <a:srgbClr val="EF2E0A"/>
                </a:gs>
              </a:gsLst>
              <a:lin ang="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20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NET: LHA / Universal Credit claimants: </a:t>
            </a:r>
            <a:r>
              <a:rPr lang="en-GB" sz="14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26% </a:t>
            </a:r>
            <a:r>
              <a:rPr lang="en-GB" sz="110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(+3% vs. Q1 23) </a:t>
            </a:r>
            <a:endParaRPr lang="en-GB" sz="120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sp>
        <p:nvSpPr>
          <p:cNvPr id="18" name="TextBox 17"/>
          <p:cNvSpPr txBox="1"/>
          <p:nvPr/>
        </p:nvSpPr>
        <p:spPr>
          <a:xfrm>
            <a:off x="9172707" y="6343927"/>
            <a:ext cx="1873636" cy="369332"/>
          </a:xfrm>
          <a:prstGeom prst="rect">
            <a:avLst/>
          </a:prstGeom>
          <a:noFill/>
        </p:spPr>
        <p:txBody>
          <a:bodyPr wrap="square" rtlCol="0">
            <a:spAutoFit/>
          </a:bodyPr>
          <a:lstStyle/>
          <a:p>
            <a:pPr algn="r"/>
            <a:endParaRPr lang="en-GB" sz="900" dirty="0">
              <a:solidFill>
                <a:schemeClr val="bg1">
                  <a:lumMod val="50000"/>
                </a:schemeClr>
              </a:solidFill>
              <a:latin typeface="Segoe UI" panose="020B0502040204020203" pitchFamily="34" charset="0"/>
              <a:cs typeface="Segoe UI" panose="020B0502040204020203" pitchFamily="34" charset="0"/>
            </a:endParaRPr>
          </a:p>
          <a:p>
            <a:pPr algn="r"/>
            <a:r>
              <a:rPr lang="en-GB" sz="900" dirty="0">
                <a:solidFill>
                  <a:schemeClr val="bg1">
                    <a:lumMod val="50000"/>
                  </a:schemeClr>
                </a:solidFill>
                <a:latin typeface="Segoe UI" panose="020B0502040204020203" pitchFamily="34" charset="0"/>
                <a:cs typeface="Segoe UI" panose="020B0502040204020203" pitchFamily="34" charset="0"/>
              </a:rPr>
              <a:t>*Caution: Small Base</a:t>
            </a:r>
          </a:p>
        </p:txBody>
      </p:sp>
    </p:spTree>
    <p:extLst>
      <p:ext uri="{BB962C8B-B14F-4D97-AF65-F5344CB8AC3E}">
        <p14:creationId xmlns:p14="http://schemas.microsoft.com/office/powerpoint/2010/main" val="200393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9">
            <a:extLst>
              <a:ext uri="{FF2B5EF4-FFF2-40B4-BE49-F238E27FC236}">
                <a16:creationId xmlns:a16="http://schemas.microsoft.com/office/drawing/2014/main" id="{82F04B82-D97E-1F16-8FF5-0C9EA372918D}"/>
              </a:ext>
            </a:extLst>
          </p:cNvPr>
          <p:cNvGraphicFramePr>
            <a:graphicFrameLocks noGrp="1" noChangeAspect="1"/>
          </p:cNvGraphicFramePr>
          <p:nvPr>
            <p:ph type="chart" sz="quarter" idx="22"/>
            <p:extLst>
              <p:ext uri="{D42A27DB-BD31-4B8C-83A1-F6EECF244321}">
                <p14:modId xmlns:p14="http://schemas.microsoft.com/office/powerpoint/2010/main" val="2079210394"/>
              </p:ext>
            </p:extLst>
          </p:nvPr>
        </p:nvGraphicFramePr>
        <p:xfrm>
          <a:off x="439738" y="1855788"/>
          <a:ext cx="10259597" cy="41290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F73F7EA5-6D4A-0EEA-D443-AF6F9D9270CA}"/>
              </a:ext>
            </a:extLst>
          </p:cNvPr>
          <p:cNvSpPr>
            <a:spLocks noGrp="1"/>
          </p:cNvSpPr>
          <p:nvPr>
            <p:ph type="body" sz="quarter" idx="19"/>
          </p:nvPr>
        </p:nvSpPr>
        <p:spPr/>
        <p:txBody>
          <a:bodyPr/>
          <a:lstStyle/>
          <a:p>
            <a:r>
              <a:rPr lang="en-GB" dirty="0"/>
              <a:t>The incidence of all tenant segments edged up in Q2 following more significant increases in the first quarter of the year.</a:t>
            </a:r>
          </a:p>
        </p:txBody>
      </p:sp>
      <p:sp>
        <p:nvSpPr>
          <p:cNvPr id="7" name="Text Placeholder 6">
            <a:extLst>
              <a:ext uri="{FF2B5EF4-FFF2-40B4-BE49-F238E27FC236}">
                <a16:creationId xmlns:a16="http://schemas.microsoft.com/office/drawing/2014/main" id="{10BDBB3B-0A50-4287-7D67-40FEA597FF34}"/>
              </a:ext>
            </a:extLst>
          </p:cNvPr>
          <p:cNvSpPr>
            <a:spLocks noGrp="1"/>
          </p:cNvSpPr>
          <p:nvPr>
            <p:ph type="body" sz="quarter" idx="18"/>
          </p:nvPr>
        </p:nvSpPr>
        <p:spPr>
          <a:xfrm>
            <a:off x="668337" y="6189797"/>
            <a:ext cx="9417050" cy="273050"/>
          </a:xfrm>
        </p:spPr>
        <p:txBody>
          <a:bodyPr/>
          <a:lstStyle/>
          <a:p>
            <a:r>
              <a:rPr lang="en-GB" altLang="en-US" dirty="0"/>
              <a:t>Q8. Generally which types of tenants do you have? </a:t>
            </a:r>
            <a:r>
              <a:rPr lang="en-US" altLang="en-US" dirty="0"/>
              <a:t>Base: All (983)</a:t>
            </a:r>
            <a:endParaRPr lang="en-GB" altLang="en-US" dirty="0"/>
          </a:p>
        </p:txBody>
      </p:sp>
      <p:sp>
        <p:nvSpPr>
          <p:cNvPr id="8" name="Title 5">
            <a:extLst>
              <a:ext uri="{FF2B5EF4-FFF2-40B4-BE49-F238E27FC236}">
                <a16:creationId xmlns:a16="http://schemas.microsoft.com/office/drawing/2014/main" id="{2995AE76-B9DB-5304-31A0-5980AA4C9E57}"/>
              </a:ext>
            </a:extLst>
          </p:cNvPr>
          <p:cNvSpPr>
            <a:spLocks noGrp="1"/>
          </p:cNvSpPr>
          <p:nvPr>
            <p:ph type="title"/>
          </p:nvPr>
        </p:nvSpPr>
        <p:spPr>
          <a:xfrm>
            <a:off x="422887" y="244702"/>
            <a:ext cx="11246103" cy="671807"/>
          </a:xfrm>
        </p:spPr>
        <p:txBody>
          <a:bodyPr/>
          <a:lstStyle/>
          <a:p>
            <a:r>
              <a:rPr lang="en-GB" altLang="en-US" dirty="0"/>
              <a:t>Tenant types: Longer run trend (2016-2023)</a:t>
            </a:r>
            <a:endParaRPr lang="en-GB" dirty="0"/>
          </a:p>
        </p:txBody>
      </p:sp>
      <p:sp>
        <p:nvSpPr>
          <p:cNvPr id="9" name="Text Placeholder 1">
            <a:extLst>
              <a:ext uri="{FF2B5EF4-FFF2-40B4-BE49-F238E27FC236}">
                <a16:creationId xmlns:a16="http://schemas.microsoft.com/office/drawing/2014/main" id="{DD6087E7-4D72-8DDB-436E-776C9E577025}"/>
              </a:ext>
            </a:extLst>
          </p:cNvPr>
          <p:cNvSpPr txBox="1">
            <a:spLocks/>
          </p:cNvSpPr>
          <p:nvPr/>
        </p:nvSpPr>
        <p:spPr>
          <a:xfrm>
            <a:off x="546099" y="1680354"/>
            <a:ext cx="9661525" cy="390525"/>
          </a:xfrm>
          <a:prstGeom prst="rect">
            <a:avLst/>
          </a:prstGeom>
        </p:spPr>
        <p:txBody>
          <a:bodyPr vert="horz" lIns="0" tIns="0" rIns="0" bIns="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35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solidFill>
                  <a:schemeClr val="bg1">
                    <a:lumMod val="50000"/>
                  </a:schemeClr>
                </a:solidFill>
              </a:rPr>
              <a:t>Main Tenant Type (%)</a:t>
            </a:r>
          </a:p>
        </p:txBody>
      </p:sp>
      <p:sp>
        <p:nvSpPr>
          <p:cNvPr id="11" name="Text Box 19">
            <a:extLst>
              <a:ext uri="{FF2B5EF4-FFF2-40B4-BE49-F238E27FC236}">
                <a16:creationId xmlns:a16="http://schemas.microsoft.com/office/drawing/2014/main" id="{505BBC9C-1DDC-E260-6518-461436BE4110}"/>
              </a:ext>
            </a:extLst>
          </p:cNvPr>
          <p:cNvSpPr txBox="1">
            <a:spLocks noChangeArrowheads="1"/>
          </p:cNvSpPr>
          <p:nvPr/>
        </p:nvSpPr>
        <p:spPr bwMode="auto">
          <a:xfrm>
            <a:off x="10583447" y="2347428"/>
            <a:ext cx="12652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eaLnBrk="1" hangingPunct="1">
              <a:spcBef>
                <a:spcPct val="50000"/>
              </a:spcBef>
            </a:pPr>
            <a:r>
              <a:rPr lang="en-GB" altLang="en-US" sz="1100" b="1" dirty="0">
                <a:solidFill>
                  <a:schemeClr val="accent3"/>
                </a:solidFill>
                <a:latin typeface="Segoe UI" pitchFamily="34" charset="0"/>
                <a:ea typeface="Segoe UI" pitchFamily="34" charset="0"/>
                <a:cs typeface="Segoe UI" pitchFamily="34" charset="0"/>
              </a:rPr>
              <a:t>Families with Children</a:t>
            </a:r>
          </a:p>
        </p:txBody>
      </p:sp>
      <p:sp>
        <p:nvSpPr>
          <p:cNvPr id="12" name="Text Box 19">
            <a:extLst>
              <a:ext uri="{FF2B5EF4-FFF2-40B4-BE49-F238E27FC236}">
                <a16:creationId xmlns:a16="http://schemas.microsoft.com/office/drawing/2014/main" id="{092F4950-4EB9-63AE-6051-8589D0FF998A}"/>
              </a:ext>
            </a:extLst>
          </p:cNvPr>
          <p:cNvSpPr txBox="1">
            <a:spLocks noChangeArrowheads="1"/>
          </p:cNvSpPr>
          <p:nvPr/>
        </p:nvSpPr>
        <p:spPr bwMode="auto">
          <a:xfrm>
            <a:off x="10583447" y="2845230"/>
            <a:ext cx="13446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1"/>
                </a:solidFill>
                <a:latin typeface="Arial" pitchFamily="34" charset="0"/>
                <a:ea typeface="ＭＳ Ｐゴシック" pitchFamily="34" charset="-128"/>
              </a:defRPr>
            </a:lvl1pPr>
            <a:lvl2pPr marL="742950" indent="-285750" eaLnBrk="0" hangingPunct="0">
              <a:defRPr sz="2400">
                <a:solidFill>
                  <a:schemeClr val="accent1"/>
                </a:solidFill>
                <a:latin typeface="Arial" pitchFamily="34" charset="0"/>
                <a:ea typeface="ＭＳ Ｐゴシック" pitchFamily="34" charset="-128"/>
              </a:defRPr>
            </a:lvl2pPr>
            <a:lvl3pPr marL="1143000" indent="-228600" eaLnBrk="0" hangingPunct="0">
              <a:defRPr sz="2400">
                <a:solidFill>
                  <a:schemeClr val="accent1"/>
                </a:solidFill>
                <a:latin typeface="Arial" pitchFamily="34" charset="0"/>
                <a:ea typeface="ＭＳ Ｐゴシック" pitchFamily="34" charset="-128"/>
              </a:defRPr>
            </a:lvl3pPr>
            <a:lvl4pPr marL="1600200" indent="-228600" eaLnBrk="0" hangingPunct="0">
              <a:defRPr sz="2400">
                <a:solidFill>
                  <a:schemeClr val="accent1"/>
                </a:solidFill>
                <a:latin typeface="Arial" pitchFamily="34" charset="0"/>
                <a:ea typeface="ＭＳ Ｐゴシック" pitchFamily="34" charset="-128"/>
              </a:defRPr>
            </a:lvl4pPr>
            <a:lvl5pPr marL="2057400" indent="-228600" eaLnBrk="0" hangingPunct="0">
              <a:defRPr sz="2400">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9pPr>
          </a:lstStyle>
          <a:p>
            <a:pPr eaLnBrk="1" hangingPunct="1">
              <a:spcBef>
                <a:spcPct val="50000"/>
              </a:spcBef>
              <a:defRPr/>
            </a:pPr>
            <a:r>
              <a:rPr lang="en-GB" sz="1100" b="1" dirty="0">
                <a:solidFill>
                  <a:schemeClr val="accent6"/>
                </a:solidFill>
                <a:latin typeface="Segoe UI" pitchFamily="34" charset="0"/>
                <a:ea typeface="Segoe UI" pitchFamily="34" charset="0"/>
                <a:cs typeface="Segoe UI" pitchFamily="34" charset="0"/>
              </a:rPr>
              <a:t>Young Couples</a:t>
            </a:r>
          </a:p>
        </p:txBody>
      </p:sp>
      <p:sp>
        <p:nvSpPr>
          <p:cNvPr id="13" name="Text Box 19">
            <a:extLst>
              <a:ext uri="{FF2B5EF4-FFF2-40B4-BE49-F238E27FC236}">
                <a16:creationId xmlns:a16="http://schemas.microsoft.com/office/drawing/2014/main" id="{51756B6D-4E77-6CC5-3975-BCBB3FA909AE}"/>
              </a:ext>
            </a:extLst>
          </p:cNvPr>
          <p:cNvSpPr txBox="1">
            <a:spLocks noChangeArrowheads="1"/>
          </p:cNvSpPr>
          <p:nvPr/>
        </p:nvSpPr>
        <p:spPr bwMode="auto">
          <a:xfrm>
            <a:off x="10583446" y="3097555"/>
            <a:ext cx="12652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eaLnBrk="1" hangingPunct="1">
              <a:spcBef>
                <a:spcPct val="50000"/>
              </a:spcBef>
            </a:pPr>
            <a:r>
              <a:rPr lang="en-GB" altLang="en-US" sz="1100" b="1" dirty="0">
                <a:solidFill>
                  <a:schemeClr val="accent5"/>
                </a:solidFill>
                <a:latin typeface="Segoe UI" pitchFamily="34" charset="0"/>
                <a:ea typeface="Segoe UI" pitchFamily="34" charset="0"/>
                <a:cs typeface="Segoe UI" pitchFamily="34" charset="0"/>
              </a:rPr>
              <a:t>Young Singles</a:t>
            </a:r>
          </a:p>
        </p:txBody>
      </p:sp>
      <p:sp>
        <p:nvSpPr>
          <p:cNvPr id="14" name="Text Box 19">
            <a:extLst>
              <a:ext uri="{FF2B5EF4-FFF2-40B4-BE49-F238E27FC236}">
                <a16:creationId xmlns:a16="http://schemas.microsoft.com/office/drawing/2014/main" id="{7F96A2FC-F005-6419-25FA-0A166F4E9FBA}"/>
              </a:ext>
            </a:extLst>
          </p:cNvPr>
          <p:cNvSpPr txBox="1">
            <a:spLocks noChangeArrowheads="1"/>
          </p:cNvSpPr>
          <p:nvPr/>
        </p:nvSpPr>
        <p:spPr bwMode="auto">
          <a:xfrm>
            <a:off x="10600910" y="3395188"/>
            <a:ext cx="12477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eaLnBrk="1" hangingPunct="1"/>
            <a:r>
              <a:rPr lang="en-GB" altLang="en-US" sz="1100" b="1" dirty="0">
                <a:solidFill>
                  <a:schemeClr val="accent4"/>
                </a:solidFill>
                <a:latin typeface="Segoe UI" pitchFamily="34" charset="0"/>
                <a:ea typeface="Segoe UI" pitchFamily="34" charset="0"/>
                <a:cs typeface="Segoe UI" pitchFamily="34" charset="0"/>
              </a:rPr>
              <a:t>White Collar / Professionals</a:t>
            </a:r>
          </a:p>
        </p:txBody>
      </p:sp>
      <p:sp>
        <p:nvSpPr>
          <p:cNvPr id="15" name="Text Box 19">
            <a:extLst>
              <a:ext uri="{FF2B5EF4-FFF2-40B4-BE49-F238E27FC236}">
                <a16:creationId xmlns:a16="http://schemas.microsoft.com/office/drawing/2014/main" id="{290209B2-4886-C699-DBDA-97C600295DF6}"/>
              </a:ext>
            </a:extLst>
          </p:cNvPr>
          <p:cNvSpPr txBox="1">
            <a:spLocks noChangeArrowheads="1"/>
          </p:cNvSpPr>
          <p:nvPr/>
        </p:nvSpPr>
        <p:spPr bwMode="auto">
          <a:xfrm>
            <a:off x="10621593" y="4385158"/>
            <a:ext cx="13541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eaLnBrk="1" hangingPunct="1">
              <a:spcBef>
                <a:spcPct val="50000"/>
              </a:spcBef>
            </a:pPr>
            <a:r>
              <a:rPr lang="en-GB" altLang="en-US" sz="1100" b="1" dirty="0">
                <a:solidFill>
                  <a:srgbClr val="002060"/>
                </a:solidFill>
                <a:latin typeface="Segoe UI" pitchFamily="34" charset="0"/>
                <a:ea typeface="Segoe UI" pitchFamily="34" charset="0"/>
                <a:cs typeface="Segoe UI" pitchFamily="34" charset="0"/>
              </a:rPr>
              <a:t>Retired</a:t>
            </a:r>
          </a:p>
        </p:txBody>
      </p:sp>
      <p:sp>
        <p:nvSpPr>
          <p:cNvPr id="16" name="Text Box 19">
            <a:extLst>
              <a:ext uri="{FF2B5EF4-FFF2-40B4-BE49-F238E27FC236}">
                <a16:creationId xmlns:a16="http://schemas.microsoft.com/office/drawing/2014/main" id="{746BA9CA-F038-6CCE-D247-8D5AAD83792F}"/>
              </a:ext>
            </a:extLst>
          </p:cNvPr>
          <p:cNvSpPr txBox="1">
            <a:spLocks noChangeArrowheads="1"/>
          </p:cNvSpPr>
          <p:nvPr/>
        </p:nvSpPr>
        <p:spPr bwMode="auto">
          <a:xfrm>
            <a:off x="10612933" y="4727224"/>
            <a:ext cx="13541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eaLnBrk="1" hangingPunct="1">
              <a:spcBef>
                <a:spcPct val="50000"/>
              </a:spcBef>
            </a:pPr>
            <a:r>
              <a:rPr lang="en-GB" altLang="en-US" sz="1100" b="1" dirty="0">
                <a:solidFill>
                  <a:srgbClr val="FF9900"/>
                </a:solidFill>
                <a:latin typeface="Segoe UI" pitchFamily="34" charset="0"/>
                <a:ea typeface="Segoe UI" pitchFamily="34" charset="0"/>
                <a:cs typeface="Segoe UI" pitchFamily="34" charset="0"/>
              </a:rPr>
              <a:t>LHA Claimants</a:t>
            </a:r>
          </a:p>
        </p:txBody>
      </p:sp>
    </p:spTree>
    <p:extLst>
      <p:ext uri="{BB962C8B-B14F-4D97-AF65-F5344CB8AC3E}">
        <p14:creationId xmlns:p14="http://schemas.microsoft.com/office/powerpoint/2010/main" val="2610614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11770" y="2454880"/>
          <a:ext cx="2845434" cy="3651230"/>
        </p:xfrm>
        <a:graphic>
          <a:graphicData uri="http://schemas.openxmlformats.org/drawingml/2006/table">
            <a:tbl>
              <a:tblPr firstRow="1" bandRow="1">
                <a:tableStyleId>{2D5ABB26-0587-4C30-8999-92F81FD0307C}</a:tableStyleId>
              </a:tblPr>
              <a:tblGrid>
                <a:gridCol w="2845434">
                  <a:extLst>
                    <a:ext uri="{9D8B030D-6E8A-4147-A177-3AD203B41FA5}">
                      <a16:colId xmlns:a16="http://schemas.microsoft.com/office/drawing/2014/main" val="20000"/>
                    </a:ext>
                  </a:extLst>
                </a:gridCol>
              </a:tblGrid>
              <a:tr h="3319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100" b="0" dirty="0">
                          <a:solidFill>
                            <a:schemeClr val="bg1">
                              <a:lumMod val="50000"/>
                            </a:schemeClr>
                          </a:solidFill>
                          <a:latin typeface="Segoe UI" panose="020B0502040204020203" pitchFamily="34" charset="0"/>
                          <a:cs typeface="Segoe UI" panose="020B0502040204020203" pitchFamily="34" charset="0"/>
                        </a:rPr>
                        <a:t>Had rental arrears</a:t>
                      </a:r>
                    </a:p>
                  </a:txBody>
                  <a:tcPr anchor="ctr"/>
                </a:tc>
                <a:extLst>
                  <a:ext uri="{0D108BD9-81ED-4DB2-BD59-A6C34878D82A}">
                    <a16:rowId xmlns:a16="http://schemas.microsoft.com/office/drawing/2014/main" val="10000"/>
                  </a:ext>
                </a:extLst>
              </a:tr>
              <a:tr h="331930">
                <a:tc>
                  <a:txBody>
                    <a:bodyPr/>
                    <a:lstStyle/>
                    <a:p>
                      <a:pPr marL="0" marR="0" lvl="0" indent="0" algn="r" defTabSz="914377" rtl="0" eaLnBrk="1" fontAlgn="b" latinLnBrk="0" hangingPunct="1">
                        <a:lnSpc>
                          <a:spcPct val="100000"/>
                        </a:lnSpc>
                        <a:spcBef>
                          <a:spcPts val="0"/>
                        </a:spcBef>
                        <a:spcAft>
                          <a:spcPts val="0"/>
                        </a:spcAft>
                        <a:buClrTx/>
                        <a:buSzTx/>
                        <a:buFontTx/>
                        <a:buNone/>
                        <a:tabLst/>
                        <a:defRPr/>
                      </a:pPr>
                      <a:r>
                        <a:rPr lang="en-GB" altLang="en-US" sz="1100" b="0" dirty="0">
                          <a:solidFill>
                            <a:schemeClr val="bg1">
                              <a:lumMod val="50000"/>
                            </a:schemeClr>
                          </a:solidFill>
                          <a:latin typeface="Segoe UI" panose="020B0502040204020203" pitchFamily="34" charset="0"/>
                          <a:cs typeface="Segoe UI" panose="020B0502040204020203" pitchFamily="34" charset="0"/>
                        </a:rPr>
                        <a:t>Had a property damaged by tenants</a:t>
                      </a:r>
                    </a:p>
                  </a:txBody>
                  <a:tcPr anchor="ctr"/>
                </a:tc>
                <a:extLst>
                  <a:ext uri="{0D108BD9-81ED-4DB2-BD59-A6C34878D82A}">
                    <a16:rowId xmlns:a16="http://schemas.microsoft.com/office/drawing/2014/main" val="10002"/>
                  </a:ext>
                </a:extLst>
              </a:tr>
              <a:tr h="331930">
                <a:tc>
                  <a:txBody>
                    <a:bodyPr/>
                    <a:lstStyle/>
                    <a:p>
                      <a:pPr algn="r" fontAlgn="b">
                        <a:defRPr/>
                      </a:pPr>
                      <a:r>
                        <a:rPr lang="en-GB" altLang="en-US" sz="1100" b="0" dirty="0">
                          <a:solidFill>
                            <a:schemeClr val="bg1">
                              <a:lumMod val="50000"/>
                            </a:schemeClr>
                          </a:solidFill>
                          <a:latin typeface="Segoe UI" panose="020B0502040204020203" pitchFamily="34" charset="0"/>
                          <a:cs typeface="Segoe UI" panose="020B0502040204020203" pitchFamily="34" charset="0"/>
                        </a:rPr>
                        <a:t>Had to withhold all / a part of a deposit</a:t>
                      </a:r>
                    </a:p>
                  </a:txBody>
                  <a:tcPr anchor="ctr"/>
                </a:tc>
                <a:extLst>
                  <a:ext uri="{0D108BD9-81ED-4DB2-BD59-A6C34878D82A}">
                    <a16:rowId xmlns:a16="http://schemas.microsoft.com/office/drawing/2014/main" val="10001"/>
                  </a:ext>
                </a:extLst>
              </a:tr>
              <a:tr h="3319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100" b="0" dirty="0">
                          <a:solidFill>
                            <a:schemeClr val="bg1">
                              <a:lumMod val="50000"/>
                            </a:schemeClr>
                          </a:solidFill>
                          <a:latin typeface="Segoe UI" panose="020B0502040204020203" pitchFamily="34" charset="0"/>
                          <a:cs typeface="Segoe UI" panose="020B0502040204020203" pitchFamily="34" charset="0"/>
                        </a:rPr>
                        <a:t>Have sought vacant possession</a:t>
                      </a:r>
                    </a:p>
                  </a:txBody>
                  <a:tcPr anchor="ctr"/>
                </a:tc>
                <a:extLst>
                  <a:ext uri="{0D108BD9-81ED-4DB2-BD59-A6C34878D82A}">
                    <a16:rowId xmlns:a16="http://schemas.microsoft.com/office/drawing/2014/main" val="10003"/>
                  </a:ext>
                </a:extLst>
              </a:tr>
              <a:tr h="3319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100" b="0" dirty="0">
                          <a:solidFill>
                            <a:schemeClr val="bg1">
                              <a:lumMod val="50000"/>
                            </a:schemeClr>
                          </a:solidFill>
                          <a:latin typeface="Segoe UI" panose="020B0502040204020203" pitchFamily="34" charset="0"/>
                          <a:cs typeface="Segoe UI" panose="020B0502040204020203" pitchFamily="34" charset="0"/>
                        </a:rPr>
                        <a:t>Anti-social behaviour by tenants</a:t>
                      </a:r>
                    </a:p>
                  </a:txBody>
                  <a:tcPr anchor="ctr"/>
                </a:tc>
                <a:extLst>
                  <a:ext uri="{0D108BD9-81ED-4DB2-BD59-A6C34878D82A}">
                    <a16:rowId xmlns:a16="http://schemas.microsoft.com/office/drawing/2014/main" val="10004"/>
                  </a:ext>
                </a:extLst>
              </a:tr>
              <a:tr h="3319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100" b="0" dirty="0">
                          <a:solidFill>
                            <a:schemeClr val="bg1">
                              <a:lumMod val="50000"/>
                            </a:schemeClr>
                          </a:solidFill>
                          <a:latin typeface="Segoe UI" panose="020B0502040204020203" pitchFamily="34" charset="0"/>
                          <a:cs typeface="Segoe UI" panose="020B0502040204020203" pitchFamily="34" charset="0"/>
                        </a:rPr>
                        <a:t>Had to use legal services</a:t>
                      </a:r>
                    </a:p>
                  </a:txBody>
                  <a:tcPr anchor="ctr"/>
                </a:tc>
                <a:extLst>
                  <a:ext uri="{0D108BD9-81ED-4DB2-BD59-A6C34878D82A}">
                    <a16:rowId xmlns:a16="http://schemas.microsoft.com/office/drawing/2014/main" val="10005"/>
                  </a:ext>
                </a:extLst>
              </a:tr>
              <a:tr h="3319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rPr>
                        <a:t>Made an insurance claim</a:t>
                      </a:r>
                    </a:p>
                  </a:txBody>
                  <a:tcPr anchor="ctr"/>
                </a:tc>
                <a:extLst>
                  <a:ext uri="{0D108BD9-81ED-4DB2-BD59-A6C34878D82A}">
                    <a16:rowId xmlns:a16="http://schemas.microsoft.com/office/drawing/2014/main" val="10007"/>
                  </a:ext>
                </a:extLst>
              </a:tr>
              <a:tr h="3319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rPr>
                        <a:t>Experienced sub-letting</a:t>
                      </a:r>
                    </a:p>
                  </a:txBody>
                  <a:tcPr marL="9525" marR="85725" marT="9525" marB="0" anchor="ctr"/>
                </a:tc>
                <a:extLst>
                  <a:ext uri="{0D108BD9-81ED-4DB2-BD59-A6C34878D82A}">
                    <a16:rowId xmlns:a16="http://schemas.microsoft.com/office/drawing/2014/main" val="10006"/>
                  </a:ext>
                </a:extLst>
              </a:tr>
              <a:tr h="33193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en-US" sz="1100" b="0" dirty="0">
                          <a:solidFill>
                            <a:schemeClr val="bg1">
                              <a:lumMod val="50000"/>
                            </a:schemeClr>
                          </a:solidFill>
                          <a:latin typeface="Segoe UI" panose="020B0502040204020203" pitchFamily="34" charset="0"/>
                          <a:cs typeface="Segoe UI" panose="020B0502040204020203" pitchFamily="34" charset="0"/>
                        </a:rPr>
                        <a:t>Had squatters</a:t>
                      </a:r>
                    </a:p>
                  </a:txBody>
                  <a:tcPr anchor="ctr"/>
                </a:tc>
                <a:extLst>
                  <a:ext uri="{0D108BD9-81ED-4DB2-BD59-A6C34878D82A}">
                    <a16:rowId xmlns:a16="http://schemas.microsoft.com/office/drawing/2014/main" val="10008"/>
                  </a:ext>
                </a:extLst>
              </a:tr>
              <a:tr h="3319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100" b="0" dirty="0">
                          <a:solidFill>
                            <a:schemeClr val="bg1">
                              <a:lumMod val="50000"/>
                            </a:schemeClr>
                          </a:solidFill>
                          <a:latin typeface="Segoe UI" panose="020B0502040204020203" pitchFamily="34" charset="0"/>
                          <a:cs typeface="Segoe UI" panose="020B0502040204020203" pitchFamily="34" charset="0"/>
                        </a:rPr>
                        <a:t>Missed BTL mortgage repayment</a:t>
                      </a:r>
                    </a:p>
                  </a:txBody>
                  <a:tcPr anchor="ctr"/>
                </a:tc>
                <a:extLst>
                  <a:ext uri="{0D108BD9-81ED-4DB2-BD59-A6C34878D82A}">
                    <a16:rowId xmlns:a16="http://schemas.microsoft.com/office/drawing/2014/main" val="10010"/>
                  </a:ext>
                </a:extLst>
              </a:tr>
              <a:tr h="3319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100" b="0" dirty="0">
                          <a:solidFill>
                            <a:schemeClr val="bg1">
                              <a:lumMod val="50000"/>
                            </a:schemeClr>
                          </a:solidFill>
                          <a:latin typeface="Segoe UI" panose="020B0502040204020203" pitchFamily="34" charset="0"/>
                          <a:cs typeface="Segoe UI" panose="020B0502040204020203" pitchFamily="34" charset="0"/>
                        </a:rPr>
                        <a:t>Any of the above</a:t>
                      </a:r>
                    </a:p>
                  </a:txBody>
                  <a:tcPr anchor="ctr"/>
                </a:tc>
                <a:extLst>
                  <a:ext uri="{0D108BD9-81ED-4DB2-BD59-A6C34878D82A}">
                    <a16:rowId xmlns:a16="http://schemas.microsoft.com/office/drawing/2014/main" val="752363773"/>
                  </a:ext>
                </a:extLst>
              </a:tr>
            </a:tbl>
          </a:graphicData>
        </a:graphic>
      </p:graphicFrame>
      <p:sp>
        <p:nvSpPr>
          <p:cNvPr id="2" name="Title 1"/>
          <p:cNvSpPr>
            <a:spLocks noGrp="1"/>
          </p:cNvSpPr>
          <p:nvPr>
            <p:ph type="title"/>
          </p:nvPr>
        </p:nvSpPr>
        <p:spPr>
          <a:xfrm>
            <a:off x="422887" y="244702"/>
            <a:ext cx="10285013" cy="671807"/>
          </a:xfrm>
        </p:spPr>
        <p:txBody>
          <a:bodyPr>
            <a:normAutofit/>
          </a:bodyPr>
          <a:lstStyle/>
          <a:p>
            <a:r>
              <a:rPr lang="en-GB" dirty="0"/>
              <a:t>In the last year, 6 in 10 landlords experienced at least one of the portfolio related issues listed, arrears remain most common</a:t>
            </a:r>
          </a:p>
        </p:txBody>
      </p:sp>
      <p:sp>
        <p:nvSpPr>
          <p:cNvPr id="3" name="Text Placeholder 2"/>
          <p:cNvSpPr>
            <a:spLocks noGrp="1"/>
          </p:cNvSpPr>
          <p:nvPr>
            <p:ph type="body" sz="quarter" idx="18"/>
          </p:nvPr>
        </p:nvSpPr>
        <p:spPr>
          <a:xfrm>
            <a:off x="668337" y="6189797"/>
            <a:ext cx="9417050" cy="273050"/>
          </a:xfrm>
        </p:spPr>
        <p:txBody>
          <a:bodyPr/>
          <a:lstStyle/>
          <a:p>
            <a:r>
              <a:rPr lang="en-GB" altLang="en-US" dirty="0"/>
              <a:t>Q15. Which of the following statements are true with regards to letting your property in the last 12 months? </a:t>
            </a:r>
            <a:r>
              <a:rPr lang="en-US" altLang="en-US" dirty="0"/>
              <a:t>Base: All answering (983)</a:t>
            </a:r>
            <a:endParaRPr lang="en-GB" dirty="0"/>
          </a:p>
        </p:txBody>
      </p:sp>
      <p:sp>
        <p:nvSpPr>
          <p:cNvPr id="4" name="Text Placeholder 3"/>
          <p:cNvSpPr>
            <a:spLocks noGrp="1"/>
          </p:cNvSpPr>
          <p:nvPr>
            <p:ph type="body" sz="quarter" idx="19"/>
          </p:nvPr>
        </p:nvSpPr>
        <p:spPr>
          <a:xfrm>
            <a:off x="439738" y="1007919"/>
            <a:ext cx="11078794" cy="581025"/>
          </a:xfrm>
        </p:spPr>
        <p:txBody>
          <a:bodyPr/>
          <a:lstStyle/>
          <a:p>
            <a:r>
              <a:rPr lang="en-GB" dirty="0"/>
              <a:t>Arrears continue to be the most common problem experienced at 35%, stable from Q1. With greater exposure, landlords with larger portfolios were much more likely to experience arrears (e.g., 20+ property landlords at 75%). A third of landlords also experienced property damage and deposit withholding. </a:t>
            </a:r>
          </a:p>
        </p:txBody>
      </p:sp>
      <p:sp>
        <p:nvSpPr>
          <p:cNvPr id="5" name="Text Placeholder 4"/>
          <p:cNvSpPr>
            <a:spLocks noGrp="1"/>
          </p:cNvSpPr>
          <p:nvPr>
            <p:ph type="body" sz="quarter" idx="20"/>
          </p:nvPr>
        </p:nvSpPr>
        <p:spPr>
          <a:xfrm>
            <a:off x="439738" y="1674669"/>
            <a:ext cx="10952162" cy="390525"/>
          </a:xfrm>
        </p:spPr>
        <p:txBody>
          <a:bodyPr/>
          <a:lstStyle/>
          <a:p>
            <a:r>
              <a:rPr lang="en-GB" dirty="0">
                <a:latin typeface="Segoe UI" panose="020B0502040204020203" pitchFamily="34" charset="0"/>
                <a:cs typeface="Segoe UI" panose="020B0502040204020203" pitchFamily="34" charset="0"/>
              </a:rPr>
              <a:t>Common problems experienced in last 12 months (%)</a:t>
            </a:r>
          </a:p>
        </p:txBody>
      </p:sp>
      <p:sp>
        <p:nvSpPr>
          <p:cNvPr id="8" name="AutoShape 29"/>
          <p:cNvSpPr>
            <a:spLocks noChangeArrowheads="1"/>
          </p:cNvSpPr>
          <p:nvPr/>
        </p:nvSpPr>
        <p:spPr bwMode="auto">
          <a:xfrm>
            <a:off x="1667116" y="5774935"/>
            <a:ext cx="4793606" cy="316968"/>
          </a:xfrm>
          <a:prstGeom prst="roundRect">
            <a:avLst>
              <a:gd name="adj" fmla="val 16667"/>
            </a:avLst>
          </a:prstGeom>
          <a:noFill/>
          <a:ln w="19050">
            <a:solidFill>
              <a:schemeClr val="bg1">
                <a:lumMod val="7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eaLnBrk="0" hangingPunct="0"/>
            <a:endParaRPr lang="en-GB" altLang="en-US" sz="1800" dirty="0">
              <a:solidFill>
                <a:srgbClr val="000066"/>
              </a:solidFill>
              <a:cs typeface="Arial" pitchFamily="34" charset="0"/>
            </a:endParaRPr>
          </a:p>
        </p:txBody>
      </p:sp>
      <p:cxnSp>
        <p:nvCxnSpPr>
          <p:cNvPr id="10" name="Straight Connector 9"/>
          <p:cNvCxnSpPr/>
          <p:nvPr/>
        </p:nvCxnSpPr>
        <p:spPr bwMode="auto">
          <a:xfrm>
            <a:off x="4079928" y="2163088"/>
            <a:ext cx="50400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4090168" y="2147594"/>
            <a:ext cx="0" cy="36000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17" name="Straight Connector 16"/>
          <p:cNvCxnSpPr/>
          <p:nvPr/>
        </p:nvCxnSpPr>
        <p:spPr bwMode="auto">
          <a:xfrm>
            <a:off x="9117805" y="2147046"/>
            <a:ext cx="0" cy="255434"/>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aphicFrame>
        <p:nvGraphicFramePr>
          <p:cNvPr id="15" name="Group 22"/>
          <p:cNvGraphicFramePr>
            <a:graphicFrameLocks noGrp="1"/>
          </p:cNvGraphicFramePr>
          <p:nvPr>
            <p:extLst>
              <p:ext uri="{D42A27DB-BD31-4B8C-83A1-F6EECF244321}">
                <p14:modId xmlns:p14="http://schemas.microsoft.com/office/powerpoint/2010/main" val="147575391"/>
              </p:ext>
            </p:extLst>
          </p:nvPr>
        </p:nvGraphicFramePr>
        <p:xfrm>
          <a:off x="7132465" y="2475785"/>
          <a:ext cx="4030834" cy="2683071"/>
        </p:xfrm>
        <a:graphic>
          <a:graphicData uri="http://schemas.openxmlformats.org/drawingml/2006/table">
            <a:tbl>
              <a:tblPr>
                <a:tableStyleId>{68D230F3-CF80-4859-8CE7-A43EE81993B5}</a:tableStyleId>
              </a:tblPr>
              <a:tblGrid>
                <a:gridCol w="258199">
                  <a:extLst>
                    <a:ext uri="{9D8B030D-6E8A-4147-A177-3AD203B41FA5}">
                      <a16:colId xmlns:a16="http://schemas.microsoft.com/office/drawing/2014/main" val="20001"/>
                    </a:ext>
                  </a:extLst>
                </a:gridCol>
                <a:gridCol w="2456622">
                  <a:extLst>
                    <a:ext uri="{9D8B030D-6E8A-4147-A177-3AD203B41FA5}">
                      <a16:colId xmlns:a16="http://schemas.microsoft.com/office/drawing/2014/main" val="20000"/>
                    </a:ext>
                  </a:extLst>
                </a:gridCol>
                <a:gridCol w="1057814">
                  <a:extLst>
                    <a:ext uri="{9D8B030D-6E8A-4147-A177-3AD203B41FA5}">
                      <a16:colId xmlns:a16="http://schemas.microsoft.com/office/drawing/2014/main" val="20002"/>
                    </a:ext>
                  </a:extLst>
                </a:gridCol>
                <a:gridCol w="258199">
                  <a:extLst>
                    <a:ext uri="{9D8B030D-6E8A-4147-A177-3AD203B41FA5}">
                      <a16:colId xmlns:a16="http://schemas.microsoft.com/office/drawing/2014/main" val="20003"/>
                    </a:ext>
                  </a:extLst>
                </a:gridCol>
              </a:tblGrid>
              <a:tr h="353851">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lumMod val="50000"/>
                          </a:schemeClr>
                        </a:solidFill>
                        <a:effectLst/>
                        <a:latin typeface="Segoe UI" panose="020B0502040204020203" pitchFamily="34" charset="0"/>
                        <a:ea typeface="Segoe UI" pitchFamily="34" charset="0"/>
                        <a:cs typeface="Segoe UI" panose="020B0502040204020203" pitchFamily="34" charset="0"/>
                      </a:endParaRPr>
                    </a:p>
                  </a:txBody>
                  <a:tcPr marL="91433" marR="91433" marT="45734" marB="45734" anchor="ctr" horzOverflow="overflow">
                    <a:lnL>
                      <a:noFill/>
                    </a:lnL>
                    <a:lnR>
                      <a:noFill/>
                    </a:lnR>
                    <a:lnT w="12700" cmpd="sng">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Arrears by no. of properties</a:t>
                      </a:r>
                      <a:endParaRPr kumimoji="0" lang="en-US" sz="1100" b="1" i="0" u="none" strike="noStrike" cap="none" normalizeH="0" baseline="0" dirty="0">
                        <a:ln>
                          <a:noFill/>
                        </a:ln>
                        <a:solidFill>
                          <a:schemeClr val="bg1"/>
                        </a:solidFill>
                        <a:effectLst/>
                        <a:latin typeface="Segoe UI" panose="020B0502040204020203" pitchFamily="34" charset="0"/>
                        <a:ea typeface="Segoe UI" pitchFamily="34" charset="0"/>
                        <a:cs typeface="Segoe UI" panose="020B0502040204020203" pitchFamily="34" charset="0"/>
                      </a:endParaRPr>
                    </a:p>
                  </a:txBody>
                  <a:tcPr marL="91433" marR="91433" marT="45734" marB="45734" anchor="ctr" horzOverflow="overflow">
                    <a:lnL>
                      <a:noFill/>
                    </a:lnL>
                    <a:lnR>
                      <a:noFill/>
                    </a:lnR>
                    <a:lnT w="12700" cmpd="sng">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r>
                        <a:rPr kumimoji="0" lang="en-GB" sz="110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a:t>
                      </a:r>
                      <a:endParaRPr kumimoji="0" lang="en-GB" sz="1100" b="1" i="0" u="none" strike="noStrike" cap="none" normalizeH="0" baseline="0" dirty="0">
                        <a:ln>
                          <a:noFill/>
                        </a:ln>
                        <a:solidFill>
                          <a:schemeClr val="bg1"/>
                        </a:solidFill>
                        <a:effectLst/>
                        <a:latin typeface="Segoe UI" panose="020B0502040204020203" pitchFamily="34" charset="0"/>
                        <a:ea typeface="Segoe UI" pitchFamily="34" charset="0"/>
                        <a:cs typeface="Segoe UI" panose="020B0502040204020203" pitchFamily="34" charset="0"/>
                      </a:endParaRPr>
                    </a:p>
                  </a:txBody>
                  <a:tcPr marL="91433" marR="91433" marT="45734" marB="45734" anchor="ctr" horzOverflow="overflow">
                    <a:lnL>
                      <a:noFill/>
                    </a:lnL>
                    <a:lnR>
                      <a:noFill/>
                    </a:lnR>
                    <a:lnT w="12700" cmpd="sng">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100" b="1" i="0" u="none" strike="noStrike" cap="none" normalizeH="0" baseline="0" dirty="0">
                        <a:ln>
                          <a:noFill/>
                        </a:ln>
                        <a:solidFill>
                          <a:schemeClr val="bg1">
                            <a:lumMod val="50000"/>
                          </a:schemeClr>
                        </a:solidFill>
                        <a:effectLst/>
                        <a:latin typeface="Segoe UI" panose="020B0502040204020203" pitchFamily="34" charset="0"/>
                        <a:ea typeface="Segoe UI" pitchFamily="34" charset="0"/>
                        <a:cs typeface="Segoe UI" panose="020B0502040204020203" pitchFamily="34" charset="0"/>
                      </a:endParaRPr>
                    </a:p>
                  </a:txBody>
                  <a:tcPr marL="91433" marR="91433" marT="45734" marB="45734" anchor="ctr" horzOverflow="overflow">
                    <a:lnL>
                      <a:noFill/>
                    </a:lnL>
                    <a:lnR>
                      <a:noFill/>
                    </a:lnR>
                    <a:lnT w="12700" cmpd="sng">
                      <a:noFill/>
                    </a:lnT>
                    <a:lnB>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47793">
                <a:tc>
                  <a:txBody>
                    <a:bodyPr/>
                    <a:lstStyle/>
                    <a:p>
                      <a:pPr algn="l" fontAlgn="b"/>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1</a:t>
                      </a: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707070"/>
                          </a:solidFill>
                          <a:effectLst/>
                          <a:latin typeface="Segoe UI" panose="020B0502040204020203" pitchFamily="34" charset="0"/>
                          <a:cs typeface="Segoe UI" panose="020B05020402040202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47793">
                <a:tc>
                  <a:txBody>
                    <a:bodyPr/>
                    <a:lstStyle/>
                    <a:p>
                      <a:pPr algn="l" fontAlgn="b"/>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2-3</a:t>
                      </a: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707070"/>
                          </a:solidFill>
                          <a:effectLst/>
                          <a:latin typeface="Segoe UI" panose="020B0502040204020203" pitchFamily="34" charset="0"/>
                          <a:cs typeface="Segoe UI" panose="020B05020402040202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7793">
                <a:tc>
                  <a:txBody>
                    <a:bodyPr/>
                    <a:lstStyle/>
                    <a:p>
                      <a:pPr algn="l" fontAlgn="b"/>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4-5</a:t>
                      </a: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707070"/>
                          </a:solidFill>
                          <a:effectLst/>
                          <a:latin typeface="Segoe UI" panose="020B0502040204020203" pitchFamily="34" charset="0"/>
                          <a:cs typeface="Segoe UI" panose="020B05020402040202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60974">
                <a:tc>
                  <a:txBody>
                    <a:bodyPr/>
                    <a:lstStyle/>
                    <a:p>
                      <a:pPr algn="l" fontAlgn="b"/>
                      <a:endParaRPr lang="en-GB" sz="1100" b="1" i="0" u="none" strike="noStrike">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6-10</a:t>
                      </a: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707070"/>
                          </a:solidFill>
                          <a:effectLst/>
                          <a:latin typeface="Segoe UI" panose="020B0502040204020203" pitchFamily="34" charset="0"/>
                          <a:cs typeface="Segoe UI" panose="020B05020402040202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7793">
                <a:tc>
                  <a:txBody>
                    <a:bodyPr/>
                    <a:lstStyle/>
                    <a:p>
                      <a:pPr algn="l" fontAlgn="b"/>
                      <a:endParaRPr lang="en-GB" sz="1100" b="1"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11-19</a:t>
                      </a: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707070"/>
                          </a:solidFill>
                          <a:effectLst/>
                          <a:latin typeface="Segoe UI" panose="020B0502040204020203" pitchFamily="34" charset="0"/>
                          <a:cs typeface="Segoe UI" panose="020B0502040204020203" pitchFamily="34" charset="0"/>
                        </a:rPr>
                        <a:t>62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47793">
                <a:tc>
                  <a:txBody>
                    <a:bodyPr/>
                    <a:lstStyle/>
                    <a:p>
                      <a:pPr algn="l" fontAlgn="b"/>
                      <a:endParaRPr lang="en-GB" sz="1100" b="1" i="0" u="none" strike="noStrike">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20+</a:t>
                      </a: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707070"/>
                          </a:solidFill>
                          <a:effectLst/>
                          <a:latin typeface="Segoe UI" panose="020B0502040204020203" pitchFamily="34" charset="0"/>
                          <a:cs typeface="Segoe UI" panose="020B0502040204020203"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3695">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1433" marR="91433" marT="45734" marB="45734" anchor="b" horzOverflow="overflow">
                    <a:lnL>
                      <a:noFill/>
                    </a:lnL>
                    <a:lnR>
                      <a:noFill/>
                    </a:lnR>
                    <a:lnT>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Arrears by BTL borrowing</a:t>
                      </a:r>
                      <a:endParaRPr kumimoji="0" lang="en-US" sz="1100" b="1" i="0" u="none" strike="noStrike" cap="none" normalizeH="0" baseline="0" dirty="0">
                        <a:ln>
                          <a:noFill/>
                        </a:ln>
                        <a:solidFill>
                          <a:schemeClr val="bg1"/>
                        </a:solidFill>
                        <a:effectLst/>
                        <a:latin typeface="Segoe UI" pitchFamily="34" charset="0"/>
                        <a:ea typeface="Segoe UI" pitchFamily="34" charset="0"/>
                        <a:cs typeface="Segoe UI" pitchFamily="34" charset="0"/>
                      </a:endParaRPr>
                    </a:p>
                  </a:txBody>
                  <a:tcPr marL="91433" marR="91433" marT="45734" marB="45734" anchor="ctr" horzOverflow="overflow">
                    <a:lnL>
                      <a:noFill/>
                    </a:lnL>
                    <a:lnR>
                      <a:noFill/>
                    </a:lnR>
                    <a:lnT>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r>
                        <a:rPr kumimoji="0" lang="en-GB" sz="110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 (%)</a:t>
                      </a:r>
                      <a:endParaRPr kumimoji="0" lang="en-GB" sz="1100" b="1" i="0" u="none" strike="noStrike" cap="none" normalizeH="0" baseline="0" dirty="0">
                        <a:ln>
                          <a:noFill/>
                        </a:ln>
                        <a:solidFill>
                          <a:schemeClr val="bg1"/>
                        </a:solidFill>
                        <a:effectLst/>
                        <a:latin typeface="Segoe UI" pitchFamily="34" charset="0"/>
                        <a:ea typeface="Segoe UI" pitchFamily="34" charset="0"/>
                        <a:cs typeface="Segoe UI" pitchFamily="34" charset="0"/>
                      </a:endParaRPr>
                    </a:p>
                  </a:txBody>
                  <a:tcPr marL="91433" marR="91433" marT="45734" marB="45734" anchor="ctr" horzOverflow="overflow">
                    <a:lnL>
                      <a:noFill/>
                    </a:lnL>
                    <a:lnR>
                      <a:noFill/>
                    </a:lnR>
                    <a:lnT>
                      <a:noFill/>
                    </a:lnT>
                    <a:lnB>
                      <a:noFill/>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1433" marR="91433" marT="45734" marB="45734" anchor="ctr" horzOverflow="overflow">
                    <a:lnL>
                      <a:noFill/>
                    </a:lnL>
                    <a:lnR>
                      <a:noFill/>
                    </a:lnR>
                    <a:lnT>
                      <a:noFill/>
                    </a:lnT>
                    <a:lnB>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8"/>
                  </a:ext>
                </a:extLst>
              </a:tr>
              <a:tr h="24779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BTL borrowing</a:t>
                      </a: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41</a:t>
                      </a: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24779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rPr>
                        <a:t>No BTL borrowing </a:t>
                      </a: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26</a:t>
                      </a: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itchFamily="34" charset="0"/>
                        <a:ea typeface="Segoe UI" pitchFamily="34" charset="0"/>
                        <a:cs typeface="Segoe UI" pitchFamily="34" charset="0"/>
                      </a:endParaRPr>
                    </a:p>
                  </a:txBody>
                  <a:tcPr marL="9524" marR="9524" marT="9526" marB="0" anchor="ctr" horzOverflow="overflow">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grpSp>
        <p:nvGrpSpPr>
          <p:cNvPr id="18" name="Group 17"/>
          <p:cNvGrpSpPr/>
          <p:nvPr/>
        </p:nvGrpSpPr>
        <p:grpSpPr>
          <a:xfrm>
            <a:off x="7110410" y="2429776"/>
            <a:ext cx="4052890" cy="2768817"/>
            <a:chOff x="7096126" y="2522936"/>
            <a:chExt cx="4057650" cy="3329583"/>
          </a:xfrm>
        </p:grpSpPr>
        <p:grpSp>
          <p:nvGrpSpPr>
            <p:cNvPr id="19" name="Group 18"/>
            <p:cNvGrpSpPr/>
            <p:nvPr/>
          </p:nvGrpSpPr>
          <p:grpSpPr>
            <a:xfrm>
              <a:off x="7096126" y="2522936"/>
              <a:ext cx="4057650" cy="3329583"/>
              <a:chOff x="7096126" y="2522936"/>
              <a:chExt cx="4057650" cy="3329583"/>
            </a:xfrm>
          </p:grpSpPr>
          <p:sp>
            <p:nvSpPr>
              <p:cNvPr id="22" name="Rounded Rectangle 21"/>
              <p:cNvSpPr/>
              <p:nvPr/>
            </p:nvSpPr>
            <p:spPr bwMode="auto">
              <a:xfrm>
                <a:off x="7096126" y="2522936"/>
                <a:ext cx="4057650" cy="3329583"/>
              </a:xfrm>
              <a:prstGeom prst="roundRect">
                <a:avLst>
                  <a:gd name="adj" fmla="val 3936"/>
                </a:avLst>
              </a:prstGeom>
              <a:noFill/>
              <a:ln w="57150" cap="flat" cmpd="sng" algn="ctr">
                <a:solidFill>
                  <a:srgbClr val="00206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23" name="Straight Connector 22"/>
              <p:cNvCxnSpPr/>
              <p:nvPr/>
            </p:nvCxnSpPr>
            <p:spPr>
              <a:xfrm>
                <a:off x="7219949" y="2561878"/>
                <a:ext cx="3826394" cy="0"/>
              </a:xfrm>
              <a:prstGeom prst="line">
                <a:avLst/>
              </a:prstGeom>
              <a:ln w="5715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0" name="Oval 19"/>
            <p:cNvSpPr/>
            <p:nvPr/>
          </p:nvSpPr>
          <p:spPr>
            <a:xfrm>
              <a:off x="7167561" y="2533303"/>
              <a:ext cx="85725" cy="95597"/>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1" name="Oval 20"/>
            <p:cNvSpPr/>
            <p:nvPr/>
          </p:nvSpPr>
          <p:spPr>
            <a:xfrm>
              <a:off x="10996060" y="2557029"/>
              <a:ext cx="107433" cy="104602"/>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grpSp>
      <p:graphicFrame>
        <p:nvGraphicFramePr>
          <p:cNvPr id="9" name="Object 22">
            <a:extLst>
              <a:ext uri="{FF2B5EF4-FFF2-40B4-BE49-F238E27FC236}">
                <a16:creationId xmlns:a16="http://schemas.microsoft.com/office/drawing/2014/main" id="{C36AC2A7-E257-C80C-105E-381AD10EF7C1}"/>
              </a:ext>
            </a:extLst>
          </p:cNvPr>
          <p:cNvGraphicFramePr>
            <a:graphicFrameLocks noChangeAspect="1"/>
          </p:cNvGraphicFramePr>
          <p:nvPr>
            <p:extLst>
              <p:ext uri="{D42A27DB-BD31-4B8C-83A1-F6EECF244321}">
                <p14:modId xmlns:p14="http://schemas.microsoft.com/office/powerpoint/2010/main" val="2501946054"/>
              </p:ext>
            </p:extLst>
          </p:nvPr>
        </p:nvGraphicFramePr>
        <p:xfrm>
          <a:off x="1906437" y="2402481"/>
          <a:ext cx="4554285" cy="3711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5719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AAC184-3C8B-017A-DB18-1B584915022D}"/>
              </a:ext>
            </a:extLst>
          </p:cNvPr>
          <p:cNvSpPr>
            <a:spLocks noGrp="1"/>
          </p:cNvSpPr>
          <p:nvPr>
            <p:ph type="title"/>
          </p:nvPr>
        </p:nvSpPr>
        <p:spPr>
          <a:xfrm>
            <a:off x="422887" y="244702"/>
            <a:ext cx="11246103" cy="671807"/>
          </a:xfrm>
        </p:spPr>
        <p:txBody>
          <a:bodyPr>
            <a:normAutofit/>
          </a:bodyPr>
          <a:lstStyle/>
          <a:p>
            <a:r>
              <a:rPr lang="en-GB" dirty="0"/>
              <a:t>Incidence of Arrears in Last 12 Months</a:t>
            </a:r>
            <a:endParaRPr lang="en-GB" sz="2400" dirty="0"/>
          </a:p>
        </p:txBody>
      </p:sp>
      <p:graphicFrame>
        <p:nvGraphicFramePr>
          <p:cNvPr id="8" name="Content Placeholder 3">
            <a:extLst>
              <a:ext uri="{FF2B5EF4-FFF2-40B4-BE49-F238E27FC236}">
                <a16:creationId xmlns:a16="http://schemas.microsoft.com/office/drawing/2014/main" id="{FCE6AA2F-81D4-8540-08CC-C59B9C738006}"/>
              </a:ext>
            </a:extLst>
          </p:cNvPr>
          <p:cNvGraphicFramePr>
            <a:graphicFrameLocks noGrp="1"/>
          </p:cNvGraphicFramePr>
          <p:nvPr>
            <p:ph type="chart" sz="quarter" idx="22"/>
            <p:extLst>
              <p:ext uri="{D42A27DB-BD31-4B8C-83A1-F6EECF244321}">
                <p14:modId xmlns:p14="http://schemas.microsoft.com/office/powerpoint/2010/main" val="650890077"/>
              </p:ext>
            </p:extLst>
          </p:nvPr>
        </p:nvGraphicFramePr>
        <p:xfrm>
          <a:off x="439738" y="1855788"/>
          <a:ext cx="11229975" cy="4129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a:extLst>
              <a:ext uri="{FF2B5EF4-FFF2-40B4-BE49-F238E27FC236}">
                <a16:creationId xmlns:a16="http://schemas.microsoft.com/office/drawing/2014/main" id="{0734E9FF-B73F-90EF-0484-69BD783E9F86}"/>
              </a:ext>
            </a:extLst>
          </p:cNvPr>
          <p:cNvSpPr>
            <a:spLocks noGrp="1"/>
          </p:cNvSpPr>
          <p:nvPr>
            <p:ph type="body" sz="quarter" idx="18"/>
          </p:nvPr>
        </p:nvSpPr>
        <p:spPr>
          <a:xfrm>
            <a:off x="668337" y="6189797"/>
            <a:ext cx="9417050" cy="273050"/>
          </a:xfrm>
        </p:spPr>
        <p:txBody>
          <a:bodyPr/>
          <a:lstStyle/>
          <a:p>
            <a:r>
              <a:rPr lang="en-GB" altLang="en-US" dirty="0"/>
              <a:t>Q15. Which of the following statements are true with regards to letting your property in the last 12 months? </a:t>
            </a:r>
            <a:r>
              <a:rPr lang="en-US" altLang="en-US" dirty="0"/>
              <a:t>Base: All answering (983)</a:t>
            </a:r>
            <a:endParaRPr lang="en-GB" dirty="0"/>
          </a:p>
        </p:txBody>
      </p:sp>
      <p:sp>
        <p:nvSpPr>
          <p:cNvPr id="10" name="Text Placeholder 17">
            <a:extLst>
              <a:ext uri="{FF2B5EF4-FFF2-40B4-BE49-F238E27FC236}">
                <a16:creationId xmlns:a16="http://schemas.microsoft.com/office/drawing/2014/main" id="{004C5F51-F474-AD88-4182-BBA977E844BF}"/>
              </a:ext>
            </a:extLst>
          </p:cNvPr>
          <p:cNvSpPr>
            <a:spLocks noGrp="1"/>
          </p:cNvSpPr>
          <p:nvPr>
            <p:ph type="body" sz="quarter" idx="19"/>
          </p:nvPr>
        </p:nvSpPr>
        <p:spPr>
          <a:xfrm>
            <a:off x="439015" y="971550"/>
            <a:ext cx="11229975" cy="657701"/>
          </a:xfrm>
        </p:spPr>
        <p:txBody>
          <a:bodyPr>
            <a:normAutofit/>
          </a:bodyPr>
          <a:lstStyle/>
          <a:p>
            <a:r>
              <a:rPr lang="en-GB" dirty="0">
                <a:ea typeface="Segoe UI" pitchFamily="34" charset="0"/>
              </a:rPr>
              <a:t>The incidence of arrears has remained relatively stable over the last 2 years at around a third.</a:t>
            </a:r>
          </a:p>
        </p:txBody>
      </p:sp>
    </p:spTree>
    <p:extLst>
      <p:ext uri="{BB962C8B-B14F-4D97-AF65-F5344CB8AC3E}">
        <p14:creationId xmlns:p14="http://schemas.microsoft.com/office/powerpoint/2010/main" val="2992562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246103" cy="671807"/>
          </a:xfrm>
        </p:spPr>
        <p:txBody>
          <a:bodyPr/>
          <a:lstStyle/>
          <a:p>
            <a:r>
              <a:rPr lang="en-GB" dirty="0"/>
              <a:t>Landlords who let to migrant workers, Universal Credit Claimants and LHA tenants continue to report the highest incidence of arrears in the last year</a:t>
            </a:r>
          </a:p>
        </p:txBody>
      </p:sp>
      <p:sp>
        <p:nvSpPr>
          <p:cNvPr id="3" name="Text Placeholder 2"/>
          <p:cNvSpPr>
            <a:spLocks noGrp="1"/>
          </p:cNvSpPr>
          <p:nvPr>
            <p:ph type="body" sz="quarter" idx="18"/>
          </p:nvPr>
        </p:nvSpPr>
        <p:spPr>
          <a:xfrm>
            <a:off x="668337" y="6189797"/>
            <a:ext cx="9417050" cy="273050"/>
          </a:xfrm>
        </p:spPr>
        <p:txBody>
          <a:bodyPr/>
          <a:lstStyle/>
          <a:p>
            <a:r>
              <a:rPr lang="en-GB" altLang="en-US" dirty="0"/>
              <a:t>Q15. Which of the following statements are true with regards to letting your property in the last 12 months? </a:t>
            </a:r>
            <a:r>
              <a:rPr lang="en-US" altLang="en-US" dirty="0"/>
              <a:t>Base: All answering (983)</a:t>
            </a:r>
            <a:endParaRPr lang="en-GB" altLang="en-US" dirty="0"/>
          </a:p>
        </p:txBody>
      </p:sp>
      <p:sp>
        <p:nvSpPr>
          <p:cNvPr id="4" name="Text Placeholder 3"/>
          <p:cNvSpPr>
            <a:spLocks noGrp="1"/>
          </p:cNvSpPr>
          <p:nvPr>
            <p:ph type="body" sz="quarter" idx="19"/>
          </p:nvPr>
        </p:nvSpPr>
        <p:spPr>
          <a:xfrm>
            <a:off x="439738" y="1007919"/>
            <a:ext cx="11078794" cy="581025"/>
          </a:xfrm>
        </p:spPr>
        <p:txBody>
          <a:bodyPr/>
          <a:lstStyle/>
          <a:p>
            <a:r>
              <a:rPr lang="en-GB" dirty="0"/>
              <a:t>The incidence of arrears in the migrant worker segment has increased again this quarter (+5%). Landlords letting to young couples and families are least likely to incur arrears. </a:t>
            </a:r>
          </a:p>
        </p:txBody>
      </p:sp>
      <p:sp>
        <p:nvSpPr>
          <p:cNvPr id="5" name="Text Placeholder 4"/>
          <p:cNvSpPr>
            <a:spLocks noGrp="1"/>
          </p:cNvSpPr>
          <p:nvPr>
            <p:ph type="body" sz="quarter" idx="20"/>
          </p:nvPr>
        </p:nvSpPr>
        <p:spPr>
          <a:xfrm>
            <a:off x="439738" y="1674669"/>
            <a:ext cx="10952162" cy="390525"/>
          </a:xfrm>
        </p:spPr>
        <p:txBody>
          <a:bodyPr/>
          <a:lstStyle/>
          <a:p>
            <a:r>
              <a:rPr lang="en-GB" dirty="0"/>
              <a:t>Experienced rental arrears by tenants let to (%)</a:t>
            </a:r>
          </a:p>
        </p:txBody>
      </p:sp>
      <p:graphicFrame>
        <p:nvGraphicFramePr>
          <p:cNvPr id="6" name="Chart 5"/>
          <p:cNvGraphicFramePr/>
          <p:nvPr>
            <p:extLst>
              <p:ext uri="{D42A27DB-BD31-4B8C-83A1-F6EECF244321}">
                <p14:modId xmlns:p14="http://schemas.microsoft.com/office/powerpoint/2010/main" val="2275012850"/>
              </p:ext>
            </p:extLst>
          </p:nvPr>
        </p:nvGraphicFramePr>
        <p:xfrm>
          <a:off x="1535502" y="2110021"/>
          <a:ext cx="8272731" cy="402336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302361" y="3578919"/>
            <a:ext cx="11587277" cy="0"/>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p:spPr>
      </p:cxnSp>
      <p:cxnSp>
        <p:nvCxnSpPr>
          <p:cNvPr id="8" name="Straight Connector 7"/>
          <p:cNvCxnSpPr/>
          <p:nvPr/>
        </p:nvCxnSpPr>
        <p:spPr bwMode="auto">
          <a:xfrm>
            <a:off x="303143" y="4654727"/>
            <a:ext cx="11587277" cy="0"/>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p:spPr>
      </p:cxnSp>
    </p:spTree>
    <p:extLst>
      <p:ext uri="{BB962C8B-B14F-4D97-AF65-F5344CB8AC3E}">
        <p14:creationId xmlns:p14="http://schemas.microsoft.com/office/powerpoint/2010/main" val="2600080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246103" cy="671807"/>
          </a:xfrm>
        </p:spPr>
        <p:txBody>
          <a:bodyPr>
            <a:normAutofit/>
          </a:bodyPr>
          <a:lstStyle/>
          <a:p>
            <a:r>
              <a:rPr lang="en-US" dirty="0"/>
              <a:t>The typical landlords experiencing arrears has an average of 1.7 tenants behind on their rental payments </a:t>
            </a:r>
            <a:endParaRPr lang="en-GB" dirty="0"/>
          </a:p>
        </p:txBody>
      </p:sp>
      <p:sp>
        <p:nvSpPr>
          <p:cNvPr id="3" name="Text Placeholder 2"/>
          <p:cNvSpPr>
            <a:spLocks noGrp="1"/>
          </p:cNvSpPr>
          <p:nvPr>
            <p:ph type="body" sz="quarter" idx="18"/>
          </p:nvPr>
        </p:nvSpPr>
        <p:spPr>
          <a:xfrm>
            <a:off x="668337" y="6189797"/>
            <a:ext cx="9417050" cy="273050"/>
          </a:xfrm>
        </p:spPr>
        <p:txBody>
          <a:bodyPr/>
          <a:lstStyle/>
          <a:p>
            <a:r>
              <a:rPr lang="en-GB" altLang="en-US" dirty="0"/>
              <a:t>Q16.1 How many of your existing tenants are currently in rent arrears? Q16.2 What is the total amount of outstanding rent? Base: All experiencing rental arrears (346)</a:t>
            </a:r>
            <a:endParaRPr lang="en-GB" dirty="0"/>
          </a:p>
        </p:txBody>
      </p:sp>
      <p:sp>
        <p:nvSpPr>
          <p:cNvPr id="4" name="Text Placeholder 3"/>
          <p:cNvSpPr>
            <a:spLocks noGrp="1"/>
          </p:cNvSpPr>
          <p:nvPr>
            <p:ph type="body" sz="quarter" idx="19"/>
          </p:nvPr>
        </p:nvSpPr>
        <p:spPr>
          <a:xfrm>
            <a:off x="439738" y="1007919"/>
            <a:ext cx="11078794" cy="581025"/>
          </a:xfrm>
        </p:spPr>
        <p:txBody>
          <a:bodyPr>
            <a:normAutofit/>
          </a:bodyPr>
          <a:lstStyle/>
          <a:p>
            <a:r>
              <a:rPr lang="en-US" altLang="en-US" dirty="0"/>
              <a:t>In terms of the total amount owed by tenants, the average value has remained mostly stable at around £2,200</a:t>
            </a:r>
            <a:r>
              <a:rPr lang="en-GB" dirty="0"/>
              <a:t>. The average amount owed by tenants is highest for landlords letting to retirees (£3,121).</a:t>
            </a:r>
          </a:p>
        </p:txBody>
      </p:sp>
      <p:sp>
        <p:nvSpPr>
          <p:cNvPr id="5" name="Text Placeholder 4"/>
          <p:cNvSpPr>
            <a:spLocks noGrp="1"/>
          </p:cNvSpPr>
          <p:nvPr>
            <p:ph type="body" sz="quarter" idx="20"/>
          </p:nvPr>
        </p:nvSpPr>
        <p:spPr>
          <a:xfrm>
            <a:off x="439738" y="1674669"/>
            <a:ext cx="10952162" cy="390525"/>
          </a:xfrm>
        </p:spPr>
        <p:txBody>
          <a:bodyPr/>
          <a:lstStyle/>
          <a:p>
            <a:r>
              <a:rPr lang="en-GB" dirty="0"/>
              <a:t>Current experience of rent arrears</a:t>
            </a:r>
          </a:p>
        </p:txBody>
      </p:sp>
      <p:graphicFrame>
        <p:nvGraphicFramePr>
          <p:cNvPr id="6" name="Chart 5"/>
          <p:cNvGraphicFramePr/>
          <p:nvPr/>
        </p:nvGraphicFramePr>
        <p:xfrm>
          <a:off x="752153" y="2357264"/>
          <a:ext cx="4236701" cy="309103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635145" y="3115934"/>
            <a:ext cx="2496457" cy="1508105"/>
          </a:xfrm>
          <a:prstGeom prst="rect">
            <a:avLst/>
          </a:prstGeom>
          <a:noFill/>
        </p:spPr>
        <p:txBody>
          <a:bodyPr wrap="square" rtlCol="0" anchor="ctr">
            <a:spAutoFit/>
          </a:bodyPr>
          <a:lstStyle/>
          <a:p>
            <a:pPr algn="ctr"/>
            <a:r>
              <a:rPr lang="en-GB" sz="3200" b="1" dirty="0">
                <a:solidFill>
                  <a:schemeClr val="bg1"/>
                </a:solidFill>
                <a:latin typeface="Segoe UI" panose="020B0502040204020203" pitchFamily="34" charset="0"/>
                <a:cs typeface="Segoe UI" panose="020B0502040204020203" pitchFamily="34" charset="0"/>
              </a:rPr>
              <a:t>1.7</a:t>
            </a:r>
          </a:p>
          <a:p>
            <a:pPr algn="ctr"/>
            <a:r>
              <a:rPr lang="en-GB" sz="2000" dirty="0">
                <a:solidFill>
                  <a:schemeClr val="bg1"/>
                </a:solidFill>
                <a:latin typeface="Segoe UI" panose="020B0502040204020203" pitchFamily="34" charset="0"/>
                <a:cs typeface="Segoe UI" panose="020B0502040204020203" pitchFamily="34" charset="0"/>
              </a:rPr>
              <a:t>Tenants in </a:t>
            </a:r>
            <a:br>
              <a:rPr lang="en-GB" sz="2000" dirty="0">
                <a:solidFill>
                  <a:schemeClr val="bg1"/>
                </a:solidFill>
                <a:latin typeface="Segoe UI" panose="020B0502040204020203" pitchFamily="34" charset="0"/>
                <a:cs typeface="Segoe UI" panose="020B0502040204020203" pitchFamily="34" charset="0"/>
              </a:rPr>
            </a:br>
            <a:r>
              <a:rPr lang="en-GB" sz="2000" dirty="0">
                <a:solidFill>
                  <a:schemeClr val="bg1"/>
                </a:solidFill>
                <a:latin typeface="Segoe UI" panose="020B0502040204020203" pitchFamily="34" charset="0"/>
                <a:cs typeface="Segoe UI" panose="020B0502040204020203" pitchFamily="34" charset="0"/>
              </a:rPr>
              <a:t>arrears on </a:t>
            </a:r>
            <a:br>
              <a:rPr lang="en-GB" sz="2000" dirty="0">
                <a:solidFill>
                  <a:schemeClr val="bg1"/>
                </a:solidFill>
                <a:latin typeface="Segoe UI" panose="020B0502040204020203" pitchFamily="34" charset="0"/>
                <a:cs typeface="Segoe UI" panose="020B0502040204020203" pitchFamily="34" charset="0"/>
              </a:rPr>
            </a:br>
            <a:r>
              <a:rPr lang="en-GB" sz="2000" dirty="0">
                <a:solidFill>
                  <a:schemeClr val="bg1"/>
                </a:solidFill>
                <a:latin typeface="Segoe UI" panose="020B0502040204020203" pitchFamily="34" charset="0"/>
                <a:cs typeface="Segoe UI" panose="020B0502040204020203" pitchFamily="34" charset="0"/>
              </a:rPr>
              <a:t>average</a:t>
            </a:r>
          </a:p>
        </p:txBody>
      </p:sp>
      <p:graphicFrame>
        <p:nvGraphicFramePr>
          <p:cNvPr id="8" name="Chart 7"/>
          <p:cNvGraphicFramePr/>
          <p:nvPr/>
        </p:nvGraphicFramePr>
        <p:xfrm>
          <a:off x="6153438" y="2357264"/>
          <a:ext cx="4236701" cy="30910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242634" y="3115933"/>
            <a:ext cx="2039259" cy="1508105"/>
          </a:xfrm>
          <a:prstGeom prst="rect">
            <a:avLst/>
          </a:prstGeom>
          <a:noFill/>
        </p:spPr>
        <p:txBody>
          <a:bodyPr wrap="square" rtlCol="0" anchor="ctr">
            <a:spAutoFit/>
          </a:bodyPr>
          <a:lstStyle/>
          <a:p>
            <a:pPr algn="ctr"/>
            <a:r>
              <a:rPr lang="en-GB" sz="3200" b="1" dirty="0">
                <a:solidFill>
                  <a:schemeClr val="bg1"/>
                </a:solidFill>
                <a:latin typeface="Segoe UI" panose="020B0502040204020203" pitchFamily="34" charset="0"/>
                <a:cs typeface="Segoe UI" panose="020B0502040204020203" pitchFamily="34" charset="0"/>
              </a:rPr>
              <a:t>£2,208 </a:t>
            </a:r>
            <a:r>
              <a:rPr lang="en-GB" sz="2000" dirty="0">
                <a:solidFill>
                  <a:schemeClr val="bg1"/>
                </a:solidFill>
                <a:latin typeface="Segoe UI" panose="020B0502040204020203" pitchFamily="34" charset="0"/>
                <a:cs typeface="Segoe UI" panose="020B0502040204020203" pitchFamily="34" charset="0"/>
              </a:rPr>
              <a:t>Owed by tenants on average</a:t>
            </a:r>
          </a:p>
        </p:txBody>
      </p:sp>
      <p:graphicFrame>
        <p:nvGraphicFramePr>
          <p:cNvPr id="10" name="Group 34"/>
          <p:cNvGraphicFramePr>
            <a:graphicFrameLocks noGrp="1"/>
          </p:cNvGraphicFramePr>
          <p:nvPr>
            <p:extLst>
              <p:ext uri="{D42A27DB-BD31-4B8C-83A1-F6EECF244321}">
                <p14:modId xmlns:p14="http://schemas.microsoft.com/office/powerpoint/2010/main" val="2322828359"/>
              </p:ext>
            </p:extLst>
          </p:nvPr>
        </p:nvGraphicFramePr>
        <p:xfrm>
          <a:off x="3875845" y="3542095"/>
          <a:ext cx="2047283" cy="2315227"/>
        </p:xfrm>
        <a:graphic>
          <a:graphicData uri="http://schemas.openxmlformats.org/drawingml/2006/table">
            <a:tbl>
              <a:tblPr/>
              <a:tblGrid>
                <a:gridCol w="210261">
                  <a:extLst>
                    <a:ext uri="{9D8B030D-6E8A-4147-A177-3AD203B41FA5}">
                      <a16:colId xmlns:a16="http://schemas.microsoft.com/office/drawing/2014/main" val="20002"/>
                    </a:ext>
                  </a:extLst>
                </a:gridCol>
                <a:gridCol w="949918">
                  <a:extLst>
                    <a:ext uri="{9D8B030D-6E8A-4147-A177-3AD203B41FA5}">
                      <a16:colId xmlns:a16="http://schemas.microsoft.com/office/drawing/2014/main" val="20000"/>
                    </a:ext>
                  </a:extLst>
                </a:gridCol>
                <a:gridCol w="718983">
                  <a:extLst>
                    <a:ext uri="{9D8B030D-6E8A-4147-A177-3AD203B41FA5}">
                      <a16:colId xmlns:a16="http://schemas.microsoft.com/office/drawing/2014/main" val="20001"/>
                    </a:ext>
                  </a:extLst>
                </a:gridCol>
                <a:gridCol w="168121">
                  <a:extLst>
                    <a:ext uri="{9D8B030D-6E8A-4147-A177-3AD203B41FA5}">
                      <a16:colId xmlns:a16="http://schemas.microsoft.com/office/drawing/2014/main" val="20003"/>
                    </a:ext>
                  </a:extLst>
                </a:gridCol>
              </a:tblGrid>
              <a:tr h="3807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rPr>
                        <a:t>No of tenants in arrears (%)</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6"/>
                  </a:ext>
                </a:extLst>
              </a:tr>
              <a:tr h="32241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0</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0" i="0" u="none" strike="noStrike" dirty="0">
                          <a:solidFill>
                            <a:srgbClr val="7F7F7F"/>
                          </a:solidFill>
                          <a:effectLst/>
                          <a:latin typeface="Calibri" panose="020F0502020204030204" pitchFamily="34" charset="0"/>
                        </a:rPr>
                        <a:t>26</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241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1</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0" i="0" u="none" strike="noStrike" dirty="0">
                          <a:solidFill>
                            <a:srgbClr val="7F7F7F"/>
                          </a:solidFill>
                          <a:effectLst/>
                          <a:latin typeface="Calibri" panose="020F0502020204030204" pitchFamily="34" charset="0"/>
                        </a:rPr>
                        <a:t>38</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2241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2</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0" i="0" u="none" strike="noStrike" dirty="0">
                          <a:solidFill>
                            <a:srgbClr val="7F7F7F"/>
                          </a:solidFill>
                          <a:effectLst/>
                          <a:latin typeface="Calibri" panose="020F0502020204030204" pitchFamily="34" charset="0"/>
                        </a:rPr>
                        <a:t>18</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241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3</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0" i="0" u="none" strike="noStrike" dirty="0">
                          <a:solidFill>
                            <a:srgbClr val="7F7F7F"/>
                          </a:solidFill>
                          <a:effectLst/>
                          <a:latin typeface="Calibri" panose="020F0502020204030204" pitchFamily="34" charset="0"/>
                        </a:rPr>
                        <a:t>8</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2241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4</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0" i="0" u="none" strike="noStrike" dirty="0">
                          <a:solidFill>
                            <a:srgbClr val="7F7F7F"/>
                          </a:solidFill>
                          <a:effectLst/>
                          <a:latin typeface="Calibri" panose="020F0502020204030204" pitchFamily="34" charset="0"/>
                        </a:rPr>
                        <a:t>2</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241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5 or more</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0" i="0" u="none" strike="noStrike" dirty="0">
                          <a:solidFill>
                            <a:srgbClr val="7F7F7F"/>
                          </a:solidFill>
                          <a:effectLst/>
                          <a:latin typeface="Calibri" panose="020F0502020204030204" pitchFamily="34" charset="0"/>
                        </a:rPr>
                        <a:t>7</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graphicFrame>
        <p:nvGraphicFramePr>
          <p:cNvPr id="11" name="Group 34"/>
          <p:cNvGraphicFramePr>
            <a:graphicFrameLocks noGrp="1"/>
          </p:cNvGraphicFramePr>
          <p:nvPr>
            <p:extLst>
              <p:ext uri="{D42A27DB-BD31-4B8C-83A1-F6EECF244321}">
                <p14:modId xmlns:p14="http://schemas.microsoft.com/office/powerpoint/2010/main" val="506913246"/>
              </p:ext>
            </p:extLst>
          </p:nvPr>
        </p:nvGraphicFramePr>
        <p:xfrm>
          <a:off x="9227302" y="3532169"/>
          <a:ext cx="2018454" cy="2439566"/>
        </p:xfrm>
        <a:graphic>
          <a:graphicData uri="http://schemas.openxmlformats.org/drawingml/2006/table">
            <a:tbl>
              <a:tblPr/>
              <a:tblGrid>
                <a:gridCol w="234158">
                  <a:extLst>
                    <a:ext uri="{9D8B030D-6E8A-4147-A177-3AD203B41FA5}">
                      <a16:colId xmlns:a16="http://schemas.microsoft.com/office/drawing/2014/main" val="20002"/>
                    </a:ext>
                  </a:extLst>
                </a:gridCol>
                <a:gridCol w="1189559">
                  <a:extLst>
                    <a:ext uri="{9D8B030D-6E8A-4147-A177-3AD203B41FA5}">
                      <a16:colId xmlns:a16="http://schemas.microsoft.com/office/drawing/2014/main" val="20000"/>
                    </a:ext>
                  </a:extLst>
                </a:gridCol>
                <a:gridCol w="371208">
                  <a:extLst>
                    <a:ext uri="{9D8B030D-6E8A-4147-A177-3AD203B41FA5}">
                      <a16:colId xmlns:a16="http://schemas.microsoft.com/office/drawing/2014/main" val="20001"/>
                    </a:ext>
                  </a:extLst>
                </a:gridCol>
                <a:gridCol w="223529">
                  <a:extLst>
                    <a:ext uri="{9D8B030D-6E8A-4147-A177-3AD203B41FA5}">
                      <a16:colId xmlns:a16="http://schemas.microsoft.com/office/drawing/2014/main" val="20003"/>
                    </a:ext>
                  </a:extLst>
                </a:gridCol>
              </a:tblGrid>
              <a:tr h="469157">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rPr>
                        <a:t>Amount owed by tenants (%)</a:t>
                      </a: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200" b="1" i="0" u="none" strike="noStrike" cap="none" normalizeH="0" baseline="0" dirty="0">
                        <a:ln>
                          <a:noFill/>
                        </a:ln>
                        <a:solidFill>
                          <a:schemeClr val="tx1">
                            <a:lumMod val="75000"/>
                            <a:lumOff val="25000"/>
                          </a:schemeClr>
                        </a:solidFill>
                        <a:effectLst/>
                        <a:latin typeface="+mn-lt"/>
                        <a:ea typeface="MS PGothic" pitchFamily="34" charset="-128"/>
                        <a:cs typeface="Times New Roman" pitchFamily="18" charset="0"/>
                      </a:endParaRPr>
                    </a:p>
                  </a:txBody>
                  <a:tcPr marT="45712" marB="45712"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7"/>
                  </a:ext>
                </a:extLst>
              </a:tr>
              <a:tr h="281487">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&lt;£500</a:t>
                      </a: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0" i="0" u="none" strike="noStrike" dirty="0">
                          <a:solidFill>
                            <a:srgbClr val="7F7F7F"/>
                          </a:solidFill>
                          <a:effectLst/>
                          <a:latin typeface="Calibri" panose="020F0502020204030204" pitchFamily="34" charset="0"/>
                        </a:rPr>
                        <a:t>37</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81487">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£501 - £1,000</a:t>
                      </a: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0" i="0" u="none" strike="noStrike" dirty="0">
                          <a:solidFill>
                            <a:srgbClr val="7F7F7F"/>
                          </a:solidFill>
                          <a:effectLst/>
                          <a:latin typeface="Calibri" panose="020F0502020204030204" pitchFamily="34" charset="0"/>
                        </a:rPr>
                        <a:t>12</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1487">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£1,001-£2,000</a:t>
                      </a: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0" i="0" u="none" strike="noStrike" dirty="0">
                          <a:solidFill>
                            <a:srgbClr val="7F7F7F"/>
                          </a:solidFill>
                          <a:effectLst/>
                          <a:latin typeface="Calibri" panose="020F0502020204030204" pitchFamily="34" charset="0"/>
                        </a:rPr>
                        <a:t>20</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81487">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£2,001-£3,000</a:t>
                      </a: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GB" sz="1100" b="0" i="0" u="none" strike="noStrike" dirty="0">
                          <a:solidFill>
                            <a:srgbClr val="7F7F7F"/>
                          </a:solidFill>
                          <a:effectLst/>
                          <a:latin typeface="Calibri" panose="020F0502020204030204" pitchFamily="34" charset="0"/>
                        </a:rPr>
                        <a:t>8</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1487">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£3,001-£4,000</a:t>
                      </a: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0" i="0" u="none" strike="noStrike" dirty="0">
                          <a:solidFill>
                            <a:srgbClr val="7F7F7F"/>
                          </a:solidFill>
                          <a:effectLst/>
                          <a:latin typeface="Calibri" panose="020F0502020204030204" pitchFamily="34" charset="0"/>
                        </a:rPr>
                        <a:t>5</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81487">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£4,001-£5,000</a:t>
                      </a: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GB" sz="1100" b="0" i="0" u="none" strike="noStrike" dirty="0">
                          <a:solidFill>
                            <a:srgbClr val="7F7F7F"/>
                          </a:solidFill>
                          <a:effectLst/>
                          <a:latin typeface="Calibri" panose="020F0502020204030204" pitchFamily="34" charset="0"/>
                        </a:rPr>
                        <a:t>6</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1487">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£5,001+</a:t>
                      </a:r>
                    </a:p>
                  </a:txBody>
                  <a:tcPr marT="45712" marB="45712"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0" i="0" u="none" strike="noStrike" dirty="0">
                          <a:solidFill>
                            <a:srgbClr val="7F7F7F"/>
                          </a:solidFill>
                          <a:effectLst/>
                          <a:latin typeface="Calibri" panose="020F0502020204030204" pitchFamily="34" charset="0"/>
                        </a:rPr>
                        <a:t>12</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100000"/>
                        </a:spcBef>
                        <a:spcAft>
                          <a:spcPct val="0"/>
                        </a:spcAft>
                        <a:buClr>
                          <a:schemeClr val="accent1"/>
                        </a:buClr>
                        <a:buSzPct val="75000"/>
                        <a:buFontTx/>
                        <a:buNone/>
                        <a:tabLst/>
                      </a:pPr>
                      <a:endPar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T="45712" marB="45712"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bl>
          </a:graphicData>
        </a:graphic>
      </p:graphicFrame>
      <p:grpSp>
        <p:nvGrpSpPr>
          <p:cNvPr id="12" name="Group 11"/>
          <p:cNvGrpSpPr/>
          <p:nvPr/>
        </p:nvGrpSpPr>
        <p:grpSpPr>
          <a:xfrm>
            <a:off x="3862243" y="3535245"/>
            <a:ext cx="2034630" cy="2346940"/>
            <a:chOff x="7096126" y="2522936"/>
            <a:chExt cx="4057650" cy="3329583"/>
          </a:xfrm>
        </p:grpSpPr>
        <p:grpSp>
          <p:nvGrpSpPr>
            <p:cNvPr id="13" name="Group 12"/>
            <p:cNvGrpSpPr/>
            <p:nvPr/>
          </p:nvGrpSpPr>
          <p:grpSpPr>
            <a:xfrm>
              <a:off x="7096126" y="2522936"/>
              <a:ext cx="4057650" cy="3329583"/>
              <a:chOff x="7096126" y="2522936"/>
              <a:chExt cx="4057650" cy="3329583"/>
            </a:xfrm>
          </p:grpSpPr>
          <p:sp>
            <p:nvSpPr>
              <p:cNvPr id="16" name="Rounded Rectangle 15"/>
              <p:cNvSpPr/>
              <p:nvPr/>
            </p:nvSpPr>
            <p:spPr bwMode="auto">
              <a:xfrm>
                <a:off x="7096126" y="2522936"/>
                <a:ext cx="4057650" cy="3329583"/>
              </a:xfrm>
              <a:prstGeom prst="roundRect">
                <a:avLst>
                  <a:gd name="adj" fmla="val 3936"/>
                </a:avLst>
              </a:prstGeom>
              <a:noFill/>
              <a:ln w="57150" cap="flat" cmpd="sng" algn="ctr">
                <a:solidFill>
                  <a:srgbClr val="00206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17" name="Straight Connector 16"/>
              <p:cNvCxnSpPr/>
              <p:nvPr/>
            </p:nvCxnSpPr>
            <p:spPr>
              <a:xfrm>
                <a:off x="7219949" y="2561878"/>
                <a:ext cx="3826394" cy="0"/>
              </a:xfrm>
              <a:prstGeom prst="line">
                <a:avLst/>
              </a:prstGeom>
              <a:ln w="5715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4" name="Oval 13"/>
            <p:cNvSpPr/>
            <p:nvPr/>
          </p:nvSpPr>
          <p:spPr>
            <a:xfrm>
              <a:off x="7167561" y="2533303"/>
              <a:ext cx="85725" cy="95597"/>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5" name="Oval 14"/>
            <p:cNvSpPr/>
            <p:nvPr/>
          </p:nvSpPr>
          <p:spPr>
            <a:xfrm>
              <a:off x="10996060" y="2557029"/>
              <a:ext cx="107433" cy="104602"/>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grpSp>
      <p:grpSp>
        <p:nvGrpSpPr>
          <p:cNvPr id="18" name="Group 17"/>
          <p:cNvGrpSpPr/>
          <p:nvPr/>
        </p:nvGrpSpPr>
        <p:grpSpPr>
          <a:xfrm>
            <a:off x="9227301" y="3535244"/>
            <a:ext cx="2034630" cy="2497065"/>
            <a:chOff x="7096126" y="2522936"/>
            <a:chExt cx="4057650" cy="3329583"/>
          </a:xfrm>
        </p:grpSpPr>
        <p:grpSp>
          <p:nvGrpSpPr>
            <p:cNvPr id="19" name="Group 18"/>
            <p:cNvGrpSpPr/>
            <p:nvPr/>
          </p:nvGrpSpPr>
          <p:grpSpPr>
            <a:xfrm>
              <a:off x="7096126" y="2522936"/>
              <a:ext cx="4057650" cy="3329583"/>
              <a:chOff x="7096126" y="2522936"/>
              <a:chExt cx="4057650" cy="3329583"/>
            </a:xfrm>
          </p:grpSpPr>
          <p:sp>
            <p:nvSpPr>
              <p:cNvPr id="22" name="Rounded Rectangle 21"/>
              <p:cNvSpPr/>
              <p:nvPr/>
            </p:nvSpPr>
            <p:spPr bwMode="auto">
              <a:xfrm>
                <a:off x="7096126" y="2522936"/>
                <a:ext cx="4057650" cy="3329583"/>
              </a:xfrm>
              <a:prstGeom prst="roundRect">
                <a:avLst>
                  <a:gd name="adj" fmla="val 3936"/>
                </a:avLst>
              </a:prstGeom>
              <a:noFill/>
              <a:ln w="57150"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23" name="Straight Connector 22"/>
              <p:cNvCxnSpPr/>
              <p:nvPr/>
            </p:nvCxnSpPr>
            <p:spPr>
              <a:xfrm>
                <a:off x="7219949" y="2561878"/>
                <a:ext cx="3826394" cy="0"/>
              </a:xfrm>
              <a:prstGeom prst="line">
                <a:avLst/>
              </a:prstGeom>
              <a:ln w="571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0" name="Oval 19"/>
            <p:cNvSpPr/>
            <p:nvPr/>
          </p:nvSpPr>
          <p:spPr>
            <a:xfrm>
              <a:off x="7167561" y="2533303"/>
              <a:ext cx="85725" cy="95597"/>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1" name="Oval 20"/>
            <p:cNvSpPr/>
            <p:nvPr/>
          </p:nvSpPr>
          <p:spPr>
            <a:xfrm>
              <a:off x="10996060" y="2557029"/>
              <a:ext cx="107433" cy="104602"/>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grpSp>
      <p:cxnSp>
        <p:nvCxnSpPr>
          <p:cNvPr id="24" name="Straight Connector 23"/>
          <p:cNvCxnSpPr/>
          <p:nvPr/>
        </p:nvCxnSpPr>
        <p:spPr bwMode="auto">
          <a:xfrm>
            <a:off x="3862243" y="3023601"/>
            <a:ext cx="1017315"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6" name="Straight Connector 25"/>
          <p:cNvCxnSpPr/>
          <p:nvPr/>
        </p:nvCxnSpPr>
        <p:spPr bwMode="auto">
          <a:xfrm flipV="1">
            <a:off x="4875121" y="3011697"/>
            <a:ext cx="0" cy="556001"/>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8" name="Straight Connector 27"/>
          <p:cNvCxnSpPr/>
          <p:nvPr/>
        </p:nvCxnSpPr>
        <p:spPr bwMode="auto">
          <a:xfrm>
            <a:off x="9195940" y="3011806"/>
            <a:ext cx="1017315" cy="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29" name="Straight Connector 28"/>
          <p:cNvCxnSpPr/>
          <p:nvPr/>
        </p:nvCxnSpPr>
        <p:spPr bwMode="auto">
          <a:xfrm flipV="1">
            <a:off x="10208818" y="2991356"/>
            <a:ext cx="0" cy="556001"/>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1520602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2603C1-2F81-762A-20F9-D032CA1A2D40}"/>
              </a:ext>
            </a:extLst>
          </p:cNvPr>
          <p:cNvSpPr>
            <a:spLocks noGrp="1"/>
          </p:cNvSpPr>
          <p:nvPr>
            <p:ph type="body" sz="quarter" idx="19"/>
          </p:nvPr>
        </p:nvSpPr>
        <p:spPr/>
        <p:txBody>
          <a:bodyPr/>
          <a:lstStyle/>
          <a:p>
            <a:r>
              <a:rPr lang="en-GB" dirty="0"/>
              <a:t>Whilst there is a slight upward trend in the number of tenants in arrears, the average amount owed has remained stable over the last 6 months.</a:t>
            </a:r>
          </a:p>
        </p:txBody>
      </p:sp>
      <p:sp>
        <p:nvSpPr>
          <p:cNvPr id="7" name="Title 7">
            <a:extLst>
              <a:ext uri="{FF2B5EF4-FFF2-40B4-BE49-F238E27FC236}">
                <a16:creationId xmlns:a16="http://schemas.microsoft.com/office/drawing/2014/main" id="{086D8E68-135D-F31B-5637-1156B5A83509}"/>
              </a:ext>
            </a:extLst>
          </p:cNvPr>
          <p:cNvSpPr>
            <a:spLocks noGrp="1"/>
          </p:cNvSpPr>
          <p:nvPr>
            <p:ph type="title"/>
          </p:nvPr>
        </p:nvSpPr>
        <p:spPr>
          <a:xfrm>
            <a:off x="422887" y="244702"/>
            <a:ext cx="11246103" cy="671807"/>
          </a:xfrm>
        </p:spPr>
        <p:txBody>
          <a:bodyPr>
            <a:normAutofit/>
          </a:bodyPr>
          <a:lstStyle/>
          <a:p>
            <a:r>
              <a:rPr lang="en-GB" altLang="en-US" dirty="0"/>
              <a:t>Arrears trend over the last 5 years</a:t>
            </a:r>
            <a:endParaRPr lang="en-GB" dirty="0"/>
          </a:p>
        </p:txBody>
      </p:sp>
      <p:sp>
        <p:nvSpPr>
          <p:cNvPr id="8" name="Text Placeholder 2">
            <a:extLst>
              <a:ext uri="{FF2B5EF4-FFF2-40B4-BE49-F238E27FC236}">
                <a16:creationId xmlns:a16="http://schemas.microsoft.com/office/drawing/2014/main" id="{FCE5F6B5-4224-949E-E27F-CDDA3A4A942A}"/>
              </a:ext>
            </a:extLst>
          </p:cNvPr>
          <p:cNvSpPr>
            <a:spLocks noGrp="1"/>
          </p:cNvSpPr>
          <p:nvPr>
            <p:ph type="body" sz="quarter" idx="18"/>
          </p:nvPr>
        </p:nvSpPr>
        <p:spPr>
          <a:xfrm>
            <a:off x="668338" y="6189663"/>
            <a:ext cx="9417050" cy="273050"/>
          </a:xfrm>
        </p:spPr>
        <p:txBody>
          <a:bodyPr/>
          <a:lstStyle/>
          <a:p>
            <a:r>
              <a:rPr lang="en-GB" altLang="en-US" dirty="0"/>
              <a:t>Q16.1 How many of your existing tenants are currently in rent arrears? Q16.2 What is the total amount of outstanding rent? Base: All experiencing rental arrears (346)</a:t>
            </a:r>
            <a:endParaRPr lang="en-GB" dirty="0"/>
          </a:p>
        </p:txBody>
      </p:sp>
      <p:graphicFrame>
        <p:nvGraphicFramePr>
          <p:cNvPr id="9" name="Object 5">
            <a:extLst>
              <a:ext uri="{FF2B5EF4-FFF2-40B4-BE49-F238E27FC236}">
                <a16:creationId xmlns:a16="http://schemas.microsoft.com/office/drawing/2014/main" id="{1BCD6C62-9121-2871-1836-0FC7262818A6}"/>
              </a:ext>
            </a:extLst>
          </p:cNvPr>
          <p:cNvGraphicFramePr>
            <a:graphicFrameLocks noChangeAspect="1"/>
          </p:cNvGraphicFramePr>
          <p:nvPr>
            <p:extLst>
              <p:ext uri="{D42A27DB-BD31-4B8C-83A1-F6EECF244321}">
                <p14:modId xmlns:p14="http://schemas.microsoft.com/office/powerpoint/2010/main" val="652353699"/>
              </p:ext>
            </p:extLst>
          </p:nvPr>
        </p:nvGraphicFramePr>
        <p:xfrm>
          <a:off x="383120" y="1975397"/>
          <a:ext cx="11325635" cy="202138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9">
            <a:extLst>
              <a:ext uri="{FF2B5EF4-FFF2-40B4-BE49-F238E27FC236}">
                <a16:creationId xmlns:a16="http://schemas.microsoft.com/office/drawing/2014/main" id="{5B9B7630-E85D-5FE3-0B2B-81AEF64585C2}"/>
              </a:ext>
            </a:extLst>
          </p:cNvPr>
          <p:cNvSpPr txBox="1">
            <a:spLocks/>
          </p:cNvSpPr>
          <p:nvPr/>
        </p:nvSpPr>
        <p:spPr>
          <a:xfrm>
            <a:off x="483244" y="3973019"/>
            <a:ext cx="9661525" cy="390525"/>
          </a:xfrm>
          <a:prstGeom prst="rect">
            <a:avLst/>
          </a:prstGeom>
        </p:spPr>
        <p:txBody>
          <a:bodyPr vert="horz" lIns="0" tIns="0" rIns="0" bIns="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400" b="1" kern="12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solidFill>
                  <a:schemeClr val="bg1">
                    <a:lumMod val="50000"/>
                  </a:schemeClr>
                </a:solidFill>
                <a:ea typeface="Segoe UI" pitchFamily="34" charset="0"/>
              </a:rPr>
              <a:t>Average amount owed by tenants</a:t>
            </a:r>
            <a:r>
              <a:rPr lang="en-GB" sz="1400" dirty="0">
                <a:solidFill>
                  <a:schemeClr val="bg1">
                    <a:lumMod val="50000"/>
                  </a:schemeClr>
                </a:solidFill>
                <a:ea typeface="Segoe UI" pitchFamily="34" charset="0"/>
              </a:rPr>
              <a:t>:</a:t>
            </a:r>
          </a:p>
        </p:txBody>
      </p:sp>
      <p:sp>
        <p:nvSpPr>
          <p:cNvPr id="12" name="Text Placeholder 9">
            <a:extLst>
              <a:ext uri="{FF2B5EF4-FFF2-40B4-BE49-F238E27FC236}">
                <a16:creationId xmlns:a16="http://schemas.microsoft.com/office/drawing/2014/main" id="{20445C97-F54A-4F42-4E12-6F15B0DD890C}"/>
              </a:ext>
            </a:extLst>
          </p:cNvPr>
          <p:cNvSpPr txBox="1">
            <a:spLocks/>
          </p:cNvSpPr>
          <p:nvPr/>
        </p:nvSpPr>
        <p:spPr>
          <a:xfrm>
            <a:off x="483245" y="1725351"/>
            <a:ext cx="9661525" cy="390525"/>
          </a:xfrm>
          <a:prstGeom prst="rect">
            <a:avLst/>
          </a:prstGeom>
        </p:spPr>
        <p:txBody>
          <a:bodyPr vert="horz" lIns="0" tIns="0" rIns="0" bIns="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35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solidFill>
                  <a:schemeClr val="bg1">
                    <a:lumMod val="50000"/>
                  </a:schemeClr>
                </a:solidFill>
              </a:rPr>
              <a:t>Average number of tenants in arrears:</a:t>
            </a:r>
          </a:p>
        </p:txBody>
      </p:sp>
      <p:graphicFrame>
        <p:nvGraphicFramePr>
          <p:cNvPr id="10" name="Object 5">
            <a:extLst>
              <a:ext uri="{FF2B5EF4-FFF2-40B4-BE49-F238E27FC236}">
                <a16:creationId xmlns:a16="http://schemas.microsoft.com/office/drawing/2014/main" id="{CEC22626-5C63-E770-DE7A-0A463D2BF432}"/>
              </a:ext>
            </a:extLst>
          </p:cNvPr>
          <p:cNvGraphicFramePr>
            <a:graphicFrameLocks noChangeAspect="1"/>
          </p:cNvGraphicFramePr>
          <p:nvPr>
            <p:extLst>
              <p:ext uri="{D42A27DB-BD31-4B8C-83A1-F6EECF244321}">
                <p14:modId xmlns:p14="http://schemas.microsoft.com/office/powerpoint/2010/main" val="4046975854"/>
              </p:ext>
            </p:extLst>
          </p:nvPr>
        </p:nvGraphicFramePr>
        <p:xfrm>
          <a:off x="383119" y="4304807"/>
          <a:ext cx="11325635" cy="20213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1899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158977"/>
            <a:ext cx="10778533" cy="671807"/>
          </a:xfrm>
        </p:spPr>
        <p:txBody>
          <a:bodyPr>
            <a:normAutofit/>
          </a:bodyPr>
          <a:lstStyle/>
          <a:p>
            <a:r>
              <a:rPr lang="en-GB" sz="2000" dirty="0">
                <a:latin typeface="Calibri" panose="020F0502020204030204" pitchFamily="34" charset="0"/>
                <a:cs typeface="Calibri" panose="020F0502020204030204" pitchFamily="34" charset="0"/>
              </a:rPr>
              <a:t>27% of landlords have issued a Section 21 ‘no fault eviction’ notice in the last 12 months</a:t>
            </a:r>
          </a:p>
        </p:txBody>
      </p:sp>
      <p:sp>
        <p:nvSpPr>
          <p:cNvPr id="3" name="Text Placeholder 2"/>
          <p:cNvSpPr>
            <a:spLocks noGrp="1"/>
          </p:cNvSpPr>
          <p:nvPr>
            <p:ph type="body" sz="quarter" idx="18"/>
          </p:nvPr>
        </p:nvSpPr>
        <p:spPr>
          <a:xfrm>
            <a:off x="422887" y="6189796"/>
            <a:ext cx="9417050" cy="273050"/>
          </a:xfrm>
        </p:spPr>
        <p:txBody>
          <a:bodyPr/>
          <a:lstStyle/>
          <a:p>
            <a:pPr marL="457200" indent="-457200">
              <a:lnSpc>
                <a:spcPct val="105000"/>
              </a:lnSpc>
            </a:pPr>
            <a:r>
              <a:rPr lang="en-GB" dirty="0"/>
              <a:t>QEv1.Have you issued any Section 21 ‘no fault eviction’ notices in the last 12 months? If yes, how many? Base: All (983) </a:t>
            </a:r>
          </a:p>
        </p:txBody>
      </p:sp>
      <p:sp>
        <p:nvSpPr>
          <p:cNvPr id="4" name="Text Placeholder 3"/>
          <p:cNvSpPr>
            <a:spLocks noGrp="1"/>
          </p:cNvSpPr>
          <p:nvPr>
            <p:ph type="body" sz="quarter" idx="19"/>
          </p:nvPr>
        </p:nvSpPr>
        <p:spPr>
          <a:xfrm>
            <a:off x="439737" y="914400"/>
            <a:ext cx="11590337" cy="581025"/>
          </a:xfrm>
        </p:spPr>
        <p:txBody>
          <a:bodyPr>
            <a:normAutofit/>
          </a:bodyPr>
          <a:lstStyle/>
          <a:p>
            <a:r>
              <a:rPr lang="en-GB" sz="1350" dirty="0">
                <a:latin typeface="Calibri" panose="020F0502020204030204" pitchFamily="34" charset="0"/>
                <a:cs typeface="Calibri" panose="020F0502020204030204" pitchFamily="34" charset="0"/>
              </a:rPr>
              <a:t>Landlords with larger portfolios remain much more likely to have issued a Section 21 notice compared to those with smaller portfolios. </a:t>
            </a:r>
          </a:p>
        </p:txBody>
      </p:sp>
      <p:sp>
        <p:nvSpPr>
          <p:cNvPr id="25" name="Text Placeholder 4">
            <a:extLst>
              <a:ext uri="{FF2B5EF4-FFF2-40B4-BE49-F238E27FC236}">
                <a16:creationId xmlns:a16="http://schemas.microsoft.com/office/drawing/2014/main" id="{092C5126-87A3-42D3-9160-3E109E299C8C}"/>
              </a:ext>
            </a:extLst>
          </p:cNvPr>
          <p:cNvSpPr txBox="1">
            <a:spLocks/>
          </p:cNvSpPr>
          <p:nvPr/>
        </p:nvSpPr>
        <p:spPr>
          <a:xfrm>
            <a:off x="361010" y="1611725"/>
            <a:ext cx="6072579" cy="390525"/>
          </a:xfrm>
          <a:prstGeom prst="rect">
            <a:avLst/>
          </a:prstGeom>
        </p:spPr>
        <p:txBody>
          <a:bodyPr vert="horz" lIns="0" tIns="0" rIns="0" bIns="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400" b="1" kern="1200">
                <a:solidFill>
                  <a:schemeClr val="bg1">
                    <a:lumMod val="50000"/>
                  </a:schemeClr>
                </a:solidFill>
                <a:latin typeface="Segoe UI" panose="020B0502040204020203" pitchFamily="34" charset="0"/>
                <a:ea typeface="Calibri" panose="020F0502020204030204" pitchFamily="34" charset="0"/>
                <a:cs typeface="Segoe UI" panose="020B0502040204020203"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latin typeface="Calibri" panose="020F0502020204030204" pitchFamily="34" charset="0"/>
                <a:cs typeface="Calibri" panose="020F0502020204030204" pitchFamily="34" charset="0"/>
              </a:rPr>
              <a:t>Issued any Section 21 ‘no fault eviction’ notices in the last 12 months? (%)</a:t>
            </a:r>
          </a:p>
        </p:txBody>
      </p:sp>
      <p:graphicFrame>
        <p:nvGraphicFramePr>
          <p:cNvPr id="16" name="Object 1">
            <a:extLst>
              <a:ext uri="{FF2B5EF4-FFF2-40B4-BE49-F238E27FC236}">
                <a16:creationId xmlns:a16="http://schemas.microsoft.com/office/drawing/2014/main" id="{5C3E70B0-4297-44B2-98A2-B9EB7C2A5A86}"/>
              </a:ext>
            </a:extLst>
          </p:cNvPr>
          <p:cNvGraphicFramePr>
            <a:graphicFrameLocks/>
          </p:cNvGraphicFramePr>
          <p:nvPr>
            <p:extLst>
              <p:ext uri="{D42A27DB-BD31-4B8C-83A1-F6EECF244321}">
                <p14:modId xmlns:p14="http://schemas.microsoft.com/office/powerpoint/2010/main" val="3191425559"/>
              </p:ext>
            </p:extLst>
          </p:nvPr>
        </p:nvGraphicFramePr>
        <p:xfrm>
          <a:off x="1156359" y="2071556"/>
          <a:ext cx="4157334" cy="41343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e 16">
            <a:extLst>
              <a:ext uri="{FF2B5EF4-FFF2-40B4-BE49-F238E27FC236}">
                <a16:creationId xmlns:a16="http://schemas.microsoft.com/office/drawing/2014/main" id="{171B21DD-07D7-4665-B4CE-F8712B2AF299}"/>
              </a:ext>
            </a:extLst>
          </p:cNvPr>
          <p:cNvGraphicFramePr>
            <a:graphicFrameLocks noGrp="1"/>
          </p:cNvGraphicFramePr>
          <p:nvPr>
            <p:extLst>
              <p:ext uri="{D42A27DB-BD31-4B8C-83A1-F6EECF244321}">
                <p14:modId xmlns:p14="http://schemas.microsoft.com/office/powerpoint/2010/main" val="771072376"/>
              </p:ext>
            </p:extLst>
          </p:nvPr>
        </p:nvGraphicFramePr>
        <p:xfrm>
          <a:off x="121041" y="2478267"/>
          <a:ext cx="2640543" cy="3708000"/>
        </p:xfrm>
        <a:graphic>
          <a:graphicData uri="http://schemas.openxmlformats.org/drawingml/2006/table">
            <a:tbl>
              <a:tblPr firstRow="1" bandRow="1">
                <a:tableStyleId>{5C22544A-7EE6-4342-B048-85BDC9FD1C3A}</a:tableStyleId>
              </a:tblPr>
              <a:tblGrid>
                <a:gridCol w="2640543">
                  <a:extLst>
                    <a:ext uri="{9D8B030D-6E8A-4147-A177-3AD203B41FA5}">
                      <a16:colId xmlns:a16="http://schemas.microsoft.com/office/drawing/2014/main" val="20000"/>
                    </a:ext>
                  </a:extLst>
                </a:gridCol>
              </a:tblGrid>
              <a:tr h="618000">
                <a:tc>
                  <a:txBody>
                    <a:bodyPr/>
                    <a:lstStyle/>
                    <a:p>
                      <a:pPr lvl="0" algn="r"/>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No, have not issued any Section 21 notices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18000">
                <a:tc>
                  <a:txBody>
                    <a:bodyPr/>
                    <a:lstStyle/>
                    <a:p>
                      <a:pPr lvl="0" algn="r"/>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8000">
                <a:tc>
                  <a:txBody>
                    <a:bodyPr/>
                    <a:lstStyle/>
                    <a:p>
                      <a:pPr lvl="0" algn="r"/>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8000">
                <a:tc>
                  <a:txBody>
                    <a:bodyPr/>
                    <a:lstStyle/>
                    <a:p>
                      <a:pPr lvl="0" algn="r"/>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86523"/>
                  </a:ext>
                </a:extLst>
              </a:tr>
              <a:tr h="61800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8256692"/>
                  </a:ext>
                </a:extLst>
              </a:tr>
              <a:tr h="618000">
                <a:tc>
                  <a:txBody>
                    <a:bodyPr/>
                    <a:lstStyle/>
                    <a:p>
                      <a:pPr lvl="0" algn="r"/>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Don't know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6000983"/>
                  </a:ext>
                </a:extLst>
              </a:tr>
            </a:tbl>
          </a:graphicData>
        </a:graphic>
      </p:graphicFrame>
      <p:sp>
        <p:nvSpPr>
          <p:cNvPr id="30" name="Text Box 33">
            <a:extLst>
              <a:ext uri="{FF2B5EF4-FFF2-40B4-BE49-F238E27FC236}">
                <a16:creationId xmlns:a16="http://schemas.microsoft.com/office/drawing/2014/main" id="{2C59F4DB-FE49-42F6-A205-3F098A63E632}"/>
              </a:ext>
            </a:extLst>
          </p:cNvPr>
          <p:cNvSpPr txBox="1">
            <a:spLocks noChangeArrowheads="1"/>
          </p:cNvSpPr>
          <p:nvPr/>
        </p:nvSpPr>
        <p:spPr bwMode="auto">
          <a:xfrm>
            <a:off x="8345852" y="1623846"/>
            <a:ext cx="246938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S PGothic" pitchFamily="34" charset="-128"/>
                <a:cs typeface="Segoe UI" panose="020B0502040204020203" pitchFamily="34" charset="0"/>
              </a:rPr>
              <a:t>Portfolio Size</a:t>
            </a:r>
          </a:p>
        </p:txBody>
      </p:sp>
      <p:graphicFrame>
        <p:nvGraphicFramePr>
          <p:cNvPr id="36" name="Table 35">
            <a:extLst>
              <a:ext uri="{FF2B5EF4-FFF2-40B4-BE49-F238E27FC236}">
                <a16:creationId xmlns:a16="http://schemas.microsoft.com/office/drawing/2014/main" id="{2950F8E3-C9CC-477C-A46E-62280C177161}"/>
              </a:ext>
            </a:extLst>
          </p:cNvPr>
          <p:cNvGraphicFramePr>
            <a:graphicFrameLocks noGrp="1"/>
          </p:cNvGraphicFramePr>
          <p:nvPr>
            <p:extLst>
              <p:ext uri="{D42A27DB-BD31-4B8C-83A1-F6EECF244321}">
                <p14:modId xmlns:p14="http://schemas.microsoft.com/office/powerpoint/2010/main" val="3197223585"/>
              </p:ext>
            </p:extLst>
          </p:nvPr>
        </p:nvGraphicFramePr>
        <p:xfrm>
          <a:off x="7098794" y="2507290"/>
          <a:ext cx="4799040" cy="3017865"/>
        </p:xfrm>
        <a:graphic>
          <a:graphicData uri="http://schemas.openxmlformats.org/drawingml/2006/table">
            <a:tbl>
              <a:tblPr>
                <a:tableStyleId>{073A0DAA-6AF3-43AB-8588-CEC1D06C72B9}</a:tableStyleId>
              </a:tblPr>
              <a:tblGrid>
                <a:gridCol w="799840">
                  <a:extLst>
                    <a:ext uri="{9D8B030D-6E8A-4147-A177-3AD203B41FA5}">
                      <a16:colId xmlns:a16="http://schemas.microsoft.com/office/drawing/2014/main" val="20000"/>
                    </a:ext>
                  </a:extLst>
                </a:gridCol>
                <a:gridCol w="799840">
                  <a:extLst>
                    <a:ext uri="{9D8B030D-6E8A-4147-A177-3AD203B41FA5}">
                      <a16:colId xmlns:a16="http://schemas.microsoft.com/office/drawing/2014/main" val="20001"/>
                    </a:ext>
                  </a:extLst>
                </a:gridCol>
                <a:gridCol w="799840">
                  <a:extLst>
                    <a:ext uri="{9D8B030D-6E8A-4147-A177-3AD203B41FA5}">
                      <a16:colId xmlns:a16="http://schemas.microsoft.com/office/drawing/2014/main" val="20002"/>
                    </a:ext>
                  </a:extLst>
                </a:gridCol>
                <a:gridCol w="799840">
                  <a:extLst>
                    <a:ext uri="{9D8B030D-6E8A-4147-A177-3AD203B41FA5}">
                      <a16:colId xmlns:a16="http://schemas.microsoft.com/office/drawing/2014/main" val="20003"/>
                    </a:ext>
                  </a:extLst>
                </a:gridCol>
                <a:gridCol w="799840">
                  <a:extLst>
                    <a:ext uri="{9D8B030D-6E8A-4147-A177-3AD203B41FA5}">
                      <a16:colId xmlns:a16="http://schemas.microsoft.com/office/drawing/2014/main" val="20004"/>
                    </a:ext>
                  </a:extLst>
                </a:gridCol>
                <a:gridCol w="799840">
                  <a:extLst>
                    <a:ext uri="{9D8B030D-6E8A-4147-A177-3AD203B41FA5}">
                      <a16:colId xmlns:a16="http://schemas.microsoft.com/office/drawing/2014/main" val="3329749977"/>
                    </a:ext>
                  </a:extLst>
                </a:gridCol>
              </a:tblGrid>
              <a:tr h="603573">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79</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84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58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603573">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15</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603573">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3</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603573">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379141221"/>
                  </a:ext>
                </a:extLst>
              </a:tr>
              <a:tr h="603573">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2</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13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73590469"/>
                  </a:ext>
                </a:extLst>
              </a:tr>
            </a:tbl>
          </a:graphicData>
        </a:graphic>
      </p:graphicFrame>
      <p:grpSp>
        <p:nvGrpSpPr>
          <p:cNvPr id="5" name="Group 4">
            <a:extLst>
              <a:ext uri="{FF2B5EF4-FFF2-40B4-BE49-F238E27FC236}">
                <a16:creationId xmlns:a16="http://schemas.microsoft.com/office/drawing/2014/main" id="{29A24604-BBC4-48C0-9E0C-86F1892A0799}"/>
              </a:ext>
            </a:extLst>
          </p:cNvPr>
          <p:cNvGrpSpPr/>
          <p:nvPr/>
        </p:nvGrpSpPr>
        <p:grpSpPr>
          <a:xfrm>
            <a:off x="7204257" y="1937827"/>
            <a:ext cx="4584060" cy="511181"/>
            <a:chOff x="7204257" y="1937827"/>
            <a:chExt cx="4584060" cy="511181"/>
          </a:xfrm>
        </p:grpSpPr>
        <p:sp>
          <p:nvSpPr>
            <p:cNvPr id="20" name="TextBox 19">
              <a:extLst>
                <a:ext uri="{FF2B5EF4-FFF2-40B4-BE49-F238E27FC236}">
                  <a16:creationId xmlns:a16="http://schemas.microsoft.com/office/drawing/2014/main" id="{2F28219A-70AB-4818-B1E9-170AE6415B04}"/>
                </a:ext>
              </a:extLst>
            </p:cNvPr>
            <p:cNvSpPr txBox="1"/>
            <p:nvPr/>
          </p:nvSpPr>
          <p:spPr>
            <a:xfrm>
              <a:off x="7204257" y="2172009"/>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1</a:t>
              </a:r>
            </a:p>
          </p:txBody>
        </p:sp>
        <p:sp>
          <p:nvSpPr>
            <p:cNvPr id="21" name="TextBox 20">
              <a:extLst>
                <a:ext uri="{FF2B5EF4-FFF2-40B4-BE49-F238E27FC236}">
                  <a16:creationId xmlns:a16="http://schemas.microsoft.com/office/drawing/2014/main" id="{2377E286-0665-4B2E-97E3-B32E4EED34AA}"/>
                </a:ext>
              </a:extLst>
            </p:cNvPr>
            <p:cNvSpPr txBox="1"/>
            <p:nvPr/>
          </p:nvSpPr>
          <p:spPr>
            <a:xfrm>
              <a:off x="8033832" y="2172009"/>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2-3</a:t>
              </a:r>
            </a:p>
          </p:txBody>
        </p:sp>
        <p:sp>
          <p:nvSpPr>
            <p:cNvPr id="23" name="TextBox 22">
              <a:extLst>
                <a:ext uri="{FF2B5EF4-FFF2-40B4-BE49-F238E27FC236}">
                  <a16:creationId xmlns:a16="http://schemas.microsoft.com/office/drawing/2014/main" id="{87CC05A6-0893-42A0-94B3-D70DA4C9BA53}"/>
                </a:ext>
              </a:extLst>
            </p:cNvPr>
            <p:cNvSpPr txBox="1"/>
            <p:nvPr/>
          </p:nvSpPr>
          <p:spPr>
            <a:xfrm>
              <a:off x="9623422" y="2172009"/>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6-10</a:t>
              </a:r>
            </a:p>
          </p:txBody>
        </p:sp>
        <p:sp>
          <p:nvSpPr>
            <p:cNvPr id="28" name="TextBox 27">
              <a:extLst>
                <a:ext uri="{FF2B5EF4-FFF2-40B4-BE49-F238E27FC236}">
                  <a16:creationId xmlns:a16="http://schemas.microsoft.com/office/drawing/2014/main" id="{1878C5DF-4489-4E7F-A02E-ED9553979BED}"/>
                </a:ext>
              </a:extLst>
            </p:cNvPr>
            <p:cNvSpPr txBox="1"/>
            <p:nvPr/>
          </p:nvSpPr>
          <p:spPr>
            <a:xfrm>
              <a:off x="10382196" y="2172009"/>
              <a:ext cx="5998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11-19</a:t>
              </a:r>
            </a:p>
          </p:txBody>
        </p:sp>
        <p:sp>
          <p:nvSpPr>
            <p:cNvPr id="29" name="TextBox 28">
              <a:extLst>
                <a:ext uri="{FF2B5EF4-FFF2-40B4-BE49-F238E27FC236}">
                  <a16:creationId xmlns:a16="http://schemas.microsoft.com/office/drawing/2014/main" id="{7ED8AA69-4BCF-4D52-BD99-8041EC21840F}"/>
                </a:ext>
              </a:extLst>
            </p:cNvPr>
            <p:cNvSpPr txBox="1"/>
            <p:nvPr/>
          </p:nvSpPr>
          <p:spPr>
            <a:xfrm>
              <a:off x="8798945" y="2172009"/>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4-5</a:t>
              </a:r>
            </a:p>
          </p:txBody>
        </p:sp>
        <p:pic>
          <p:nvPicPr>
            <p:cNvPr id="31" name="Picture 30">
              <a:extLst>
                <a:ext uri="{FF2B5EF4-FFF2-40B4-BE49-F238E27FC236}">
                  <a16:creationId xmlns:a16="http://schemas.microsoft.com/office/drawing/2014/main" id="{E8A34AFC-FA6D-4EF7-9183-D25D32D8E0FA}"/>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371522" y="1937827"/>
              <a:ext cx="219775" cy="219775"/>
            </a:xfrm>
            <a:prstGeom prst="rect">
              <a:avLst/>
            </a:prstGeom>
          </p:spPr>
        </p:pic>
        <p:pic>
          <p:nvPicPr>
            <p:cNvPr id="32" name="Picture 31">
              <a:extLst>
                <a:ext uri="{FF2B5EF4-FFF2-40B4-BE49-F238E27FC236}">
                  <a16:creationId xmlns:a16="http://schemas.microsoft.com/office/drawing/2014/main" id="{CC90FEBD-6C63-4A64-B3B3-975CE5D0D245}"/>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202468" y="1937827"/>
              <a:ext cx="219775" cy="219775"/>
            </a:xfrm>
            <a:prstGeom prst="rect">
              <a:avLst/>
            </a:prstGeom>
          </p:spPr>
        </p:pic>
        <p:pic>
          <p:nvPicPr>
            <p:cNvPr id="33" name="Picture 32">
              <a:extLst>
                <a:ext uri="{FF2B5EF4-FFF2-40B4-BE49-F238E27FC236}">
                  <a16:creationId xmlns:a16="http://schemas.microsoft.com/office/drawing/2014/main" id="{DBA7D1DE-B885-4603-9A37-FCD15D8C25DE}"/>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581886" y="1937827"/>
              <a:ext cx="219775" cy="219775"/>
            </a:xfrm>
            <a:prstGeom prst="rect">
              <a:avLst/>
            </a:prstGeom>
          </p:spPr>
        </p:pic>
        <p:pic>
          <p:nvPicPr>
            <p:cNvPr id="34" name="Picture 33">
              <a:extLst>
                <a:ext uri="{FF2B5EF4-FFF2-40B4-BE49-F238E27FC236}">
                  <a16:creationId xmlns:a16="http://schemas.microsoft.com/office/drawing/2014/main" id="{73ECA5E4-AB32-4B68-AFAB-1C14D55179BE}"/>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965669" y="1937827"/>
              <a:ext cx="219775" cy="219775"/>
            </a:xfrm>
            <a:prstGeom prst="rect">
              <a:avLst/>
            </a:prstGeom>
          </p:spPr>
        </p:pic>
        <p:pic>
          <p:nvPicPr>
            <p:cNvPr id="35" name="Picture 34">
              <a:extLst>
                <a:ext uri="{FF2B5EF4-FFF2-40B4-BE49-F238E27FC236}">
                  <a16:creationId xmlns:a16="http://schemas.microsoft.com/office/drawing/2014/main" id="{F47AEF64-C140-49B3-9FC2-AE8FC39D45B2}"/>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774447" y="1937827"/>
              <a:ext cx="219775" cy="219775"/>
            </a:xfrm>
            <a:prstGeom prst="rect">
              <a:avLst/>
            </a:prstGeom>
          </p:spPr>
        </p:pic>
        <p:sp>
          <p:nvSpPr>
            <p:cNvPr id="22" name="TextBox 21">
              <a:extLst>
                <a:ext uri="{FF2B5EF4-FFF2-40B4-BE49-F238E27FC236}">
                  <a16:creationId xmlns:a16="http://schemas.microsoft.com/office/drawing/2014/main" id="{86DF4CE6-3417-AC1B-0D8D-135283F11EE1}"/>
                </a:ext>
              </a:extLst>
            </p:cNvPr>
            <p:cNvSpPr txBox="1"/>
            <p:nvPr/>
          </p:nvSpPr>
          <p:spPr>
            <a:xfrm>
              <a:off x="11188432" y="2172009"/>
              <a:ext cx="5998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lumMod val="50000"/>
                    </a:srgbClr>
                  </a:solidFill>
                  <a:latin typeface="Segoe UI" pitchFamily="34" charset="0"/>
                  <a:ea typeface="Segoe UI" pitchFamily="34" charset="0"/>
                  <a:cs typeface="Segoe UI" pitchFamily="34" charset="0"/>
                </a:rPr>
                <a:t>20+</a:t>
              </a:r>
              <a:endPar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endParaRPr>
            </a:p>
          </p:txBody>
        </p:sp>
        <p:pic>
          <p:nvPicPr>
            <p:cNvPr id="26" name="Picture 25">
              <a:extLst>
                <a:ext uri="{FF2B5EF4-FFF2-40B4-BE49-F238E27FC236}">
                  <a16:creationId xmlns:a16="http://schemas.microsoft.com/office/drawing/2014/main" id="{A54B9583-FE4A-3535-8F22-3889C95E3136}"/>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388122" y="1937827"/>
              <a:ext cx="219775" cy="219775"/>
            </a:xfrm>
            <a:prstGeom prst="rect">
              <a:avLst/>
            </a:prstGeom>
          </p:spPr>
        </p:pic>
      </p:grpSp>
      <p:grpSp>
        <p:nvGrpSpPr>
          <p:cNvPr id="38" name="Group 37">
            <a:extLst>
              <a:ext uri="{FF2B5EF4-FFF2-40B4-BE49-F238E27FC236}">
                <a16:creationId xmlns:a16="http://schemas.microsoft.com/office/drawing/2014/main" id="{4CB59E0E-481D-4FB8-97B6-C31021A2EC6C}"/>
              </a:ext>
            </a:extLst>
          </p:cNvPr>
          <p:cNvGrpSpPr/>
          <p:nvPr/>
        </p:nvGrpSpPr>
        <p:grpSpPr>
          <a:xfrm>
            <a:off x="4962744" y="3775118"/>
            <a:ext cx="2628553" cy="1722276"/>
            <a:chOff x="4962744" y="3553835"/>
            <a:chExt cx="2628553" cy="1722276"/>
          </a:xfrm>
        </p:grpSpPr>
        <p:graphicFrame>
          <p:nvGraphicFramePr>
            <p:cNvPr id="39" name="Chart 38">
              <a:extLst>
                <a:ext uri="{FF2B5EF4-FFF2-40B4-BE49-F238E27FC236}">
                  <a16:creationId xmlns:a16="http://schemas.microsoft.com/office/drawing/2014/main" id="{7642B1C8-12A8-4DCC-A8DD-AECBDC2E8BD8}"/>
                </a:ext>
              </a:extLst>
            </p:cNvPr>
            <p:cNvGraphicFramePr/>
            <p:nvPr>
              <p:extLst>
                <p:ext uri="{D42A27DB-BD31-4B8C-83A1-F6EECF244321}">
                  <p14:modId xmlns:p14="http://schemas.microsoft.com/office/powerpoint/2010/main" val="1607036170"/>
                </p:ext>
              </p:extLst>
            </p:nvPr>
          </p:nvGraphicFramePr>
          <p:xfrm>
            <a:off x="4962744" y="3553835"/>
            <a:ext cx="2628553" cy="1722276"/>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a:extLst>
                <a:ext uri="{FF2B5EF4-FFF2-40B4-BE49-F238E27FC236}">
                  <a16:creationId xmlns:a16="http://schemas.microsoft.com/office/drawing/2014/main" id="{597E8174-4B78-4BCF-80D9-2CB788C902C8}"/>
                </a:ext>
              </a:extLst>
            </p:cNvPr>
            <p:cNvSpPr txBox="1"/>
            <p:nvPr/>
          </p:nvSpPr>
          <p:spPr>
            <a:xfrm>
              <a:off x="5650718" y="4061030"/>
              <a:ext cx="125260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NET: Yes</a:t>
              </a:r>
              <a:endParaRPr lang="en-GB" sz="1600" dirty="0">
                <a:solidFill>
                  <a:srgbClr val="FFFFFF"/>
                </a:solidFill>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FFFFFF"/>
                  </a:solidFill>
                  <a:latin typeface="Segoe UI" panose="020B0502040204020203" pitchFamily="34" charset="0"/>
                  <a:cs typeface="Segoe UI" panose="020B0502040204020203" pitchFamily="34" charset="0"/>
                </a:rPr>
                <a:t>27</a:t>
              </a:r>
              <a:r>
                <a:rPr kumimoji="0" lang="en-GB"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t>
              </a:r>
              <a:endParaRPr kumimoji="0" lang="en-GB" sz="2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Tree>
    <p:extLst>
      <p:ext uri="{BB962C8B-B14F-4D97-AF65-F5344CB8AC3E}">
        <p14:creationId xmlns:p14="http://schemas.microsoft.com/office/powerpoint/2010/main" val="427472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2800" dirty="0">
                <a:solidFill>
                  <a:schemeClr val="accent3"/>
                </a:solidFill>
              </a:rPr>
              <a:t>Selected Q2 2023 headlines / 2</a:t>
            </a:r>
            <a:endParaRPr lang="en-GB" sz="2800" dirty="0">
              <a:solidFill>
                <a:schemeClr val="accent3"/>
              </a:solidFill>
            </a:endParaRPr>
          </a:p>
        </p:txBody>
      </p:sp>
      <p:sp>
        <p:nvSpPr>
          <p:cNvPr id="24" name="Rounded Rectangle 23"/>
          <p:cNvSpPr/>
          <p:nvPr/>
        </p:nvSpPr>
        <p:spPr>
          <a:xfrm>
            <a:off x="784603" y="3634485"/>
            <a:ext cx="10887070" cy="11520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1813" marR="0" lvl="0" indent="0" algn="l" defTabSz="9144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More than half of landlords are ‘extremely concerned’ about the abolition of Section 21 evictions  </a:t>
            </a:r>
          </a:p>
          <a:p>
            <a:pPr marL="531813" marR="0" lvl="0" indent="0" algn="l" defTabSz="914400" rtl="0" eaLnBrk="0" fontAlgn="auto" latinLnBrk="0" hangingPunct="0">
              <a:lnSpc>
                <a:spcPct val="100000"/>
              </a:lnSpc>
              <a:spcBef>
                <a:spcPts val="0"/>
              </a:spcBef>
              <a:spcAft>
                <a:spcPts val="0"/>
              </a:spcAft>
              <a:buClrTx/>
              <a:buSzTx/>
              <a:buFontTx/>
              <a:buNone/>
              <a:tabLst/>
              <a:defRPr/>
            </a:pPr>
            <a:r>
              <a:rPr lang="en-GB" sz="1400" dirty="0">
                <a:solidFill>
                  <a:srgbClr val="FFFFFF">
                    <a:lumMod val="50000"/>
                  </a:srgbClr>
                </a:solidFill>
                <a:latin typeface="Calibri" panose="020F0502020204030204" pitchFamily="34" charset="0"/>
                <a:cs typeface="Calibri" panose="020F0502020204030204" pitchFamily="34" charset="0"/>
              </a:rPr>
              <a:t>Over a quarter of landlords have issued a Section 21 notice in the last year (increasing to around half of those with 11+ properties). </a:t>
            </a:r>
            <a:r>
              <a:rPr lang="en-US" sz="1400" dirty="0">
                <a:solidFill>
                  <a:srgbClr val="FFFFFF">
                    <a:lumMod val="50000"/>
                  </a:srgbClr>
                </a:solidFill>
                <a:latin typeface="Calibri" panose="020F0502020204030204" pitchFamily="34" charset="0"/>
                <a:cs typeface="Calibri" panose="020F0502020204030204" pitchFamily="34" charset="0"/>
              </a:rPr>
              <a:t>Landlords express significant apprehension regarding the Renters Reform Bill, specifically in relation to augmented pet ownership rights and the phased reduction of ASTs. These are identified as the main concerns that could potentially influence landlords' operations.</a:t>
            </a:r>
            <a:endParaRPr lang="en-GB" sz="1400" dirty="0">
              <a:solidFill>
                <a:srgbClr val="FFFFFF">
                  <a:lumMod val="50000"/>
                </a:srgbClr>
              </a:solidFill>
              <a:latin typeface="Calibri" panose="020F0502020204030204" pitchFamily="34" charset="0"/>
              <a:cs typeface="Calibri" panose="020F0502020204030204" pitchFamily="34" charset="0"/>
            </a:endParaRPr>
          </a:p>
        </p:txBody>
      </p:sp>
      <p:sp>
        <p:nvSpPr>
          <p:cNvPr id="25" name="Rounded Rectangle 24"/>
          <p:cNvSpPr/>
          <p:nvPr/>
        </p:nvSpPr>
        <p:spPr>
          <a:xfrm>
            <a:off x="775077" y="2356327"/>
            <a:ext cx="10896597" cy="11520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72000" bIns="45720" numCol="1" spcCol="0" rtlCol="0" fromWordArt="0" anchor="ctr" anchorCtr="0" forceAA="0" compatLnSpc="1">
            <a:prstTxWarp prst="textNoShape">
              <a:avLst/>
            </a:prstTxWarp>
            <a:noAutofit/>
          </a:bodyPr>
          <a:lstStyle/>
          <a:p>
            <a:pPr marL="531813" marR="0" lvl="0" indent="0" algn="l" defTabSz="9144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The proportion of landlords reporting rising rents has increased further in Q2 ’23</a:t>
            </a:r>
          </a:p>
          <a:p>
            <a:pPr marL="531813" marR="0" lvl="0" indent="0" algn="l" defTabSz="914400" rtl="0" eaLnBrk="0"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Half of landlords plan to increase rents further over the next 6 months (stable from Q1), although s</a:t>
            </a:r>
            <a:r>
              <a:rPr lang="en-US" sz="1400" dirty="0">
                <a:solidFill>
                  <a:srgbClr val="FFFFFF">
                    <a:lumMod val="50000"/>
                  </a:srgbClr>
                </a:solidFill>
                <a:latin typeface="Calibri" panose="020F0502020204030204" pitchFamily="34" charset="0"/>
                <a:cs typeface="Calibri" panose="020F0502020204030204" pitchFamily="34" charset="0"/>
              </a:rPr>
              <a:t>ingle property landlords are much more reluctant to do so (just 29% planning to do so). Those who are planning an increase will do so by 8.3% on average. </a:t>
            </a:r>
            <a:endParaRPr lang="en-GB" sz="1400" dirty="0">
              <a:solidFill>
                <a:srgbClr val="FFFFFF">
                  <a:lumMod val="50000"/>
                </a:srgbClr>
              </a:solidFill>
              <a:latin typeface="Calibri" panose="020F0502020204030204" pitchFamily="34" charset="0"/>
              <a:cs typeface="Calibri" panose="020F0502020204030204" pitchFamily="34" charset="0"/>
            </a:endParaRPr>
          </a:p>
          <a:p>
            <a:pPr marL="531813" marR="0" lvl="0" indent="0" algn="l" defTabSz="914400" rtl="0" eaLnBrk="0" fontAlgn="auto" latinLnBrk="0" hangingPunct="0">
              <a:lnSpc>
                <a:spcPct val="100000"/>
              </a:lnSpc>
              <a:spcBef>
                <a:spcPts val="0"/>
              </a:spcBef>
              <a:spcAft>
                <a:spcPts val="0"/>
              </a:spcAft>
              <a:buClrTx/>
              <a:buSzTx/>
              <a:buFontTx/>
              <a:buNone/>
              <a:tabLst/>
              <a:defRPr/>
            </a:pPr>
            <a:r>
              <a:rPr lang="en-US" sz="1400" dirty="0">
                <a:solidFill>
                  <a:srgbClr val="FFFFFF">
                    <a:lumMod val="50000"/>
                  </a:srgbClr>
                </a:solidFill>
                <a:latin typeface="Calibri" panose="020F0502020204030204" pitchFamily="34" charset="0"/>
                <a:cs typeface="Calibri" panose="020F0502020204030204" pitchFamily="34" charset="0"/>
              </a:rPr>
              <a:t>These planned rental hikes are primarily attributed to rising operational and mortgage finance expenses.</a:t>
            </a:r>
            <a:endParaRPr lang="en-GB" sz="1400" dirty="0">
              <a:solidFill>
                <a:srgbClr val="FFFFFF">
                  <a:lumMod val="50000"/>
                </a:srgbClr>
              </a:solidFill>
              <a:latin typeface="Calibri" panose="020F0502020204030204" pitchFamily="34" charset="0"/>
              <a:cs typeface="Calibri" panose="020F0502020204030204" pitchFamily="34" charset="0"/>
            </a:endParaRPr>
          </a:p>
        </p:txBody>
      </p:sp>
      <p:sp>
        <p:nvSpPr>
          <p:cNvPr id="27" name="Rounded Rectangle 26"/>
          <p:cNvSpPr/>
          <p:nvPr/>
        </p:nvSpPr>
        <p:spPr>
          <a:xfrm>
            <a:off x="775075" y="4918655"/>
            <a:ext cx="10896597" cy="11520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1813" marR="0" lvl="0" indent="0" algn="l" defTabSz="914400" rtl="0" eaLnBrk="0" fontAlgn="auto" latinLnBrk="0" hangingPunct="0">
              <a:lnSpc>
                <a:spcPct val="100000"/>
              </a:lnSpc>
              <a:spcBef>
                <a:spcPts val="0"/>
              </a:spcBef>
              <a:spcAft>
                <a:spcPts val="0"/>
              </a:spcAft>
              <a:buClrTx/>
              <a:buSzTx/>
              <a:buFontTx/>
              <a:buNone/>
              <a:tabLst/>
              <a:defRPr/>
            </a:pPr>
            <a:r>
              <a:rPr lang="en-GB" sz="1600" b="1" dirty="0">
                <a:solidFill>
                  <a:srgbClr val="FFFFFF">
                    <a:lumMod val="50000"/>
                  </a:srgbClr>
                </a:solidFill>
                <a:latin typeface="Calibri" panose="020F0502020204030204" pitchFamily="34" charset="0"/>
                <a:cs typeface="Calibri" panose="020F0502020204030204" pitchFamily="34" charset="0"/>
              </a:rPr>
              <a:t>Almost 4 in 10 rental properties have an EPC rating below ‘C’</a:t>
            </a:r>
          </a:p>
          <a:p>
            <a:pPr marL="531813" eaLnBrk="0" hangingPunct="0"/>
            <a:r>
              <a:rPr lang="en-GB" sz="1400" dirty="0">
                <a:solidFill>
                  <a:srgbClr val="FFFFFF">
                    <a:lumMod val="50000"/>
                  </a:srgbClr>
                </a:solidFill>
                <a:latin typeface="Calibri" panose="020F0502020204030204" pitchFamily="34" charset="0"/>
                <a:cs typeface="Calibri" panose="020F0502020204030204" pitchFamily="34" charset="0"/>
              </a:rPr>
              <a:t>The average landlord has 3.5 properties rated ‘D’ or below -  estimated costs for reaching EPC standard C are now around £10,000 per property.  Although most would carry out works as needed, </a:t>
            </a:r>
            <a:r>
              <a:rPr lang="en-US" sz="1400" dirty="0">
                <a:solidFill>
                  <a:srgbClr val="FFFFFF">
                    <a:lumMod val="50000"/>
                  </a:srgbClr>
                </a:solidFill>
                <a:latin typeface="Calibri" panose="020F0502020204030204" pitchFamily="34" charset="0"/>
                <a:cs typeface="Calibri" panose="020F0502020204030204" pitchFamily="34" charset="0"/>
              </a:rPr>
              <a:t>a quarter of landlords state they would not and would either sell the property or not re-let it (representing a 5% increase from Q1).</a:t>
            </a:r>
            <a:endParaRPr lang="en-GB" sz="1400" dirty="0">
              <a:solidFill>
                <a:srgbClr val="FFFFFF">
                  <a:lumMod val="50000"/>
                </a:srgbClr>
              </a:solidFill>
              <a:latin typeface="Calibri" panose="020F0502020204030204" pitchFamily="34" charset="0"/>
              <a:cs typeface="Calibri" panose="020F0502020204030204" pitchFamily="34" charset="0"/>
            </a:endParaRPr>
          </a:p>
        </p:txBody>
      </p:sp>
      <p:sp>
        <p:nvSpPr>
          <p:cNvPr id="28" name="Rounded Rectangle 27"/>
          <p:cNvSpPr/>
          <p:nvPr/>
        </p:nvSpPr>
        <p:spPr>
          <a:xfrm>
            <a:off x="341191" y="2615906"/>
            <a:ext cx="805218" cy="573206"/>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FFFFFF"/>
                </a:solidFill>
                <a:effectLst/>
                <a:uLnTx/>
                <a:uFillTx/>
                <a:latin typeface="Segoe UI" panose="020B0502040204020203" pitchFamily="34" charset="0"/>
                <a:ea typeface="Verdana" charset="0"/>
                <a:cs typeface="Segoe UI" panose="020B0502040204020203" pitchFamily="34" charset="0"/>
              </a:rPr>
              <a:t>6.</a:t>
            </a:r>
          </a:p>
        </p:txBody>
      </p:sp>
      <p:sp>
        <p:nvSpPr>
          <p:cNvPr id="29" name="Rounded Rectangle 28"/>
          <p:cNvSpPr/>
          <p:nvPr/>
        </p:nvSpPr>
        <p:spPr>
          <a:xfrm>
            <a:off x="341191" y="3911979"/>
            <a:ext cx="805218" cy="573206"/>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FFFFFF"/>
                </a:solidFill>
                <a:effectLst/>
                <a:uLnTx/>
                <a:uFillTx/>
                <a:latin typeface="Segoe UI" panose="020B0502040204020203" pitchFamily="34" charset="0"/>
                <a:ea typeface="Verdana" charset="0"/>
                <a:cs typeface="Segoe UI" panose="020B0502040204020203" pitchFamily="34" charset="0"/>
              </a:rPr>
              <a:t>7.</a:t>
            </a:r>
          </a:p>
        </p:txBody>
      </p:sp>
      <p:sp>
        <p:nvSpPr>
          <p:cNvPr id="30" name="Rounded Rectangle 29"/>
          <p:cNvSpPr/>
          <p:nvPr/>
        </p:nvSpPr>
        <p:spPr>
          <a:xfrm>
            <a:off x="341191" y="5208052"/>
            <a:ext cx="805218" cy="573206"/>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FFFFFF"/>
                </a:solidFill>
                <a:effectLst/>
                <a:uLnTx/>
                <a:uFillTx/>
                <a:latin typeface="Segoe UI" panose="020B0502040204020203" pitchFamily="34" charset="0"/>
                <a:ea typeface="Verdana" charset="0"/>
                <a:cs typeface="Segoe UI" panose="020B0502040204020203" pitchFamily="34" charset="0"/>
              </a:rPr>
              <a:t>8.</a:t>
            </a:r>
          </a:p>
        </p:txBody>
      </p:sp>
      <p:sp>
        <p:nvSpPr>
          <p:cNvPr id="3" name="Rounded Rectangle 2">
            <a:extLst>
              <a:ext uri="{FF2B5EF4-FFF2-40B4-BE49-F238E27FC236}">
                <a16:creationId xmlns:a16="http://schemas.microsoft.com/office/drawing/2014/main" id="{3280A05C-A42F-4918-8E22-76DA772499DF}"/>
              </a:ext>
            </a:extLst>
          </p:cNvPr>
          <p:cNvSpPr/>
          <p:nvPr/>
        </p:nvSpPr>
        <p:spPr>
          <a:xfrm>
            <a:off x="784603" y="1030436"/>
            <a:ext cx="10897200" cy="11520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1813" marR="0" lvl="0" indent="0" algn="l" defTabSz="914400" rtl="0" eaLnBrk="0" fontAlgn="auto" latinLnBrk="0" hangingPunct="0">
              <a:lnSpc>
                <a:spcPct val="100000"/>
              </a:lnSpc>
              <a:spcBef>
                <a:spcPts val="0"/>
              </a:spcBef>
              <a:spcAft>
                <a:spcPts val="0"/>
              </a:spcAft>
              <a:buClr>
                <a:srgbClr val="ED174F"/>
              </a:buClr>
              <a:buSzPct val="75000"/>
              <a:buFontTx/>
              <a:buNone/>
              <a:tabLst/>
              <a:defRPr/>
            </a:pPr>
            <a:r>
              <a:rPr kumimoji="0" lang="en-GB"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rPr>
              <a:t>Landlord confidence metrics have softened further in </a:t>
            </a:r>
            <a:r>
              <a:rPr lang="en-GB" sz="1600" b="1" dirty="0">
                <a:solidFill>
                  <a:srgbClr val="FFFFFF">
                    <a:lumMod val="50000"/>
                  </a:srgbClr>
                </a:solidFill>
                <a:latin typeface="Calibri" panose="020F0502020204030204" pitchFamily="34" charset="0"/>
                <a:cs typeface="Calibri" panose="020F0502020204030204" pitchFamily="34" charset="0"/>
              </a:rPr>
              <a:t>Q2 ‘23, </a:t>
            </a:r>
            <a:r>
              <a:rPr lang="en-US" sz="1600" b="1" dirty="0">
                <a:solidFill>
                  <a:srgbClr val="FFFFFF">
                    <a:lumMod val="50000"/>
                  </a:srgbClr>
                </a:solidFill>
                <a:latin typeface="Calibri" panose="020F0502020204030204" pitchFamily="34" charset="0"/>
                <a:cs typeface="Calibri" panose="020F0502020204030204" pitchFamily="34" charset="0"/>
              </a:rPr>
              <a:t>with rental yield expectations taking the biggest hit</a:t>
            </a:r>
            <a:endParaRPr lang="en-GB" sz="1600" b="1" dirty="0">
              <a:solidFill>
                <a:srgbClr val="FFFFFF">
                  <a:lumMod val="50000"/>
                </a:srgbClr>
              </a:solidFill>
              <a:latin typeface="Calibri" panose="020F0502020204030204" pitchFamily="34" charset="0"/>
              <a:cs typeface="Calibri" panose="020F0502020204030204" pitchFamily="34" charset="0"/>
            </a:endParaRPr>
          </a:p>
          <a:p>
            <a:pPr marL="531813" marR="0" lvl="0" indent="0" algn="l" defTabSz="914400" rtl="0" eaLnBrk="0" fontAlgn="auto" latinLnBrk="0" hangingPunct="0">
              <a:lnSpc>
                <a:spcPct val="100000"/>
              </a:lnSpc>
              <a:spcBef>
                <a:spcPts val="0"/>
              </a:spcBef>
              <a:spcAft>
                <a:spcPts val="0"/>
              </a:spcAft>
              <a:buClr>
                <a:srgbClr val="ED174F"/>
              </a:buClr>
              <a:buSzPct val="75000"/>
              <a:buFontTx/>
              <a:buNone/>
              <a:tabLst/>
              <a:defRPr/>
            </a:pPr>
            <a:r>
              <a:rPr lang="en-US" sz="1400" dirty="0">
                <a:solidFill>
                  <a:srgbClr val="FFFFFF">
                    <a:lumMod val="50000"/>
                  </a:srgbClr>
                </a:solidFill>
                <a:latin typeface="Calibri" panose="020F0502020204030204" pitchFamily="34" charset="0"/>
                <a:cs typeface="Calibri" panose="020F0502020204030204" pitchFamily="34" charset="0"/>
              </a:rPr>
              <a:t>Landlord confidence remains significantly lower, on every dimension, in comparison to this time last year. In light of further increases to the BoE base rate, the second quarter of 2023 maintains a net negative sentiment concerning landlords’ individual letting enterprises.</a:t>
            </a:r>
            <a:endParaRPr lang="en-GB" sz="1400" dirty="0">
              <a:solidFill>
                <a:srgbClr val="FFFFFF">
                  <a:lumMod val="50000"/>
                </a:srgbClr>
              </a:solidFill>
              <a:latin typeface="Calibri" panose="020F0502020204030204" pitchFamily="34" charset="0"/>
              <a:cs typeface="Calibri" panose="020F0502020204030204" pitchFamily="34" charset="0"/>
            </a:endParaRPr>
          </a:p>
        </p:txBody>
      </p:sp>
      <p:sp>
        <p:nvSpPr>
          <p:cNvPr id="2" name="Rounded Rectangle 1"/>
          <p:cNvSpPr/>
          <p:nvPr/>
        </p:nvSpPr>
        <p:spPr>
          <a:xfrm>
            <a:off x="341191" y="1319833"/>
            <a:ext cx="805218" cy="573206"/>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FFFFFF"/>
                </a:solidFill>
                <a:effectLst/>
                <a:uLnTx/>
                <a:uFillTx/>
                <a:latin typeface="Segoe UI" panose="020B0502040204020203" pitchFamily="34" charset="0"/>
                <a:ea typeface="Verdana" charset="0"/>
                <a:cs typeface="Segoe UI" panose="020B0502040204020203" pitchFamily="34" charset="0"/>
              </a:rPr>
              <a:t>5.</a:t>
            </a:r>
          </a:p>
        </p:txBody>
      </p:sp>
    </p:spTree>
    <p:extLst>
      <p:ext uri="{BB962C8B-B14F-4D97-AF65-F5344CB8AC3E}">
        <p14:creationId xmlns:p14="http://schemas.microsoft.com/office/powerpoint/2010/main" val="2184355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Feedback on the Rental Reform Bill (RRB)</a:t>
            </a:r>
          </a:p>
        </p:txBody>
      </p:sp>
      <p:sp>
        <p:nvSpPr>
          <p:cNvPr id="8" name="Text Placeholder 7"/>
          <p:cNvSpPr>
            <a:spLocks noGrp="1"/>
          </p:cNvSpPr>
          <p:nvPr>
            <p:ph type="body" sz="quarter" idx="19"/>
          </p:nvPr>
        </p:nvSpPr>
        <p:spPr/>
        <p:txBody>
          <a:bodyPr>
            <a:normAutofit/>
          </a:bodyPr>
          <a:lstStyle/>
          <a:p>
            <a:r>
              <a:rPr lang="en-GB" dirty="0"/>
              <a:t>What general feedback would you want to share with parliamentarians ahead of the second reading of the Bill?</a:t>
            </a:r>
          </a:p>
        </p:txBody>
      </p:sp>
      <p:sp>
        <p:nvSpPr>
          <p:cNvPr id="7" name="Text Placeholder 6"/>
          <p:cNvSpPr>
            <a:spLocks noGrp="1"/>
          </p:cNvSpPr>
          <p:nvPr>
            <p:ph type="body" sz="quarter" idx="18"/>
          </p:nvPr>
        </p:nvSpPr>
        <p:spPr/>
        <p:txBody>
          <a:bodyPr/>
          <a:lstStyle/>
          <a:p>
            <a:r>
              <a:rPr lang="en-GB" dirty="0"/>
              <a:t>QRRB1. Given your current knowledge and understanding of the Renters Reform Bill, what general feedback would you want to share with parliamentarians ahead of the second reading of the Bill? </a:t>
            </a:r>
          </a:p>
          <a:p>
            <a:r>
              <a:rPr lang="en-GB" dirty="0"/>
              <a:t>Base: All (983)</a:t>
            </a:r>
          </a:p>
        </p:txBody>
      </p:sp>
      <p:grpSp>
        <p:nvGrpSpPr>
          <p:cNvPr id="19" name="Group 18"/>
          <p:cNvGrpSpPr/>
          <p:nvPr/>
        </p:nvGrpSpPr>
        <p:grpSpPr>
          <a:xfrm>
            <a:off x="405252" y="1779591"/>
            <a:ext cx="2782198" cy="4205284"/>
            <a:chOff x="189602" y="1584315"/>
            <a:chExt cx="2782198" cy="4205284"/>
          </a:xfrm>
        </p:grpSpPr>
        <p:sp>
          <p:nvSpPr>
            <p:cNvPr id="9" name="Rectangle 8"/>
            <p:cNvSpPr/>
            <p:nvPr/>
          </p:nvSpPr>
          <p:spPr bwMode="auto">
            <a:xfrm>
              <a:off x="192338" y="1584315"/>
              <a:ext cx="2779462" cy="4205284"/>
            </a:xfrm>
            <a:prstGeom prst="rect">
              <a:avLst/>
            </a:prstGeom>
            <a:no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Arial" charset="0"/>
                <a:ea typeface="ＭＳ Ｐゴシック" pitchFamily="1" charset="-128"/>
                <a:cs typeface="+mn-cs"/>
              </a:endParaRPr>
            </a:p>
          </p:txBody>
        </p:sp>
        <p:sp>
          <p:nvSpPr>
            <p:cNvPr id="11" name="TextBox 10"/>
            <p:cNvSpPr txBox="1"/>
            <p:nvPr/>
          </p:nvSpPr>
          <p:spPr>
            <a:xfrm>
              <a:off x="589562" y="4283748"/>
              <a:ext cx="23462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189602" y="3449012"/>
              <a:ext cx="52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lumMod val="65000"/>
                    </a:srgbClr>
                  </a:solidFill>
                  <a:effectLst/>
                  <a:uLnTx/>
                  <a:uFillTx/>
                  <a:latin typeface="Segoe UI" panose="020B0502040204020203" pitchFamily="34" charset="0"/>
                  <a:ea typeface="+mn-ea"/>
                  <a:cs typeface="Segoe UI" panose="020B0502040204020203" pitchFamily="34" charset="0"/>
                </a:rPr>
                <a:t>1</a:t>
              </a:r>
            </a:p>
          </p:txBody>
        </p:sp>
        <p:sp>
          <p:nvSpPr>
            <p:cNvPr id="13" name="TextBox 12"/>
            <p:cNvSpPr txBox="1"/>
            <p:nvPr/>
          </p:nvSpPr>
          <p:spPr>
            <a:xfrm>
              <a:off x="189602" y="4194223"/>
              <a:ext cx="52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lumMod val="65000"/>
                    </a:srgbClr>
                  </a:solidFill>
                  <a:effectLst/>
                  <a:uLnTx/>
                  <a:uFillTx/>
                  <a:latin typeface="Segoe UI" panose="020B0502040204020203" pitchFamily="34" charset="0"/>
                  <a:ea typeface="+mn-ea"/>
                  <a:cs typeface="Segoe UI" panose="020B0502040204020203" pitchFamily="34" charset="0"/>
                </a:rPr>
                <a:t>2</a:t>
              </a:r>
            </a:p>
          </p:txBody>
        </p:sp>
        <p:sp>
          <p:nvSpPr>
            <p:cNvPr id="14" name="TextBox 13"/>
            <p:cNvSpPr txBox="1"/>
            <p:nvPr/>
          </p:nvSpPr>
          <p:spPr>
            <a:xfrm>
              <a:off x="189602" y="4939434"/>
              <a:ext cx="52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lumMod val="65000"/>
                    </a:srgbClr>
                  </a:solidFill>
                  <a:effectLst/>
                  <a:uLnTx/>
                  <a:uFillTx/>
                  <a:latin typeface="Segoe UI" panose="020B0502040204020203" pitchFamily="34" charset="0"/>
                  <a:ea typeface="+mn-ea"/>
                  <a:cs typeface="Segoe UI" panose="020B0502040204020203" pitchFamily="34" charset="0"/>
                </a:rPr>
                <a:t>3</a:t>
              </a:r>
            </a:p>
          </p:txBody>
        </p:sp>
        <p:pic>
          <p:nvPicPr>
            <p:cNvPr id="15" name="Picture 8" descr="C:\Users\juanmeib\Downloads\woman-talking (1).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1707" y="1874477"/>
              <a:ext cx="1008422" cy="10084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juanmeib\Downloads\man-with-speech-bubble (4).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8688" y="1874478"/>
              <a:ext cx="1008422" cy="10084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auto">
            <a:xfrm>
              <a:off x="269986" y="2993856"/>
              <a:ext cx="2551701" cy="4318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Common feedback</a:t>
              </a:r>
            </a:p>
          </p:txBody>
        </p:sp>
        <p:pic>
          <p:nvPicPr>
            <p:cNvPr id="47" name="Picture 8" descr="C:\Users\juanmeib\Downloads\woman-talking (1).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8071" y="1886912"/>
              <a:ext cx="1008422" cy="100842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9" descr="C:\Users\juanmeib\Downloads\man-with-speech-bubble (4).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5052" y="1886913"/>
              <a:ext cx="1008422" cy="1008422"/>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p:nvPr/>
        </p:nvSpPr>
        <p:spPr bwMode="auto">
          <a:xfrm>
            <a:off x="9629016" y="3895506"/>
            <a:ext cx="2301998" cy="2084400"/>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1"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I'm in the happy position of having a good relationship with tenants in both of my properties, but I am concerned about abolishment of Section 21 evictions.  With deposits capped at 5 weeks, there isn't enough security to cover rent arrears and pet damage.</a:t>
            </a:r>
          </a:p>
        </p:txBody>
      </p:sp>
      <p:sp>
        <p:nvSpPr>
          <p:cNvPr id="21" name="Rectangle 20"/>
          <p:cNvSpPr>
            <a:spLocks/>
          </p:cNvSpPr>
          <p:nvPr/>
        </p:nvSpPr>
        <p:spPr bwMode="auto">
          <a:xfrm>
            <a:off x="10504583" y="3770479"/>
            <a:ext cx="4641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25" name="Rectangle 24"/>
          <p:cNvSpPr/>
          <p:nvPr/>
        </p:nvSpPr>
        <p:spPr bwMode="auto">
          <a:xfrm>
            <a:off x="6862469" y="1773865"/>
            <a:ext cx="1821209" cy="2013917"/>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u="none" strike="noStrike" dirty="0">
              <a:solidFill>
                <a:schemeClr val="bg2"/>
              </a:solidFill>
              <a:effectLst/>
              <a:latin typeface="Segoe"/>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u="none" strike="noStrike" dirty="0">
                <a:solidFill>
                  <a:schemeClr val="bg2"/>
                </a:solidFill>
                <a:effectLst/>
                <a:latin typeface="Segoe"/>
              </a:rPr>
              <a:t>To ensure the backlogs in the courts system are dealt with prior to getting rid of Section 21 and to ensure that timescales are workable when landlords need to evict tenants for good reason e.g., rent arrears.</a:t>
            </a:r>
            <a:endParaRPr kumimoji="0" lang="en-GB" sz="1200" b="0" i="1" u="none" strike="noStrike" kern="1200" cap="none" spc="0" normalizeH="0" baseline="0" noProof="0" dirty="0">
              <a:ln>
                <a:noFill/>
              </a:ln>
              <a:solidFill>
                <a:schemeClr val="bg2"/>
              </a:solidFill>
              <a:effectLst/>
              <a:uLnTx/>
              <a:uFillTx/>
              <a:latin typeface="Segoe"/>
              <a:cs typeface="Segoe UI" panose="020B0502040204020203" pitchFamily="34" charset="0"/>
            </a:endParaRPr>
          </a:p>
        </p:txBody>
      </p:sp>
      <p:sp>
        <p:nvSpPr>
          <p:cNvPr id="26" name="Rectangle 25"/>
          <p:cNvSpPr>
            <a:spLocks/>
          </p:cNvSpPr>
          <p:nvPr/>
        </p:nvSpPr>
        <p:spPr bwMode="auto">
          <a:xfrm>
            <a:off x="7538298" y="1654254"/>
            <a:ext cx="3638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29" name="Rectangle 28"/>
          <p:cNvSpPr/>
          <p:nvPr/>
        </p:nvSpPr>
        <p:spPr bwMode="auto">
          <a:xfrm>
            <a:off x="8791230" y="1779590"/>
            <a:ext cx="3139784" cy="2008192"/>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i="1" dirty="0">
              <a:solidFill>
                <a:schemeClr val="bg2"/>
              </a:solidFill>
              <a:latin typeface="Segoe"/>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solidFill>
                  <a:schemeClr val="bg2"/>
                </a:solidFill>
                <a:latin typeface="Segoe"/>
                <a:cs typeface="Segoe UI" panose="020B0502040204020203" pitchFamily="34" charset="0"/>
              </a:rPr>
              <a:t>Lots in the RRB that is either deliberately or accidentally having the effect of Private Rental Sector. Voices such as NRLA and UNIPOL have been useful. Please note the NRLA recommendations. The right to have a pet is akin to giving a guest the right to damage furnishings and fittings in your house; there should clearly be a mandatory pet insurance required for anyone taking a pet into a private house.</a:t>
            </a:r>
          </a:p>
        </p:txBody>
      </p:sp>
      <p:sp>
        <p:nvSpPr>
          <p:cNvPr id="31" name="Rectangle 30"/>
          <p:cNvSpPr/>
          <p:nvPr/>
        </p:nvSpPr>
        <p:spPr bwMode="auto">
          <a:xfrm>
            <a:off x="3358639" y="3895506"/>
            <a:ext cx="4049454" cy="2084400"/>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i="1" dirty="0">
              <a:solidFill>
                <a:schemeClr val="bg1"/>
              </a:solidFill>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solidFill>
                  <a:schemeClr val="bg1"/>
                </a:solidFill>
                <a:latin typeface="Segoe UI" panose="020B0502040204020203" pitchFamily="34" charset="0"/>
                <a:cs typeface="Segoe UI" panose="020B0502040204020203" pitchFamily="34" charset="0"/>
              </a:rPr>
              <a:t>L</a:t>
            </a:r>
            <a:r>
              <a:rPr kumimoji="0" lang="en-GB" sz="1200" b="0" i="1"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oss of section 21 will cause landlords to exit the market. Reliance on S8 alone adds to the court burden and adds uncertainty and cost to landlord’s businesses. Abolition of fixed term tenancies again adds potential costs to landlords as tenants may give notice to leave after only short periods. No detail on improved court systems has been provided, this needs to be clarified before any cancellation of S21 proceeds, or many tenants will be given notice and turn to local authorities for emergency housing.</a:t>
            </a:r>
          </a:p>
        </p:txBody>
      </p:sp>
      <p:sp>
        <p:nvSpPr>
          <p:cNvPr id="32" name="Rectangle 31"/>
          <p:cNvSpPr>
            <a:spLocks/>
          </p:cNvSpPr>
          <p:nvPr/>
        </p:nvSpPr>
        <p:spPr bwMode="auto">
          <a:xfrm>
            <a:off x="5223763" y="3770479"/>
            <a:ext cx="3638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38" name="Rectangle 37"/>
          <p:cNvSpPr/>
          <p:nvPr/>
        </p:nvSpPr>
        <p:spPr bwMode="auto">
          <a:xfrm>
            <a:off x="3356714" y="1779590"/>
            <a:ext cx="1891017" cy="2008191"/>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i="1" dirty="0">
              <a:solidFill>
                <a:schemeClr val="bg1"/>
              </a:solidFill>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solidFill>
                  <a:schemeClr val="bg1"/>
                </a:solidFill>
                <a:latin typeface="Segoe UI" panose="020B0502040204020203" pitchFamily="34" charset="0"/>
                <a:cs typeface="Segoe UI" panose="020B0502040204020203" pitchFamily="34" charset="0"/>
              </a:rPr>
              <a:t>There is no workable alternative to S21. The other measures and court times are not fit for purpose. We are evicting families now! Just like many landlords. Poor tenants will be the main victims of this act.</a:t>
            </a:r>
          </a:p>
        </p:txBody>
      </p:sp>
      <p:sp>
        <p:nvSpPr>
          <p:cNvPr id="39" name="Rectangle 38"/>
          <p:cNvSpPr>
            <a:spLocks/>
          </p:cNvSpPr>
          <p:nvPr/>
        </p:nvSpPr>
        <p:spPr bwMode="auto">
          <a:xfrm>
            <a:off x="4107882" y="1654254"/>
            <a:ext cx="3638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45" name="Rectangle 44"/>
          <p:cNvSpPr/>
          <p:nvPr/>
        </p:nvSpPr>
        <p:spPr bwMode="auto">
          <a:xfrm>
            <a:off x="5355283" y="1773864"/>
            <a:ext cx="1399634" cy="2013917"/>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We are stepping backwards with regard to tenants' rights over landlords. I will be leaving the sector as soon as possible.</a:t>
            </a:r>
          </a:p>
        </p:txBody>
      </p:sp>
      <p:sp>
        <p:nvSpPr>
          <p:cNvPr id="46" name="Rectangle 45"/>
          <p:cNvSpPr>
            <a:spLocks/>
          </p:cNvSpPr>
          <p:nvPr/>
        </p:nvSpPr>
        <p:spPr bwMode="auto">
          <a:xfrm>
            <a:off x="5874645" y="1663207"/>
            <a:ext cx="3638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40" name="Rectangle 39"/>
          <p:cNvSpPr>
            <a:spLocks/>
          </p:cNvSpPr>
          <p:nvPr/>
        </p:nvSpPr>
        <p:spPr bwMode="auto">
          <a:xfrm>
            <a:off x="9709811" y="1654340"/>
            <a:ext cx="14135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42" name="TextBox 41">
            <a:extLst>
              <a:ext uri="{FF2B5EF4-FFF2-40B4-BE49-F238E27FC236}">
                <a16:creationId xmlns:a16="http://schemas.microsoft.com/office/drawing/2014/main" id="{3DCD45E5-E313-46D9-A46B-E72B97D99BFF}"/>
              </a:ext>
            </a:extLst>
          </p:cNvPr>
          <p:cNvSpPr txBox="1"/>
          <p:nvPr/>
        </p:nvSpPr>
        <p:spPr>
          <a:xfrm>
            <a:off x="714339" y="3629941"/>
            <a:ext cx="2437162" cy="584775"/>
          </a:xfrm>
          <a:prstGeom prst="rect">
            <a:avLst/>
          </a:prstGeom>
          <a:noFill/>
        </p:spPr>
        <p:txBody>
          <a:bodyPr wrap="square">
            <a:spAutoFit/>
          </a:bodyPr>
          <a:lstStyle/>
          <a:p>
            <a:r>
              <a:rPr lang="en-GB" sz="1600" dirty="0">
                <a:solidFill>
                  <a:srgbClr val="FFFFFF">
                    <a:lumMod val="50000"/>
                  </a:srgbClr>
                </a:solidFill>
                <a:latin typeface="Segoe UI" panose="020B0502040204020203" pitchFamily="34" charset="0"/>
                <a:cs typeface="Segoe UI" panose="020B0502040204020203" pitchFamily="34" charset="0"/>
              </a:rPr>
              <a:t>Concerned about abolition of Section 21</a:t>
            </a:r>
            <a:endParaRPr lang="en-GB" sz="1600" dirty="0"/>
          </a:p>
        </p:txBody>
      </p:sp>
      <p:sp>
        <p:nvSpPr>
          <p:cNvPr id="43" name="TextBox 42">
            <a:extLst>
              <a:ext uri="{FF2B5EF4-FFF2-40B4-BE49-F238E27FC236}">
                <a16:creationId xmlns:a16="http://schemas.microsoft.com/office/drawing/2014/main" id="{8DEACEB9-10FB-48F8-9803-A54D25812327}"/>
              </a:ext>
            </a:extLst>
          </p:cNvPr>
          <p:cNvSpPr txBox="1"/>
          <p:nvPr/>
        </p:nvSpPr>
        <p:spPr>
          <a:xfrm>
            <a:off x="720702" y="5103932"/>
            <a:ext cx="24537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FFFFFF">
                    <a:lumMod val="50000"/>
                  </a:srgbClr>
                </a:solidFill>
                <a:latin typeface="Segoe UI" panose="020B0502040204020203" pitchFamily="34" charset="0"/>
                <a:ea typeface="Segoe UI" panose="020B0502040204020203" pitchFamily="34" charset="0"/>
                <a:cs typeface="Segoe UI" panose="020B0502040204020203" pitchFamily="34" charset="0"/>
              </a:rPr>
              <a:t>Allowing pets will cause unnecessary damage</a:t>
            </a:r>
            <a:endParaRPr kumimoji="0" lang="en-GB" sz="16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7C33D7FA-6050-12DD-E5E6-EEB554714296}"/>
              </a:ext>
            </a:extLst>
          </p:cNvPr>
          <p:cNvSpPr/>
          <p:nvPr/>
        </p:nvSpPr>
        <p:spPr bwMode="auto">
          <a:xfrm>
            <a:off x="7523833" y="3895506"/>
            <a:ext cx="1989443" cy="2084400"/>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u="none" strike="noStrike" dirty="0">
              <a:solidFill>
                <a:schemeClr val="bg2"/>
              </a:solidFill>
              <a:effectLst/>
              <a:latin typeface="Segoe"/>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u="none" strike="noStrike" dirty="0">
                <a:solidFill>
                  <a:schemeClr val="bg2"/>
                </a:solidFill>
                <a:effectLst/>
                <a:latin typeface="Segoe"/>
              </a:rPr>
              <a:t>Remember there needs to be a suitable balance between tenants' rights (which I agree need to be strengthened) and allowing landlords to protect their interests against tenants who cause problems and do not pay their rent.</a:t>
            </a:r>
          </a:p>
        </p:txBody>
      </p:sp>
      <p:sp>
        <p:nvSpPr>
          <p:cNvPr id="4" name="Rectangle 3">
            <a:extLst>
              <a:ext uri="{FF2B5EF4-FFF2-40B4-BE49-F238E27FC236}">
                <a16:creationId xmlns:a16="http://schemas.microsoft.com/office/drawing/2014/main" id="{2F7575F6-8577-2EEC-61E2-C1AA0AF8B75A}"/>
              </a:ext>
            </a:extLst>
          </p:cNvPr>
          <p:cNvSpPr>
            <a:spLocks/>
          </p:cNvSpPr>
          <p:nvPr/>
        </p:nvSpPr>
        <p:spPr bwMode="auto">
          <a:xfrm>
            <a:off x="8312145" y="3780115"/>
            <a:ext cx="3638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Trebuchet MS" panose="020B0603020202020204" pitchFamily="34" charset="0"/>
                <a:ea typeface="Gill Sans" charset="0"/>
                <a:cs typeface="Gill Sans" charset="0"/>
              </a:rPr>
              <a:t>”</a:t>
            </a:r>
          </a:p>
        </p:txBody>
      </p:sp>
      <p:sp>
        <p:nvSpPr>
          <p:cNvPr id="18" name="TextBox 17">
            <a:extLst>
              <a:ext uri="{FF2B5EF4-FFF2-40B4-BE49-F238E27FC236}">
                <a16:creationId xmlns:a16="http://schemas.microsoft.com/office/drawing/2014/main" id="{6F0176B6-C3C1-00B4-8223-BDBE02F79F82}"/>
              </a:ext>
            </a:extLst>
          </p:cNvPr>
          <p:cNvSpPr txBox="1"/>
          <p:nvPr/>
        </p:nvSpPr>
        <p:spPr>
          <a:xfrm>
            <a:off x="733711" y="4272935"/>
            <a:ext cx="2582488" cy="830997"/>
          </a:xfrm>
          <a:prstGeom prst="rect">
            <a:avLst/>
          </a:prstGeom>
          <a:noFill/>
        </p:spPr>
        <p:txBody>
          <a:bodyPr wrap="square">
            <a:spAutoFit/>
          </a:bodyPr>
          <a:lstStyle/>
          <a:p>
            <a:r>
              <a:rPr lang="en-GB" sz="1600" dirty="0">
                <a:solidFill>
                  <a:srgbClr val="FFFFFF">
                    <a:lumMod val="50000"/>
                  </a:srgbClr>
                </a:solidFill>
                <a:latin typeface="Segoe UI" panose="020B0502040204020203" pitchFamily="34" charset="0"/>
                <a:ea typeface="Segoe UI" panose="020B0502040204020203" pitchFamily="34" charset="0"/>
                <a:cs typeface="Segoe UI" panose="020B0502040204020203" pitchFamily="34" charset="0"/>
              </a:rPr>
              <a:t>Imbalance of rights </a:t>
            </a:r>
          </a:p>
          <a:p>
            <a:r>
              <a:rPr lang="en-GB" sz="1600" dirty="0">
                <a:solidFill>
                  <a:srgbClr val="FFFFFF">
                    <a:lumMod val="50000"/>
                  </a:srgbClr>
                </a:solidFill>
                <a:latin typeface="Segoe UI" panose="020B0502040204020203" pitchFamily="34" charset="0"/>
                <a:ea typeface="Segoe UI" panose="020B0502040204020203" pitchFamily="34" charset="0"/>
                <a:cs typeface="Segoe UI" panose="020B0502040204020203" pitchFamily="34" charset="0"/>
              </a:rPr>
              <a:t>between tenant and landlord</a:t>
            </a:r>
          </a:p>
        </p:txBody>
      </p:sp>
      <p:sp>
        <p:nvSpPr>
          <p:cNvPr id="5" name="TextBox 4">
            <a:extLst>
              <a:ext uri="{FF2B5EF4-FFF2-40B4-BE49-F238E27FC236}">
                <a16:creationId xmlns:a16="http://schemas.microsoft.com/office/drawing/2014/main" id="{BCC074B9-C982-E5A0-EEFF-5CC9BEE94069}"/>
              </a:ext>
            </a:extLst>
          </p:cNvPr>
          <p:cNvSpPr txBox="1"/>
          <p:nvPr/>
        </p:nvSpPr>
        <p:spPr>
          <a:xfrm>
            <a:off x="11287125" y="0"/>
            <a:ext cx="904876" cy="323850"/>
          </a:xfrm>
          <a:prstGeom prst="rect">
            <a:avLst/>
          </a:prstGeom>
          <a:solidFill>
            <a:srgbClr val="FFC000"/>
          </a:solidFill>
        </p:spPr>
        <p:txBody>
          <a:bodyPr vert="horz" wrap="squar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NEW</a:t>
            </a:r>
          </a:p>
        </p:txBody>
      </p:sp>
    </p:spTree>
    <p:extLst>
      <p:ext uri="{BB962C8B-B14F-4D97-AF65-F5344CB8AC3E}">
        <p14:creationId xmlns:p14="http://schemas.microsoft.com/office/powerpoint/2010/main" val="4090785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246103" cy="671807"/>
          </a:xfrm>
        </p:spPr>
        <p:txBody>
          <a:bodyPr>
            <a:normAutofit/>
          </a:bodyPr>
          <a:lstStyle/>
          <a:p>
            <a:r>
              <a:rPr lang="en-GB" dirty="0"/>
              <a:t>The key landlord concern with the Rental Reform Bill relates to abolition of the </a:t>
            </a:r>
            <a:br>
              <a:rPr lang="en-GB" dirty="0"/>
            </a:br>
            <a:r>
              <a:rPr lang="en-GB" dirty="0"/>
              <a:t>Section 21 “no fault” evictions</a:t>
            </a:r>
          </a:p>
        </p:txBody>
      </p:sp>
      <p:sp>
        <p:nvSpPr>
          <p:cNvPr id="4" name="Text Placeholder 3"/>
          <p:cNvSpPr>
            <a:spLocks noGrp="1"/>
          </p:cNvSpPr>
          <p:nvPr>
            <p:ph type="body" sz="quarter" idx="18"/>
          </p:nvPr>
        </p:nvSpPr>
        <p:spPr>
          <a:xfrm>
            <a:off x="668337" y="6189797"/>
            <a:ext cx="9417050" cy="273050"/>
          </a:xfrm>
        </p:spPr>
        <p:txBody>
          <a:bodyPr/>
          <a:lstStyle/>
          <a:p>
            <a:r>
              <a:rPr lang="en-GB" altLang="en-US" dirty="0"/>
              <a:t>QRRB2. For each item, please indicate if you are concerned about how these may impact your activity as a landlord? </a:t>
            </a:r>
            <a:r>
              <a:rPr lang="en-US" altLang="en-US" dirty="0"/>
              <a:t>Base: All (983)</a:t>
            </a:r>
            <a:endParaRPr lang="en-GB" altLang="en-US" dirty="0"/>
          </a:p>
        </p:txBody>
      </p:sp>
      <p:sp>
        <p:nvSpPr>
          <p:cNvPr id="5" name="Text Placeholder 4"/>
          <p:cNvSpPr>
            <a:spLocks noGrp="1"/>
          </p:cNvSpPr>
          <p:nvPr>
            <p:ph type="body" sz="quarter" idx="19"/>
          </p:nvPr>
        </p:nvSpPr>
        <p:spPr>
          <a:xfrm>
            <a:off x="439738" y="1008063"/>
            <a:ext cx="11229252" cy="581025"/>
          </a:xfrm>
        </p:spPr>
        <p:txBody>
          <a:bodyPr>
            <a:normAutofit/>
          </a:bodyPr>
          <a:lstStyle/>
          <a:p>
            <a:r>
              <a:rPr lang="en-US" dirty="0"/>
              <a:t>I</a:t>
            </a:r>
            <a:r>
              <a:rPr lang="en-GB" dirty="0" err="1"/>
              <a:t>ncreased</a:t>
            </a:r>
            <a:r>
              <a:rPr lang="en-GB" dirty="0"/>
              <a:t> power to keep pets and ASTs being phased out are the other primary concerns that landlords feel could impact their activity.</a:t>
            </a:r>
          </a:p>
        </p:txBody>
      </p:sp>
      <p:sp>
        <p:nvSpPr>
          <p:cNvPr id="6" name="Text Placeholder 5"/>
          <p:cNvSpPr>
            <a:spLocks noGrp="1"/>
          </p:cNvSpPr>
          <p:nvPr>
            <p:ph type="body" sz="quarter" idx="20"/>
          </p:nvPr>
        </p:nvSpPr>
        <p:spPr>
          <a:xfrm>
            <a:off x="439738" y="1674669"/>
            <a:ext cx="10952162" cy="390525"/>
          </a:xfrm>
        </p:spPr>
        <p:txBody>
          <a:bodyPr>
            <a:normAutofit/>
          </a:bodyPr>
          <a:lstStyle/>
          <a:p>
            <a:r>
              <a:rPr lang="en-GB" dirty="0"/>
              <a:t>Concern for the RRB (%)</a:t>
            </a:r>
          </a:p>
        </p:txBody>
      </p:sp>
      <p:graphicFrame>
        <p:nvGraphicFramePr>
          <p:cNvPr id="7" name="Object 22"/>
          <p:cNvGraphicFramePr>
            <a:graphicFrameLocks noChangeAspect="1"/>
          </p:cNvGraphicFramePr>
          <p:nvPr>
            <p:extLst>
              <p:ext uri="{D42A27DB-BD31-4B8C-83A1-F6EECF244321}">
                <p14:modId xmlns:p14="http://schemas.microsoft.com/office/powerpoint/2010/main" val="810582503"/>
              </p:ext>
            </p:extLst>
          </p:nvPr>
        </p:nvGraphicFramePr>
        <p:xfrm>
          <a:off x="-465250" y="2065194"/>
          <a:ext cx="9637957" cy="41246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454CBBD6-869E-D6CC-EE4E-BC6893A1F811}"/>
              </a:ext>
            </a:extLst>
          </p:cNvPr>
          <p:cNvGraphicFramePr>
            <a:graphicFrameLocks noGrp="1"/>
          </p:cNvGraphicFramePr>
          <p:nvPr>
            <p:extLst>
              <p:ext uri="{D42A27DB-BD31-4B8C-83A1-F6EECF244321}">
                <p14:modId xmlns:p14="http://schemas.microsoft.com/office/powerpoint/2010/main" val="2413440310"/>
              </p:ext>
            </p:extLst>
          </p:nvPr>
        </p:nvGraphicFramePr>
        <p:xfrm>
          <a:off x="486034" y="2109193"/>
          <a:ext cx="2640543" cy="3877657"/>
        </p:xfrm>
        <a:graphic>
          <a:graphicData uri="http://schemas.openxmlformats.org/drawingml/2006/table">
            <a:tbl>
              <a:tblPr firstRow="1" bandRow="1">
                <a:tableStyleId>{5C22544A-7EE6-4342-B048-85BDC9FD1C3A}</a:tableStyleId>
              </a:tblPr>
              <a:tblGrid>
                <a:gridCol w="2640543">
                  <a:extLst>
                    <a:ext uri="{9D8B030D-6E8A-4147-A177-3AD203B41FA5}">
                      <a16:colId xmlns:a16="http://schemas.microsoft.com/office/drawing/2014/main" val="20000"/>
                    </a:ext>
                  </a:extLst>
                </a:gridCol>
              </a:tblGrid>
              <a:tr h="251139">
                <a:tc>
                  <a:txBody>
                    <a:bodyPr/>
                    <a:lstStyle/>
                    <a:p>
                      <a:pPr marL="0" lvl="0" algn="r" defTabSz="914377" rtl="0" eaLnBrk="1" fontAlgn="b" latinLnBrk="0" hangingPunct="1"/>
                      <a:r>
                        <a:rPr lang="en-US" sz="8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Abolition of Section 21 "no fault" evictions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4566">
                <a:tc>
                  <a:txBody>
                    <a:bodyPr/>
                    <a:lstStyle/>
                    <a:p>
                      <a:pPr marL="0" lvl="0" algn="r" defTabSz="914377" rtl="0" eaLnBrk="1" fontAlgn="b" latinLnBrk="0" hangingPunct="1"/>
                      <a:r>
                        <a:rPr lang="en-US" sz="8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Tenants can request permission to keep pets and landlords cannot unreasonably withhold consent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4566">
                <a:tc>
                  <a:txBody>
                    <a:bodyPr/>
                    <a:lstStyle/>
                    <a:p>
                      <a:pPr marL="0" lvl="0" algn="r" defTabSz="914377" rtl="0" eaLnBrk="1" fontAlgn="b" latinLnBrk="0" hangingPunct="1"/>
                      <a:r>
                        <a:rPr lang="en-US" sz="8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AST will be phased out and replaced with contracts that roll by every month without having a specified end date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1139">
                <a:tc>
                  <a:txBody>
                    <a:bodyPr/>
                    <a:lstStyle/>
                    <a:p>
                      <a:pPr marL="0" lvl="0" algn="r" defTabSz="914377" rtl="0" eaLnBrk="1" fontAlgn="b" latinLnBrk="0" hangingPunct="1"/>
                      <a:r>
                        <a:rPr lang="en-US" sz="8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All landlords will have to sign up to a new Ombudsman scheme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86523"/>
                  </a:ext>
                </a:extLst>
              </a:tr>
              <a:tr h="374566">
                <a:tc>
                  <a:txBody>
                    <a:bodyPr/>
                    <a:lstStyle/>
                    <a:p>
                      <a:pPr marL="0" lvl="0" algn="r" defTabSz="914377" rtl="0" eaLnBrk="1" fontAlgn="b" latinLnBrk="0" hangingPunct="1"/>
                      <a:r>
                        <a:rPr lang="en-US" sz="8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All landlords to be required to register all the properties they let out on the PRPPS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8256692"/>
                  </a:ext>
                </a:extLst>
              </a:tr>
              <a:tr h="374566">
                <a:tc>
                  <a:txBody>
                    <a:bodyPr/>
                    <a:lstStyle/>
                    <a:p>
                      <a:pPr marL="0" lvl="0" algn="r" defTabSz="914377" rtl="0" eaLnBrk="1" fontAlgn="b" latinLnBrk="0" hangingPunct="1"/>
                      <a:r>
                        <a:rPr lang="en-US" sz="8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It will be illegal to have blanket bans on renting to tenants in receipt of benefits or with children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6000983"/>
                  </a:ext>
                </a:extLst>
              </a:tr>
              <a:tr h="251139">
                <a:tc>
                  <a:txBody>
                    <a:bodyPr/>
                    <a:lstStyle/>
                    <a:p>
                      <a:pPr marL="0" lvl="0" algn="r" defTabSz="914377" rtl="0" eaLnBrk="1" fontAlgn="b" latinLnBrk="0" hangingPunct="1"/>
                      <a:r>
                        <a:rPr lang="en-US" sz="8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Tenants to be able to challenge rent increases by application to a Tribunal</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9359053"/>
                  </a:ext>
                </a:extLst>
              </a:tr>
              <a:tr h="374566">
                <a:tc>
                  <a:txBody>
                    <a:bodyPr/>
                    <a:lstStyle/>
                    <a:p>
                      <a:pPr marL="0" lvl="0" algn="r" defTabSz="914377" rtl="0" eaLnBrk="1" fontAlgn="b" latinLnBrk="0" hangingPunct="1"/>
                      <a:r>
                        <a:rPr lang="en-US" sz="8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Rental properties may not be advertised, marketed or let unless they are registered on the PRPP</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476047"/>
                  </a:ext>
                </a:extLst>
              </a:tr>
              <a:tr h="251139">
                <a:tc>
                  <a:txBody>
                    <a:bodyPr/>
                    <a:lstStyle/>
                    <a:p>
                      <a:pPr marL="0" lvl="0" algn="r" defTabSz="914377" rtl="0" eaLnBrk="1" fontAlgn="b" latinLnBrk="0" hangingPunct="1"/>
                      <a:r>
                        <a:rPr lang="en-US" sz="8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A new mandatory ground for "serious rent arrears"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1389178"/>
                  </a:ext>
                </a:extLst>
              </a:tr>
              <a:tr h="374566">
                <a:tc>
                  <a:txBody>
                    <a:bodyPr/>
                    <a:lstStyle/>
                    <a:p>
                      <a:pPr marL="0" lvl="0" algn="r" defTabSz="914377" rtl="0" eaLnBrk="1" fontAlgn="b" latinLnBrk="0" hangingPunct="1"/>
                      <a:r>
                        <a:rPr lang="en-US" sz="8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Rent increases will be limited to once per year and must be ‘reasonable’ and aligned to local market rents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998972"/>
                  </a:ext>
                </a:extLst>
              </a:tr>
              <a:tr h="374566">
                <a:tc>
                  <a:txBody>
                    <a:bodyPr/>
                    <a:lstStyle/>
                    <a:p>
                      <a:pPr marL="0" lvl="0" algn="r" defTabSz="914377" rtl="0" eaLnBrk="1" fontAlgn="b" latinLnBrk="0" hangingPunct="1"/>
                      <a:r>
                        <a:rPr lang="en-US" sz="8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Tenants must be given 2 months' notice to vacate and, similarly, must give landlords 2 months' notice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480217"/>
                  </a:ext>
                </a:extLst>
              </a:tr>
              <a:tr h="251139">
                <a:tc>
                  <a:txBody>
                    <a:bodyPr/>
                    <a:lstStyle/>
                    <a:p>
                      <a:pPr marL="0" lvl="0" algn="r" defTabSz="914377" rtl="0" eaLnBrk="1" fontAlgn="b" latinLnBrk="0" hangingPunct="1"/>
                      <a:r>
                        <a:rPr lang="en-US" sz="8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The Decent Home Standard will be applied to the private rented sector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67181"/>
                  </a:ext>
                </a:extLst>
              </a:tr>
            </a:tbl>
          </a:graphicData>
        </a:graphic>
      </p:graphicFrame>
      <p:sp>
        <p:nvSpPr>
          <p:cNvPr id="17" name="Oval 16">
            <a:extLst>
              <a:ext uri="{FF2B5EF4-FFF2-40B4-BE49-F238E27FC236}">
                <a16:creationId xmlns:a16="http://schemas.microsoft.com/office/drawing/2014/main" id="{30E22DF7-E89F-BC17-EC29-50B4A590B049}"/>
              </a:ext>
            </a:extLst>
          </p:cNvPr>
          <p:cNvSpPr/>
          <p:nvPr/>
        </p:nvSpPr>
        <p:spPr>
          <a:xfrm>
            <a:off x="5334000" y="1803400"/>
            <a:ext cx="101600" cy="94964"/>
          </a:xfrm>
          <a:prstGeom prst="ellipse">
            <a:avLst/>
          </a:prstGeom>
          <a:solidFill>
            <a:srgbClr val="FF9933"/>
          </a:solid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9" name="Oval 18">
            <a:extLst>
              <a:ext uri="{FF2B5EF4-FFF2-40B4-BE49-F238E27FC236}">
                <a16:creationId xmlns:a16="http://schemas.microsoft.com/office/drawing/2014/main" id="{966AB17C-83EE-0063-D17B-D742E71E169C}"/>
              </a:ext>
            </a:extLst>
          </p:cNvPr>
          <p:cNvSpPr/>
          <p:nvPr/>
        </p:nvSpPr>
        <p:spPr>
          <a:xfrm>
            <a:off x="6299200" y="1803400"/>
            <a:ext cx="101600" cy="94964"/>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0" name="Text Placeholder 5">
            <a:extLst>
              <a:ext uri="{FF2B5EF4-FFF2-40B4-BE49-F238E27FC236}">
                <a16:creationId xmlns:a16="http://schemas.microsoft.com/office/drawing/2014/main" id="{89409728-6061-000A-1F50-2661BDF25644}"/>
              </a:ext>
            </a:extLst>
          </p:cNvPr>
          <p:cNvSpPr txBox="1">
            <a:spLocks/>
          </p:cNvSpPr>
          <p:nvPr/>
        </p:nvSpPr>
        <p:spPr>
          <a:xfrm>
            <a:off x="6556633" y="1774291"/>
            <a:ext cx="1812667" cy="136774"/>
          </a:xfrm>
          <a:prstGeom prst="rect">
            <a:avLst/>
          </a:prstGeom>
        </p:spPr>
        <p:txBody>
          <a:bodyPr vert="horz" lIns="0" tIns="0" rIns="0" bIns="0" rtlCol="0" anchor="ctr">
            <a:normAutofit fontScale="77500" lnSpcReduction="20000"/>
          </a:bodyPr>
          <a:lstStyle>
            <a:lvl1pPr marL="0" indent="0" algn="l" defTabSz="914377" rtl="0" eaLnBrk="1" latinLnBrk="0" hangingPunct="1">
              <a:lnSpc>
                <a:spcPct val="90000"/>
              </a:lnSpc>
              <a:spcBef>
                <a:spcPts val="1000"/>
              </a:spcBef>
              <a:buFont typeface="Arial" panose="020B0604020202020204" pitchFamily="34" charset="0"/>
              <a:buNone/>
              <a:defRPr lang="en-GB" sz="1500" b="1" kern="1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5 – extremely concerned</a:t>
            </a:r>
          </a:p>
        </p:txBody>
      </p:sp>
      <p:sp>
        <p:nvSpPr>
          <p:cNvPr id="21" name="Text Placeholder 5">
            <a:extLst>
              <a:ext uri="{FF2B5EF4-FFF2-40B4-BE49-F238E27FC236}">
                <a16:creationId xmlns:a16="http://schemas.microsoft.com/office/drawing/2014/main" id="{373B399F-47CE-651A-8224-C7D3E1DF8E87}"/>
              </a:ext>
            </a:extLst>
          </p:cNvPr>
          <p:cNvSpPr txBox="1">
            <a:spLocks/>
          </p:cNvSpPr>
          <p:nvPr/>
        </p:nvSpPr>
        <p:spPr>
          <a:xfrm>
            <a:off x="5558039" y="1786253"/>
            <a:ext cx="288667" cy="138504"/>
          </a:xfrm>
          <a:prstGeom prst="rect">
            <a:avLst/>
          </a:prstGeom>
        </p:spPr>
        <p:txBody>
          <a:bodyPr vert="horz" lIns="0" tIns="0" rIns="0" bIns="0" rtlCol="0" anchor="ctr">
            <a:normAutofit fontScale="77500" lnSpcReduction="20000"/>
          </a:bodyPr>
          <a:lstStyle>
            <a:lvl1pPr marL="0" indent="0" algn="l" defTabSz="914377" rtl="0" eaLnBrk="1" latinLnBrk="0" hangingPunct="1">
              <a:lnSpc>
                <a:spcPct val="90000"/>
              </a:lnSpc>
              <a:spcBef>
                <a:spcPts val="1000"/>
              </a:spcBef>
              <a:buFont typeface="Arial" panose="020B0604020202020204" pitchFamily="34" charset="0"/>
              <a:buNone/>
              <a:defRPr lang="en-GB" sz="1500" b="1" kern="1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a:t>
            </a:r>
          </a:p>
        </p:txBody>
      </p:sp>
      <p:sp>
        <p:nvSpPr>
          <p:cNvPr id="22" name="Text Placeholder 5">
            <a:extLst>
              <a:ext uri="{FF2B5EF4-FFF2-40B4-BE49-F238E27FC236}">
                <a16:creationId xmlns:a16="http://schemas.microsoft.com/office/drawing/2014/main" id="{C21BD8B6-52D4-3864-ED8F-D890E6A4DE47}"/>
              </a:ext>
            </a:extLst>
          </p:cNvPr>
          <p:cNvSpPr txBox="1">
            <a:spLocks/>
          </p:cNvSpPr>
          <p:nvPr/>
        </p:nvSpPr>
        <p:spPr>
          <a:xfrm>
            <a:off x="8517195" y="1761590"/>
            <a:ext cx="1812667" cy="136774"/>
          </a:xfrm>
          <a:prstGeom prst="rect">
            <a:avLst/>
          </a:prstGeom>
        </p:spPr>
        <p:txBody>
          <a:bodyPr vert="horz" lIns="0" tIns="0" rIns="0" bIns="0" rtlCol="0" anchor="ctr">
            <a:normAutofit fontScale="77500" lnSpcReduction="20000"/>
          </a:bodyPr>
          <a:lstStyle>
            <a:lvl1pPr marL="0" indent="0" algn="l" defTabSz="914377" rtl="0" eaLnBrk="1" latinLnBrk="0" hangingPunct="1">
              <a:lnSpc>
                <a:spcPct val="90000"/>
              </a:lnSpc>
              <a:spcBef>
                <a:spcPts val="1000"/>
              </a:spcBef>
              <a:buFont typeface="Arial" panose="020B0604020202020204" pitchFamily="34" charset="0"/>
              <a:buNone/>
              <a:defRPr lang="en-GB" sz="1500" b="1" kern="12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NET concerned</a:t>
            </a:r>
          </a:p>
        </p:txBody>
      </p:sp>
      <p:sp>
        <p:nvSpPr>
          <p:cNvPr id="23" name="TextBox 22">
            <a:extLst>
              <a:ext uri="{FF2B5EF4-FFF2-40B4-BE49-F238E27FC236}">
                <a16:creationId xmlns:a16="http://schemas.microsoft.com/office/drawing/2014/main" id="{9AA06349-756E-543A-45EC-D054FEF5B846}"/>
              </a:ext>
            </a:extLst>
          </p:cNvPr>
          <p:cNvSpPr txBox="1"/>
          <p:nvPr/>
        </p:nvSpPr>
        <p:spPr>
          <a:xfrm>
            <a:off x="11287125" y="0"/>
            <a:ext cx="904876" cy="323850"/>
          </a:xfrm>
          <a:prstGeom prst="rect">
            <a:avLst/>
          </a:prstGeom>
          <a:solidFill>
            <a:srgbClr val="FFC000"/>
          </a:solidFill>
        </p:spPr>
        <p:txBody>
          <a:bodyPr vert="horz" wrap="squar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NEW</a:t>
            </a:r>
          </a:p>
        </p:txBody>
      </p:sp>
    </p:spTree>
    <p:extLst>
      <p:ext uri="{BB962C8B-B14F-4D97-AF65-F5344CB8AC3E}">
        <p14:creationId xmlns:p14="http://schemas.microsoft.com/office/powerpoint/2010/main" val="2107499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70137" y="1251585"/>
            <a:ext cx="5256212" cy="736241"/>
          </a:xfrm>
        </p:spPr>
        <p:txBody>
          <a:bodyPr>
            <a:noAutofit/>
          </a:bodyPr>
          <a:lstStyle/>
          <a:p>
            <a:r>
              <a:rPr lang="en-GB" dirty="0"/>
              <a:t>EPC Regulation</a:t>
            </a:r>
          </a:p>
        </p:txBody>
      </p:sp>
      <p:pic>
        <p:nvPicPr>
          <p:cNvPr id="5" name="Picture 4" descr="C:\Users\bethanc\Downloads\multiple-users-silhouette (10).pn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238250" y="1007227"/>
            <a:ext cx="1090800" cy="10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3765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5A22-A4B8-4AAA-9674-410DFF0B3FB7}"/>
              </a:ext>
            </a:extLst>
          </p:cNvPr>
          <p:cNvSpPr>
            <a:spLocks noGrp="1"/>
          </p:cNvSpPr>
          <p:nvPr>
            <p:ph type="title"/>
          </p:nvPr>
        </p:nvSpPr>
        <p:spPr>
          <a:xfrm>
            <a:off x="422887" y="244702"/>
            <a:ext cx="11246103" cy="671807"/>
          </a:xfrm>
        </p:spPr>
        <p:txBody>
          <a:bodyPr/>
          <a:lstStyle/>
          <a:p>
            <a:r>
              <a:rPr lang="en-GB" dirty="0"/>
              <a:t>Approximately one third of rental properties have an EPC rating below ‘C’</a:t>
            </a:r>
          </a:p>
        </p:txBody>
      </p:sp>
      <p:sp>
        <p:nvSpPr>
          <p:cNvPr id="3" name="Text Placeholder 2">
            <a:extLst>
              <a:ext uri="{FF2B5EF4-FFF2-40B4-BE49-F238E27FC236}">
                <a16:creationId xmlns:a16="http://schemas.microsoft.com/office/drawing/2014/main" id="{20F93267-5073-455B-AD1F-AE0EDD023D03}"/>
              </a:ext>
            </a:extLst>
          </p:cNvPr>
          <p:cNvSpPr>
            <a:spLocks noGrp="1"/>
          </p:cNvSpPr>
          <p:nvPr>
            <p:ph type="body" sz="quarter" idx="18"/>
          </p:nvPr>
        </p:nvSpPr>
        <p:spPr>
          <a:xfrm>
            <a:off x="668337" y="6189797"/>
            <a:ext cx="9417050" cy="273050"/>
          </a:xfrm>
        </p:spPr>
        <p:txBody>
          <a:bodyPr/>
          <a:lstStyle/>
          <a:p>
            <a:r>
              <a:rPr lang="en-GB" dirty="0"/>
              <a:t>QEPC1. In total, how many properties in your portfolio have an Energy Performance Certificate (EPC) rating of “D”, “E”, “F” or “G”? Base: All (983)</a:t>
            </a:r>
          </a:p>
        </p:txBody>
      </p:sp>
      <p:sp>
        <p:nvSpPr>
          <p:cNvPr id="4" name="Text Placeholder 3">
            <a:extLst>
              <a:ext uri="{FF2B5EF4-FFF2-40B4-BE49-F238E27FC236}">
                <a16:creationId xmlns:a16="http://schemas.microsoft.com/office/drawing/2014/main" id="{9728835D-F032-475D-A7FE-9897F3F6B150}"/>
              </a:ext>
            </a:extLst>
          </p:cNvPr>
          <p:cNvSpPr>
            <a:spLocks noGrp="1"/>
          </p:cNvSpPr>
          <p:nvPr>
            <p:ph type="body" sz="quarter" idx="19"/>
          </p:nvPr>
        </p:nvSpPr>
        <p:spPr>
          <a:xfrm>
            <a:off x="439738" y="1007919"/>
            <a:ext cx="11078794" cy="581025"/>
          </a:xfrm>
        </p:spPr>
        <p:txBody>
          <a:bodyPr/>
          <a:lstStyle/>
          <a:p>
            <a:r>
              <a:rPr lang="en-GB" dirty="0"/>
              <a:t>The average landlord has 3.3 properties rated ‘D’ or below, with this rising to 9.5 for landlords with larger portfolios (+11 properties).</a:t>
            </a:r>
          </a:p>
        </p:txBody>
      </p:sp>
      <p:graphicFrame>
        <p:nvGraphicFramePr>
          <p:cNvPr id="6" name="Chart 10">
            <a:extLst>
              <a:ext uri="{FF2B5EF4-FFF2-40B4-BE49-F238E27FC236}">
                <a16:creationId xmlns:a16="http://schemas.microsoft.com/office/drawing/2014/main" id="{11C8ED19-A373-4E39-9E42-FA7418A8A65D}"/>
              </a:ext>
            </a:extLst>
          </p:cNvPr>
          <p:cNvGraphicFramePr>
            <a:graphicFrameLocks/>
          </p:cNvGraphicFramePr>
          <p:nvPr>
            <p:extLst>
              <p:ext uri="{D42A27DB-BD31-4B8C-83A1-F6EECF244321}">
                <p14:modId xmlns:p14="http://schemas.microsoft.com/office/powerpoint/2010/main" val="645125268"/>
              </p:ext>
            </p:extLst>
          </p:nvPr>
        </p:nvGraphicFramePr>
        <p:xfrm>
          <a:off x="2055847" y="1751133"/>
          <a:ext cx="8673673" cy="335573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C3317752-0982-4E65-8E08-1267E4563CB4}"/>
              </a:ext>
            </a:extLst>
          </p:cNvPr>
          <p:cNvSpPr>
            <a:spLocks noGrp="1"/>
          </p:cNvSpPr>
          <p:nvPr>
            <p:ph type="body" sz="quarter" idx="20"/>
          </p:nvPr>
        </p:nvSpPr>
        <p:spPr>
          <a:xfrm>
            <a:off x="439738" y="1674669"/>
            <a:ext cx="10952162" cy="390525"/>
          </a:xfrm>
        </p:spPr>
        <p:txBody>
          <a:bodyPr/>
          <a:lstStyle/>
          <a:p>
            <a:r>
              <a:rPr lang="en-GB" dirty="0"/>
              <a:t>Proportion of properties owned that have an EPC rating of D, E, F or G (%, average)</a:t>
            </a:r>
          </a:p>
        </p:txBody>
      </p:sp>
      <p:sp>
        <p:nvSpPr>
          <p:cNvPr id="11" name="TextBox 10">
            <a:extLst>
              <a:ext uri="{FF2B5EF4-FFF2-40B4-BE49-F238E27FC236}">
                <a16:creationId xmlns:a16="http://schemas.microsoft.com/office/drawing/2014/main" id="{8C87F74A-673D-40F9-B395-1AE55CA13309}"/>
              </a:ext>
            </a:extLst>
          </p:cNvPr>
          <p:cNvSpPr txBox="1"/>
          <p:nvPr/>
        </p:nvSpPr>
        <p:spPr>
          <a:xfrm>
            <a:off x="3510028" y="5377136"/>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1</a:t>
            </a:r>
          </a:p>
        </p:txBody>
      </p:sp>
      <p:sp>
        <p:nvSpPr>
          <p:cNvPr id="12" name="TextBox 11">
            <a:extLst>
              <a:ext uri="{FF2B5EF4-FFF2-40B4-BE49-F238E27FC236}">
                <a16:creationId xmlns:a16="http://schemas.microsoft.com/office/drawing/2014/main" id="{4BFDFAC6-0E9A-44BD-B5C3-22BA43EFC2F3}"/>
              </a:ext>
            </a:extLst>
          </p:cNvPr>
          <p:cNvSpPr txBox="1"/>
          <p:nvPr/>
        </p:nvSpPr>
        <p:spPr>
          <a:xfrm>
            <a:off x="4659857" y="5377136"/>
            <a:ext cx="4816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2-3</a:t>
            </a:r>
          </a:p>
        </p:txBody>
      </p:sp>
      <p:sp>
        <p:nvSpPr>
          <p:cNvPr id="13" name="TextBox 12">
            <a:extLst>
              <a:ext uri="{FF2B5EF4-FFF2-40B4-BE49-F238E27FC236}">
                <a16:creationId xmlns:a16="http://schemas.microsoft.com/office/drawing/2014/main" id="{E1FA8C5E-D6FD-4446-AA67-6BB6D1D46F6F}"/>
              </a:ext>
            </a:extLst>
          </p:cNvPr>
          <p:cNvSpPr txBox="1"/>
          <p:nvPr/>
        </p:nvSpPr>
        <p:spPr>
          <a:xfrm>
            <a:off x="6886497" y="5377136"/>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6-10</a:t>
            </a:r>
          </a:p>
        </p:txBody>
      </p:sp>
      <p:sp>
        <p:nvSpPr>
          <p:cNvPr id="14" name="TextBox 13">
            <a:extLst>
              <a:ext uri="{FF2B5EF4-FFF2-40B4-BE49-F238E27FC236}">
                <a16:creationId xmlns:a16="http://schemas.microsoft.com/office/drawing/2014/main" id="{D1AB41F5-8B5A-4BAB-B114-FE25E27A40D9}"/>
              </a:ext>
            </a:extLst>
          </p:cNvPr>
          <p:cNvSpPr txBox="1"/>
          <p:nvPr/>
        </p:nvSpPr>
        <p:spPr>
          <a:xfrm>
            <a:off x="7985992" y="5377136"/>
            <a:ext cx="59988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11-19</a:t>
            </a:r>
          </a:p>
        </p:txBody>
      </p:sp>
      <p:sp>
        <p:nvSpPr>
          <p:cNvPr id="15" name="TextBox 14">
            <a:extLst>
              <a:ext uri="{FF2B5EF4-FFF2-40B4-BE49-F238E27FC236}">
                <a16:creationId xmlns:a16="http://schemas.microsoft.com/office/drawing/2014/main" id="{658D4516-7CC4-4C85-BC9A-BC435F9BC167}"/>
              </a:ext>
            </a:extLst>
          </p:cNvPr>
          <p:cNvSpPr txBox="1"/>
          <p:nvPr/>
        </p:nvSpPr>
        <p:spPr>
          <a:xfrm>
            <a:off x="9130711" y="5377136"/>
            <a:ext cx="5998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20+</a:t>
            </a:r>
          </a:p>
        </p:txBody>
      </p:sp>
      <p:sp>
        <p:nvSpPr>
          <p:cNvPr id="16" name="TextBox 15">
            <a:extLst>
              <a:ext uri="{FF2B5EF4-FFF2-40B4-BE49-F238E27FC236}">
                <a16:creationId xmlns:a16="http://schemas.microsoft.com/office/drawing/2014/main" id="{01EE0513-E740-42D6-A272-7AC3B5EFF43D}"/>
              </a:ext>
            </a:extLst>
          </p:cNvPr>
          <p:cNvSpPr txBox="1"/>
          <p:nvPr/>
        </p:nvSpPr>
        <p:spPr>
          <a:xfrm>
            <a:off x="5761835" y="5377136"/>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4-5</a:t>
            </a:r>
          </a:p>
        </p:txBody>
      </p:sp>
      <p:sp>
        <p:nvSpPr>
          <p:cNvPr id="17" name="Text Box 33">
            <a:extLst>
              <a:ext uri="{FF2B5EF4-FFF2-40B4-BE49-F238E27FC236}">
                <a16:creationId xmlns:a16="http://schemas.microsoft.com/office/drawing/2014/main" id="{A8F830A1-53C0-44EF-9613-74E9AC61F501}"/>
              </a:ext>
            </a:extLst>
          </p:cNvPr>
          <p:cNvSpPr txBox="1">
            <a:spLocks noChangeArrowheads="1"/>
          </p:cNvSpPr>
          <p:nvPr/>
        </p:nvSpPr>
        <p:spPr bwMode="auto">
          <a:xfrm>
            <a:off x="4861307" y="5744372"/>
            <a:ext cx="246938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S PGothic" pitchFamily="34" charset="-128"/>
                <a:cs typeface="Segoe UI" panose="020B0502040204020203" pitchFamily="34" charset="0"/>
              </a:rPr>
              <a:t>Portfolio Size</a:t>
            </a:r>
          </a:p>
        </p:txBody>
      </p:sp>
      <p:pic>
        <p:nvPicPr>
          <p:cNvPr id="18" name="Picture 17">
            <a:extLst>
              <a:ext uri="{FF2B5EF4-FFF2-40B4-BE49-F238E27FC236}">
                <a16:creationId xmlns:a16="http://schemas.microsoft.com/office/drawing/2014/main" id="{2660F8BD-BAEE-414E-8A24-F09911C1AD95}"/>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663381" y="5174197"/>
            <a:ext cx="213412" cy="213412"/>
          </a:xfrm>
          <a:prstGeom prst="rect">
            <a:avLst/>
          </a:prstGeom>
        </p:spPr>
      </p:pic>
      <p:pic>
        <p:nvPicPr>
          <p:cNvPr id="19" name="Picture 18">
            <a:extLst>
              <a:ext uri="{FF2B5EF4-FFF2-40B4-BE49-F238E27FC236}">
                <a16:creationId xmlns:a16="http://schemas.microsoft.com/office/drawing/2014/main" id="{4CDABB90-55E6-47D9-8F43-C2504373B803}"/>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793841" y="5174197"/>
            <a:ext cx="213412" cy="213412"/>
          </a:xfrm>
          <a:prstGeom prst="rect">
            <a:avLst/>
          </a:prstGeom>
        </p:spPr>
      </p:pic>
      <p:pic>
        <p:nvPicPr>
          <p:cNvPr id="20" name="Picture 19">
            <a:extLst>
              <a:ext uri="{FF2B5EF4-FFF2-40B4-BE49-F238E27FC236}">
                <a16:creationId xmlns:a16="http://schemas.microsoft.com/office/drawing/2014/main" id="{F88A9293-7167-46E1-AAC1-98324E4C80F9}"/>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185221" y="5174197"/>
            <a:ext cx="213412" cy="213412"/>
          </a:xfrm>
          <a:prstGeom prst="rect">
            <a:avLst/>
          </a:prstGeom>
        </p:spPr>
      </p:pic>
      <p:pic>
        <p:nvPicPr>
          <p:cNvPr id="21" name="Picture 20">
            <a:extLst>
              <a:ext uri="{FF2B5EF4-FFF2-40B4-BE49-F238E27FC236}">
                <a16:creationId xmlns:a16="http://schemas.microsoft.com/office/drawing/2014/main" id="{7152083C-0436-469C-9D37-EAA9469A6A40}"/>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315682" y="5174197"/>
            <a:ext cx="213412" cy="213412"/>
          </a:xfrm>
          <a:prstGeom prst="rect">
            <a:avLst/>
          </a:prstGeom>
        </p:spPr>
      </p:pic>
      <p:pic>
        <p:nvPicPr>
          <p:cNvPr id="22" name="Picture 21">
            <a:extLst>
              <a:ext uri="{FF2B5EF4-FFF2-40B4-BE49-F238E27FC236}">
                <a16:creationId xmlns:a16="http://schemas.microsoft.com/office/drawing/2014/main" id="{A8D05603-FE3D-444D-AE0E-698FB39EE001}"/>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924301" y="5174197"/>
            <a:ext cx="213412" cy="213412"/>
          </a:xfrm>
          <a:prstGeom prst="rect">
            <a:avLst/>
          </a:prstGeom>
        </p:spPr>
      </p:pic>
      <p:pic>
        <p:nvPicPr>
          <p:cNvPr id="23" name="Picture 22">
            <a:extLst>
              <a:ext uri="{FF2B5EF4-FFF2-40B4-BE49-F238E27FC236}">
                <a16:creationId xmlns:a16="http://schemas.microsoft.com/office/drawing/2014/main" id="{DAE6E295-4A6F-4FFB-B97D-40CE9297CCA1}"/>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054761" y="5174197"/>
            <a:ext cx="213412" cy="213412"/>
          </a:xfrm>
          <a:prstGeom prst="rect">
            <a:avLst/>
          </a:prstGeom>
        </p:spPr>
      </p:pic>
      <p:sp>
        <p:nvSpPr>
          <p:cNvPr id="25" name="TextBox 24">
            <a:extLst>
              <a:ext uri="{FF2B5EF4-FFF2-40B4-BE49-F238E27FC236}">
                <a16:creationId xmlns:a16="http://schemas.microsoft.com/office/drawing/2014/main" id="{BBCFF27B-5FD4-4551-8324-F5F677F2604B}"/>
              </a:ext>
            </a:extLst>
          </p:cNvPr>
          <p:cNvSpPr txBox="1"/>
          <p:nvPr/>
        </p:nvSpPr>
        <p:spPr>
          <a:xfrm>
            <a:off x="2340083" y="5174197"/>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All</a:t>
            </a:r>
          </a:p>
        </p:txBody>
      </p:sp>
      <p:sp>
        <p:nvSpPr>
          <p:cNvPr id="24" name="TextBox 23">
            <a:extLst>
              <a:ext uri="{FF2B5EF4-FFF2-40B4-BE49-F238E27FC236}">
                <a16:creationId xmlns:a16="http://schemas.microsoft.com/office/drawing/2014/main" id="{7505ACB8-02AA-400F-9069-741D2C72D37B}"/>
              </a:ext>
            </a:extLst>
          </p:cNvPr>
          <p:cNvSpPr txBox="1"/>
          <p:nvPr/>
        </p:nvSpPr>
        <p:spPr>
          <a:xfrm>
            <a:off x="11287125" y="0"/>
            <a:ext cx="904876" cy="323850"/>
          </a:xfrm>
          <a:prstGeom prst="rect">
            <a:avLst/>
          </a:prstGeom>
          <a:solidFill>
            <a:srgbClr val="FFC000"/>
          </a:solidFill>
        </p:spPr>
        <p:txBody>
          <a:bodyPr vert="horz" wrap="squar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NEW</a:t>
            </a:r>
          </a:p>
        </p:txBody>
      </p:sp>
    </p:spTree>
    <p:extLst>
      <p:ext uri="{BB962C8B-B14F-4D97-AF65-F5344CB8AC3E}">
        <p14:creationId xmlns:p14="http://schemas.microsoft.com/office/powerpoint/2010/main" val="2135607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158977"/>
            <a:ext cx="10778533" cy="671807"/>
          </a:xfrm>
        </p:spPr>
        <p:txBody>
          <a:bodyPr/>
          <a:lstStyle/>
          <a:p>
            <a:r>
              <a:rPr lang="en-GB" dirty="0">
                <a:latin typeface="Calibri" panose="020F0502020204030204" pitchFamily="34" charset="0"/>
                <a:cs typeface="Calibri" panose="020F0502020204030204" pitchFamily="34" charset="0"/>
              </a:rPr>
              <a:t>Almost all landlords are now aware of the new EPC ‘C’ legislation  </a:t>
            </a:r>
          </a:p>
        </p:txBody>
      </p:sp>
      <p:sp>
        <p:nvSpPr>
          <p:cNvPr id="4" name="Text Placeholder 3"/>
          <p:cNvSpPr>
            <a:spLocks noGrp="1"/>
          </p:cNvSpPr>
          <p:nvPr>
            <p:ph type="body" sz="quarter" idx="19"/>
          </p:nvPr>
        </p:nvSpPr>
        <p:spPr>
          <a:xfrm>
            <a:off x="439737" y="914400"/>
            <a:ext cx="11590337" cy="581025"/>
          </a:xfrm>
        </p:spPr>
        <p:txBody>
          <a:bodyPr>
            <a:normAutofit/>
          </a:bodyPr>
          <a:lstStyle/>
          <a:p>
            <a:r>
              <a:rPr lang="en-GB" sz="1350" dirty="0">
                <a:latin typeface="Calibri" panose="020F0502020204030204" pitchFamily="34" charset="0"/>
                <a:cs typeface="Calibri" panose="020F0502020204030204" pitchFamily="34" charset="0"/>
              </a:rPr>
              <a:t>Awareness and full understanding of the potential EPC ‘C’ legislation is lowest amongst single property landlords and peaks amongst landlords with 20+ properties. </a:t>
            </a:r>
          </a:p>
        </p:txBody>
      </p:sp>
      <p:sp>
        <p:nvSpPr>
          <p:cNvPr id="5" name="Text Placeholder 4"/>
          <p:cNvSpPr>
            <a:spLocks noGrp="1"/>
          </p:cNvSpPr>
          <p:nvPr>
            <p:ph type="body" sz="quarter" idx="20"/>
          </p:nvPr>
        </p:nvSpPr>
        <p:spPr/>
        <p:txBody>
          <a:bodyPr>
            <a:normAutofit/>
          </a:bodyPr>
          <a:lstStyle/>
          <a:p>
            <a:r>
              <a:rPr lang="en-GB" sz="1500" dirty="0">
                <a:latin typeface="Calibri" panose="020F0502020204030204" pitchFamily="34" charset="0"/>
                <a:cs typeface="Calibri" panose="020F0502020204030204" pitchFamily="34" charset="0"/>
              </a:rPr>
              <a:t>To what extent were you aware of this proposed new legal requirement?</a:t>
            </a:r>
          </a:p>
        </p:txBody>
      </p:sp>
      <p:graphicFrame>
        <p:nvGraphicFramePr>
          <p:cNvPr id="24" name="Table 23">
            <a:extLst>
              <a:ext uri="{FF2B5EF4-FFF2-40B4-BE49-F238E27FC236}">
                <a16:creationId xmlns:a16="http://schemas.microsoft.com/office/drawing/2014/main" id="{03362A44-0F3C-443B-8901-72E84386A712}"/>
              </a:ext>
            </a:extLst>
          </p:cNvPr>
          <p:cNvGraphicFramePr>
            <a:graphicFrameLocks noGrp="1"/>
          </p:cNvGraphicFramePr>
          <p:nvPr>
            <p:extLst>
              <p:ext uri="{D42A27DB-BD31-4B8C-83A1-F6EECF244321}">
                <p14:modId xmlns:p14="http://schemas.microsoft.com/office/powerpoint/2010/main" val="542709924"/>
              </p:ext>
            </p:extLst>
          </p:nvPr>
        </p:nvGraphicFramePr>
        <p:xfrm>
          <a:off x="6991676" y="2555787"/>
          <a:ext cx="4966050" cy="3161572"/>
        </p:xfrm>
        <a:graphic>
          <a:graphicData uri="http://schemas.openxmlformats.org/drawingml/2006/table">
            <a:tbl>
              <a:tblPr>
                <a:tableStyleId>{073A0DAA-6AF3-43AB-8588-CEC1D06C72B9}</a:tableStyleId>
              </a:tblPr>
              <a:tblGrid>
                <a:gridCol w="827675">
                  <a:extLst>
                    <a:ext uri="{9D8B030D-6E8A-4147-A177-3AD203B41FA5}">
                      <a16:colId xmlns:a16="http://schemas.microsoft.com/office/drawing/2014/main" val="20000"/>
                    </a:ext>
                  </a:extLst>
                </a:gridCol>
                <a:gridCol w="827675">
                  <a:extLst>
                    <a:ext uri="{9D8B030D-6E8A-4147-A177-3AD203B41FA5}">
                      <a16:colId xmlns:a16="http://schemas.microsoft.com/office/drawing/2014/main" val="20001"/>
                    </a:ext>
                  </a:extLst>
                </a:gridCol>
                <a:gridCol w="827675">
                  <a:extLst>
                    <a:ext uri="{9D8B030D-6E8A-4147-A177-3AD203B41FA5}">
                      <a16:colId xmlns:a16="http://schemas.microsoft.com/office/drawing/2014/main" val="20002"/>
                    </a:ext>
                  </a:extLst>
                </a:gridCol>
                <a:gridCol w="827675">
                  <a:extLst>
                    <a:ext uri="{9D8B030D-6E8A-4147-A177-3AD203B41FA5}">
                      <a16:colId xmlns:a16="http://schemas.microsoft.com/office/drawing/2014/main" val="20003"/>
                    </a:ext>
                  </a:extLst>
                </a:gridCol>
                <a:gridCol w="827675">
                  <a:extLst>
                    <a:ext uri="{9D8B030D-6E8A-4147-A177-3AD203B41FA5}">
                      <a16:colId xmlns:a16="http://schemas.microsoft.com/office/drawing/2014/main" val="20004"/>
                    </a:ext>
                  </a:extLst>
                </a:gridCol>
                <a:gridCol w="827675">
                  <a:extLst>
                    <a:ext uri="{9D8B030D-6E8A-4147-A177-3AD203B41FA5}">
                      <a16:colId xmlns:a16="http://schemas.microsoft.com/office/drawing/2014/main" val="410016441"/>
                    </a:ext>
                  </a:extLst>
                </a:gridCol>
              </a:tblGrid>
              <a:tr h="790393">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61</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71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68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76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72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82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790393">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32</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25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29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21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22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16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790393">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8</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424344636"/>
                  </a:ext>
                </a:extLst>
              </a:tr>
              <a:tr h="790393">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93</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95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97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97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94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98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bl>
          </a:graphicData>
        </a:graphic>
      </p:graphicFrame>
      <p:grpSp>
        <p:nvGrpSpPr>
          <p:cNvPr id="10" name="Group 9">
            <a:extLst>
              <a:ext uri="{FF2B5EF4-FFF2-40B4-BE49-F238E27FC236}">
                <a16:creationId xmlns:a16="http://schemas.microsoft.com/office/drawing/2014/main" id="{461FDF77-C678-4D3F-8E43-FB36EEDC9180}"/>
              </a:ext>
            </a:extLst>
          </p:cNvPr>
          <p:cNvGrpSpPr/>
          <p:nvPr/>
        </p:nvGrpSpPr>
        <p:grpSpPr>
          <a:xfrm>
            <a:off x="5059150" y="2724353"/>
            <a:ext cx="2255834" cy="1896718"/>
            <a:chOff x="5592478" y="5215463"/>
            <a:chExt cx="1823977" cy="1559215"/>
          </a:xfrm>
        </p:grpSpPr>
        <p:graphicFrame>
          <p:nvGraphicFramePr>
            <p:cNvPr id="25" name="Chart 24">
              <a:extLst>
                <a:ext uri="{FF2B5EF4-FFF2-40B4-BE49-F238E27FC236}">
                  <a16:creationId xmlns:a16="http://schemas.microsoft.com/office/drawing/2014/main" id="{CCAD7FAC-6E41-4A8C-B2C4-29B815B8B942}"/>
                </a:ext>
              </a:extLst>
            </p:cNvPr>
            <p:cNvGraphicFramePr/>
            <p:nvPr/>
          </p:nvGraphicFramePr>
          <p:xfrm>
            <a:off x="5592478" y="5215463"/>
            <a:ext cx="1823977" cy="1559215"/>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a:extLst>
                <a:ext uri="{FF2B5EF4-FFF2-40B4-BE49-F238E27FC236}">
                  <a16:creationId xmlns:a16="http://schemas.microsoft.com/office/drawing/2014/main" id="{700D32B3-726A-41BC-9FA6-3422245AAACD}"/>
                </a:ext>
              </a:extLst>
            </p:cNvPr>
            <p:cNvSpPr txBox="1"/>
            <p:nvPr/>
          </p:nvSpPr>
          <p:spPr>
            <a:xfrm>
              <a:off x="5872634" y="5463483"/>
              <a:ext cx="1252603" cy="88553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srgbClr val="FFFFFF"/>
                  </a:solidFill>
                  <a:latin typeface="Segoe UI" panose="020B0502040204020203" pitchFamily="34" charset="0"/>
                  <a:cs typeface="Segoe UI" panose="020B0502040204020203" pitchFamily="34" charset="0"/>
                </a:rPr>
                <a:t>3.3</a:t>
              </a:r>
              <a:endParaRPr kumimoji="0" lang="en-GB" sz="20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Average number of properties within portfolio with EPC rating D-G</a:t>
              </a:r>
            </a:p>
          </p:txBody>
        </p:sp>
      </p:grpSp>
      <p:graphicFrame>
        <p:nvGraphicFramePr>
          <p:cNvPr id="27" name="Object 1">
            <a:extLst>
              <a:ext uri="{FF2B5EF4-FFF2-40B4-BE49-F238E27FC236}">
                <a16:creationId xmlns:a16="http://schemas.microsoft.com/office/drawing/2014/main" id="{C86A4173-4562-4791-823B-5EFD15DF3722}"/>
              </a:ext>
            </a:extLst>
          </p:cNvPr>
          <p:cNvGraphicFramePr>
            <a:graphicFrameLocks/>
          </p:cNvGraphicFramePr>
          <p:nvPr>
            <p:extLst>
              <p:ext uri="{D42A27DB-BD31-4B8C-83A1-F6EECF244321}">
                <p14:modId xmlns:p14="http://schemas.microsoft.com/office/powerpoint/2010/main" val="2076417752"/>
              </p:ext>
            </p:extLst>
          </p:nvPr>
        </p:nvGraphicFramePr>
        <p:xfrm>
          <a:off x="769273" y="2149835"/>
          <a:ext cx="4144325" cy="34099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Table 27">
            <a:extLst>
              <a:ext uri="{FF2B5EF4-FFF2-40B4-BE49-F238E27FC236}">
                <a16:creationId xmlns:a16="http://schemas.microsoft.com/office/drawing/2014/main" id="{BF525997-A639-47F7-BD5C-2EC34AC7E4F9}"/>
              </a:ext>
            </a:extLst>
          </p:cNvPr>
          <p:cNvGraphicFramePr>
            <a:graphicFrameLocks noGrp="1"/>
          </p:cNvGraphicFramePr>
          <p:nvPr>
            <p:extLst>
              <p:ext uri="{D42A27DB-BD31-4B8C-83A1-F6EECF244321}">
                <p14:modId xmlns:p14="http://schemas.microsoft.com/office/powerpoint/2010/main" val="655291867"/>
              </p:ext>
            </p:extLst>
          </p:nvPr>
        </p:nvGraphicFramePr>
        <p:xfrm>
          <a:off x="-248216" y="2509779"/>
          <a:ext cx="2551011" cy="2628000"/>
        </p:xfrm>
        <a:graphic>
          <a:graphicData uri="http://schemas.openxmlformats.org/drawingml/2006/table">
            <a:tbl>
              <a:tblPr firstRow="1" bandRow="1">
                <a:tableStyleId>{5C22544A-7EE6-4342-B048-85BDC9FD1C3A}</a:tableStyleId>
              </a:tblPr>
              <a:tblGrid>
                <a:gridCol w="2551011">
                  <a:extLst>
                    <a:ext uri="{9D8B030D-6E8A-4147-A177-3AD203B41FA5}">
                      <a16:colId xmlns:a16="http://schemas.microsoft.com/office/drawing/2014/main" val="20000"/>
                    </a:ext>
                  </a:extLst>
                </a:gridCol>
              </a:tblGrid>
              <a:tr h="876000">
                <a:tc>
                  <a:txBody>
                    <a:bodyPr/>
                    <a:lstStyle/>
                    <a:p>
                      <a:pPr algn="r"/>
                      <a:r>
                        <a:rPr lang="en-GB" sz="1200" b="0" i="0" u="none" strike="noStrike" baseline="0" dirty="0">
                          <a:solidFill>
                            <a:schemeClr val="bg1">
                              <a:lumMod val="50000"/>
                            </a:schemeClr>
                          </a:solidFill>
                          <a:latin typeface="Segoe UI" panose="020B0502040204020203" pitchFamily="34" charset="0"/>
                          <a:cs typeface="Segoe UI" panose="020B0502040204020203" pitchFamily="34" charset="0"/>
                        </a:rPr>
                        <a:t>I was aware of it and fully understood the details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76000">
                <a:tc>
                  <a:txBody>
                    <a:bodyPr/>
                    <a:lstStyle/>
                    <a:p>
                      <a:pPr marL="0" marR="0" indent="0" algn="r" defTabSz="914377"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bg1">
                              <a:lumMod val="50000"/>
                            </a:schemeClr>
                          </a:solidFill>
                          <a:latin typeface="Segoe UI" panose="020B0502040204020203" pitchFamily="34" charset="0"/>
                          <a:cs typeface="Segoe UI" panose="020B0502040204020203" pitchFamily="34" charset="0"/>
                        </a:rPr>
                        <a:t>I was aware of it, but did not understand the details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76000">
                <a:tc>
                  <a:txBody>
                    <a:bodyPr/>
                    <a:lstStyle/>
                    <a:p>
                      <a:pPr algn="r"/>
                      <a:r>
                        <a:rPr lang="en-GB" sz="1200" b="0" i="0" u="none" strike="noStrike" baseline="0" dirty="0">
                          <a:solidFill>
                            <a:schemeClr val="bg1">
                              <a:lumMod val="50000"/>
                            </a:schemeClr>
                          </a:solidFill>
                          <a:latin typeface="Segoe UI" panose="020B0502040204020203" pitchFamily="34" charset="0"/>
                          <a:cs typeface="Segoe UI" panose="020B0502040204020203" pitchFamily="34" charset="0"/>
                        </a:rPr>
                        <a:t>I was not aware of this at all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33" name="Group 32">
            <a:extLst>
              <a:ext uri="{FF2B5EF4-FFF2-40B4-BE49-F238E27FC236}">
                <a16:creationId xmlns:a16="http://schemas.microsoft.com/office/drawing/2014/main" id="{BC836A7D-ECC7-64E6-57B2-F1493442EBB5}"/>
              </a:ext>
            </a:extLst>
          </p:cNvPr>
          <p:cNvGrpSpPr/>
          <p:nvPr/>
        </p:nvGrpSpPr>
        <p:grpSpPr>
          <a:xfrm>
            <a:off x="2302795" y="5168147"/>
            <a:ext cx="2847569" cy="391652"/>
            <a:chOff x="431520" y="2088995"/>
            <a:chExt cx="2254392" cy="463358"/>
          </a:xfrm>
        </p:grpSpPr>
        <p:sp>
          <p:nvSpPr>
            <p:cNvPr id="34" name="Rounded Rectangle 63">
              <a:extLst>
                <a:ext uri="{FF2B5EF4-FFF2-40B4-BE49-F238E27FC236}">
                  <a16:creationId xmlns:a16="http://schemas.microsoft.com/office/drawing/2014/main" id="{CC11A874-2A20-2A24-084D-3F0AB6357247}"/>
                </a:ext>
              </a:extLst>
            </p:cNvPr>
            <p:cNvSpPr/>
            <p:nvPr/>
          </p:nvSpPr>
          <p:spPr>
            <a:xfrm>
              <a:off x="431520" y="2088995"/>
              <a:ext cx="1827896" cy="463358"/>
            </a:xfrm>
            <a:prstGeom prst="round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FFFFFF"/>
                  </a:solidFill>
                  <a:effectLst/>
                  <a:uLnTx/>
                  <a:uFillTx/>
                  <a:latin typeface="Segoe UI" pitchFamily="34" charset="0"/>
                  <a:ea typeface="Segoe UI" pitchFamily="34" charset="0"/>
                  <a:cs typeface="Segoe UI" pitchFamily="34" charset="0"/>
                </a:rPr>
                <a:t>NET: </a:t>
              </a:r>
              <a:r>
                <a:rPr lang="en-GB" altLang="en-US" sz="1400" b="1" dirty="0">
                  <a:solidFill>
                    <a:srgbClr val="FFFFFF"/>
                  </a:solidFill>
                  <a:latin typeface="Segoe UI" pitchFamily="34" charset="0"/>
                  <a:ea typeface="Segoe UI" pitchFamily="34" charset="0"/>
                  <a:cs typeface="Segoe UI" pitchFamily="34" charset="0"/>
                </a:rPr>
                <a:t>Aware</a:t>
              </a:r>
              <a:endParaRPr kumimoji="0" lang="en-GB" sz="1400" b="0" i="0" u="none" strike="noStrike" kern="1200" cap="none" spc="0" normalizeH="0" baseline="0" noProof="0" dirty="0">
                <a:ln w="0"/>
                <a:solidFill>
                  <a:srgbClr val="FFFFFF"/>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5" name="Rounded Rectangle 64">
              <a:extLst>
                <a:ext uri="{FF2B5EF4-FFF2-40B4-BE49-F238E27FC236}">
                  <a16:creationId xmlns:a16="http://schemas.microsoft.com/office/drawing/2014/main" id="{FD887DB1-66D9-1FDC-0419-0FB40A9E7A2A}"/>
                </a:ext>
              </a:extLst>
            </p:cNvPr>
            <p:cNvSpPr/>
            <p:nvPr/>
          </p:nvSpPr>
          <p:spPr>
            <a:xfrm>
              <a:off x="1926764" y="2160701"/>
              <a:ext cx="759148" cy="319945"/>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D5608"/>
                  </a:solidFill>
                  <a:latin typeface="Segoe UI" pitchFamily="34" charset="0"/>
                  <a:ea typeface="Segoe UI" pitchFamily="34" charset="0"/>
                  <a:cs typeface="Segoe UI" pitchFamily="34" charset="0"/>
                </a:rPr>
                <a:t>96</a:t>
              </a:r>
              <a:r>
                <a:rPr kumimoji="0" lang="en-GB" sz="1400" b="1" i="0" u="none" strike="noStrike" kern="1200" cap="none" spc="0" normalizeH="0" baseline="0" noProof="0" dirty="0">
                  <a:ln>
                    <a:noFill/>
                  </a:ln>
                  <a:solidFill>
                    <a:srgbClr val="FD5608"/>
                  </a:solidFill>
                  <a:effectLst/>
                  <a:uLnTx/>
                  <a:uFillTx/>
                  <a:latin typeface="Segoe UI" pitchFamily="34" charset="0"/>
                  <a:ea typeface="Segoe UI" pitchFamily="34" charset="0"/>
                  <a:cs typeface="Segoe UI" pitchFamily="34" charset="0"/>
                </a:rPr>
                <a:t>%</a:t>
              </a:r>
            </a:p>
          </p:txBody>
        </p:sp>
      </p:grpSp>
      <p:grpSp>
        <p:nvGrpSpPr>
          <p:cNvPr id="36" name="Group 35">
            <a:extLst>
              <a:ext uri="{FF2B5EF4-FFF2-40B4-BE49-F238E27FC236}">
                <a16:creationId xmlns:a16="http://schemas.microsoft.com/office/drawing/2014/main" id="{DF1C8DB5-6F20-674B-1342-9647474F3888}"/>
              </a:ext>
            </a:extLst>
          </p:cNvPr>
          <p:cNvGrpSpPr/>
          <p:nvPr/>
        </p:nvGrpSpPr>
        <p:grpSpPr>
          <a:xfrm>
            <a:off x="7135638" y="2085245"/>
            <a:ext cx="4668604" cy="470542"/>
            <a:chOff x="3290539" y="2842203"/>
            <a:chExt cx="4668604" cy="470542"/>
          </a:xfrm>
        </p:grpSpPr>
        <p:sp>
          <p:nvSpPr>
            <p:cNvPr id="37" name="TextBox 36">
              <a:extLst>
                <a:ext uri="{FF2B5EF4-FFF2-40B4-BE49-F238E27FC236}">
                  <a16:creationId xmlns:a16="http://schemas.microsoft.com/office/drawing/2014/main" id="{4A454CF8-94C8-6574-FDE4-066401FE0ADA}"/>
                </a:ext>
              </a:extLst>
            </p:cNvPr>
            <p:cNvSpPr txBox="1"/>
            <p:nvPr/>
          </p:nvSpPr>
          <p:spPr>
            <a:xfrm>
              <a:off x="3290539"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a:t>
              </a:r>
            </a:p>
          </p:txBody>
        </p:sp>
        <p:sp>
          <p:nvSpPr>
            <p:cNvPr id="38" name="TextBox 37">
              <a:extLst>
                <a:ext uri="{FF2B5EF4-FFF2-40B4-BE49-F238E27FC236}">
                  <a16:creationId xmlns:a16="http://schemas.microsoft.com/office/drawing/2014/main" id="{338A3410-3765-A7CC-BFCA-9563661F96B7}"/>
                </a:ext>
              </a:extLst>
            </p:cNvPr>
            <p:cNvSpPr txBox="1"/>
            <p:nvPr/>
          </p:nvSpPr>
          <p:spPr>
            <a:xfrm>
              <a:off x="4059154"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2-3</a:t>
              </a:r>
            </a:p>
          </p:txBody>
        </p:sp>
        <p:sp>
          <p:nvSpPr>
            <p:cNvPr id="39" name="TextBox 38">
              <a:extLst>
                <a:ext uri="{FF2B5EF4-FFF2-40B4-BE49-F238E27FC236}">
                  <a16:creationId xmlns:a16="http://schemas.microsoft.com/office/drawing/2014/main" id="{6ECE5B14-0685-8DD8-6F81-5855C1124FA4}"/>
                </a:ext>
              </a:extLst>
            </p:cNvPr>
            <p:cNvSpPr txBox="1"/>
            <p:nvPr/>
          </p:nvSpPr>
          <p:spPr>
            <a:xfrm>
              <a:off x="5709704"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6-10</a:t>
              </a:r>
            </a:p>
          </p:txBody>
        </p:sp>
        <p:sp>
          <p:nvSpPr>
            <p:cNvPr id="40" name="TextBox 39">
              <a:extLst>
                <a:ext uri="{FF2B5EF4-FFF2-40B4-BE49-F238E27FC236}">
                  <a16:creationId xmlns:a16="http://schemas.microsoft.com/office/drawing/2014/main" id="{AB612D96-7B6B-8CAA-95B5-95E9657516B0}"/>
                </a:ext>
              </a:extLst>
            </p:cNvPr>
            <p:cNvSpPr txBox="1"/>
            <p:nvPr/>
          </p:nvSpPr>
          <p:spPr>
            <a:xfrm>
              <a:off x="6539598" y="3035746"/>
              <a:ext cx="599885" cy="276999"/>
            </a:xfrm>
            <a:prstGeom prst="rect">
              <a:avLst/>
            </a:prstGeom>
            <a:noFill/>
          </p:spPr>
          <p:txBody>
            <a:bodyPr wrap="non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11-19</a:t>
              </a:r>
            </a:p>
          </p:txBody>
        </p:sp>
        <p:sp>
          <p:nvSpPr>
            <p:cNvPr id="41" name="TextBox 40">
              <a:extLst>
                <a:ext uri="{FF2B5EF4-FFF2-40B4-BE49-F238E27FC236}">
                  <a16:creationId xmlns:a16="http://schemas.microsoft.com/office/drawing/2014/main" id="{B0168AB8-2E52-4194-7DC7-A7DACC863A18}"/>
                </a:ext>
              </a:extLst>
            </p:cNvPr>
            <p:cNvSpPr txBox="1"/>
            <p:nvPr/>
          </p:nvSpPr>
          <p:spPr>
            <a:xfrm>
              <a:off x="7359258" y="3035746"/>
              <a:ext cx="599885"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20+</a:t>
              </a:r>
            </a:p>
          </p:txBody>
        </p:sp>
        <p:sp>
          <p:nvSpPr>
            <p:cNvPr id="42" name="TextBox 41">
              <a:extLst>
                <a:ext uri="{FF2B5EF4-FFF2-40B4-BE49-F238E27FC236}">
                  <a16:creationId xmlns:a16="http://schemas.microsoft.com/office/drawing/2014/main" id="{F9C7D13E-9F81-6AA4-7DD7-AFB523935B76}"/>
                </a:ext>
              </a:extLst>
            </p:cNvPr>
            <p:cNvSpPr txBox="1"/>
            <p:nvPr/>
          </p:nvSpPr>
          <p:spPr>
            <a:xfrm>
              <a:off x="4885227"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4-5</a:t>
              </a:r>
            </a:p>
          </p:txBody>
        </p:sp>
        <p:pic>
          <p:nvPicPr>
            <p:cNvPr id="43" name="Picture 42">
              <a:extLst>
                <a:ext uri="{FF2B5EF4-FFF2-40B4-BE49-F238E27FC236}">
                  <a16:creationId xmlns:a16="http://schemas.microsoft.com/office/drawing/2014/main" id="{BC8C1E96-A600-5E97-BB96-C7F86ADDF04D}"/>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57804" y="2842203"/>
              <a:ext cx="219775" cy="219775"/>
            </a:xfrm>
            <a:prstGeom prst="rect">
              <a:avLst/>
            </a:prstGeom>
          </p:spPr>
        </p:pic>
        <p:pic>
          <p:nvPicPr>
            <p:cNvPr id="44" name="Picture 43">
              <a:extLst>
                <a:ext uri="{FF2B5EF4-FFF2-40B4-BE49-F238E27FC236}">
                  <a16:creationId xmlns:a16="http://schemas.microsoft.com/office/drawing/2014/main" id="{3DC608BC-C7EB-FE2D-95CC-B476519BB2AB}"/>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227790" y="2842203"/>
              <a:ext cx="219775" cy="219775"/>
            </a:xfrm>
            <a:prstGeom prst="rect">
              <a:avLst/>
            </a:prstGeom>
          </p:spPr>
        </p:pic>
        <p:pic>
          <p:nvPicPr>
            <p:cNvPr id="45" name="Picture 44">
              <a:extLst>
                <a:ext uri="{FF2B5EF4-FFF2-40B4-BE49-F238E27FC236}">
                  <a16:creationId xmlns:a16="http://schemas.microsoft.com/office/drawing/2014/main" id="{7024E518-2914-1C70-B504-BD7516178EF3}"/>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39288" y="2842203"/>
              <a:ext cx="219775" cy="219775"/>
            </a:xfrm>
            <a:prstGeom prst="rect">
              <a:avLst/>
            </a:prstGeom>
          </p:spPr>
        </p:pic>
        <p:pic>
          <p:nvPicPr>
            <p:cNvPr id="46" name="Picture 45">
              <a:extLst>
                <a:ext uri="{FF2B5EF4-FFF2-40B4-BE49-F238E27FC236}">
                  <a16:creationId xmlns:a16="http://schemas.microsoft.com/office/drawing/2014/main" id="{DE6CA1D8-D371-1BA2-FF11-F69B6FE68D4F}"/>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49436" y="2842203"/>
              <a:ext cx="219775" cy="219775"/>
            </a:xfrm>
            <a:prstGeom prst="rect">
              <a:avLst/>
            </a:prstGeom>
          </p:spPr>
        </p:pic>
        <p:pic>
          <p:nvPicPr>
            <p:cNvPr id="47" name="Picture 46">
              <a:extLst>
                <a:ext uri="{FF2B5EF4-FFF2-40B4-BE49-F238E27FC236}">
                  <a16:creationId xmlns:a16="http://schemas.microsoft.com/office/drawing/2014/main" id="{7B02B7B8-82C9-F027-5F2E-1BC2E3B0414D}"/>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051951" y="2842203"/>
              <a:ext cx="219775" cy="219775"/>
            </a:xfrm>
            <a:prstGeom prst="rect">
              <a:avLst/>
            </a:prstGeom>
          </p:spPr>
        </p:pic>
        <p:pic>
          <p:nvPicPr>
            <p:cNvPr id="48" name="Picture 47">
              <a:extLst>
                <a:ext uri="{FF2B5EF4-FFF2-40B4-BE49-F238E27FC236}">
                  <a16:creationId xmlns:a16="http://schemas.microsoft.com/office/drawing/2014/main" id="{437C7852-DA7E-7DAA-D957-2F22F1C7B879}"/>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860729" y="2842203"/>
              <a:ext cx="219775" cy="219775"/>
            </a:xfrm>
            <a:prstGeom prst="rect">
              <a:avLst/>
            </a:prstGeom>
          </p:spPr>
        </p:pic>
      </p:grpSp>
      <p:sp>
        <p:nvSpPr>
          <p:cNvPr id="49" name="Text Box 33">
            <a:extLst>
              <a:ext uri="{FF2B5EF4-FFF2-40B4-BE49-F238E27FC236}">
                <a16:creationId xmlns:a16="http://schemas.microsoft.com/office/drawing/2014/main" id="{F19A6ABF-3C8E-DB7D-BBB9-06E79ADDF842}"/>
              </a:ext>
            </a:extLst>
          </p:cNvPr>
          <p:cNvSpPr txBox="1">
            <a:spLocks noChangeArrowheads="1"/>
          </p:cNvSpPr>
          <p:nvPr/>
        </p:nvSpPr>
        <p:spPr bwMode="auto">
          <a:xfrm>
            <a:off x="8182776" y="1615740"/>
            <a:ext cx="246938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algn="ctr" eaLnBrk="1" hangingPunct="1"/>
            <a:r>
              <a:rPr lang="en-GB" altLang="en-US" sz="1200" b="1" dirty="0">
                <a:solidFill>
                  <a:schemeClr val="bg1">
                    <a:lumMod val="50000"/>
                  </a:schemeClr>
                </a:solidFill>
                <a:latin typeface="Segoe UI" panose="020B0502040204020203" pitchFamily="34" charset="0"/>
                <a:cs typeface="Segoe UI" panose="020B0502040204020203" pitchFamily="34" charset="0"/>
              </a:rPr>
              <a:t>Portfolio Size</a:t>
            </a:r>
          </a:p>
        </p:txBody>
      </p:sp>
      <p:sp>
        <p:nvSpPr>
          <p:cNvPr id="51" name="TextBox 50">
            <a:extLst>
              <a:ext uri="{FF2B5EF4-FFF2-40B4-BE49-F238E27FC236}">
                <a16:creationId xmlns:a16="http://schemas.microsoft.com/office/drawing/2014/main" id="{CF9329C0-7A68-A9E4-5DB8-BB087592FD86}"/>
              </a:ext>
            </a:extLst>
          </p:cNvPr>
          <p:cNvSpPr txBox="1"/>
          <p:nvPr/>
        </p:nvSpPr>
        <p:spPr>
          <a:xfrm>
            <a:off x="535508" y="5943600"/>
            <a:ext cx="11422218" cy="461665"/>
          </a:xfrm>
          <a:prstGeom prst="rect">
            <a:avLst/>
          </a:prstGeom>
          <a:noFill/>
        </p:spPr>
        <p:txBody>
          <a:bodyPr wrap="square">
            <a:spAutoFit/>
          </a:bodyPr>
          <a:lstStyle/>
          <a:p>
            <a:r>
              <a:rPr lang="en-GB" sz="800" dirty="0">
                <a:solidFill>
                  <a:schemeClr val="bg1">
                    <a:lumMod val="50000"/>
                  </a:schemeClr>
                </a:solidFill>
                <a:latin typeface="Segoe UI" panose="020B0502040204020203" pitchFamily="34" charset="0"/>
                <a:cs typeface="Segoe UI" panose="020B0502040204020203" pitchFamily="34" charset="0"/>
              </a:rPr>
              <a:t>QEPC1. In total, how many properties in your portfolio have an Energy Performance Certificate (EPC) rating of “D”, “E”, “F” or “G”? Please type in ‘0’ if all your properties have an EPC rating above a “D” rating?</a:t>
            </a:r>
          </a:p>
          <a:p>
            <a:r>
              <a:rPr lang="en-GB" sz="800" dirty="0">
                <a:solidFill>
                  <a:schemeClr val="bg1">
                    <a:lumMod val="50000"/>
                  </a:schemeClr>
                </a:solidFill>
                <a:latin typeface="Segoe UI" panose="020B0502040204020203" pitchFamily="34" charset="0"/>
                <a:cs typeface="Segoe UI" panose="020B0502040204020203" pitchFamily="34" charset="0"/>
              </a:rPr>
              <a:t>QEPC2.New legislation currently proposes that from April 2028, all new tenancies and all existing tenancies must have an Energy Performance Certificate (EPC) rating of at least “C” or higher. Before this survey, to what extent were you aware of this new legal requirement? Base: All (983) </a:t>
            </a:r>
          </a:p>
        </p:txBody>
      </p:sp>
      <p:sp>
        <p:nvSpPr>
          <p:cNvPr id="30" name="TextBox 29">
            <a:extLst>
              <a:ext uri="{FF2B5EF4-FFF2-40B4-BE49-F238E27FC236}">
                <a16:creationId xmlns:a16="http://schemas.microsoft.com/office/drawing/2014/main" id="{B0BB0DA2-3F83-40EB-94FD-DF1BBDE9EFD7}"/>
              </a:ext>
            </a:extLst>
          </p:cNvPr>
          <p:cNvSpPr txBox="1"/>
          <p:nvPr/>
        </p:nvSpPr>
        <p:spPr>
          <a:xfrm>
            <a:off x="11287125" y="0"/>
            <a:ext cx="904876" cy="323850"/>
          </a:xfrm>
          <a:prstGeom prst="rect">
            <a:avLst/>
          </a:prstGeom>
          <a:solidFill>
            <a:srgbClr val="FFC000"/>
          </a:solidFill>
        </p:spPr>
        <p:txBody>
          <a:bodyPr vert="horz" wrap="square" lIns="0" tIns="0" rIns="0" bIns="0" rtlCol="0" anchor="ctr">
            <a:normAutofit/>
          </a:bodyPr>
          <a:lstStyle/>
          <a:p>
            <a:pPr algn="ctr"/>
            <a:r>
              <a:rPr lang="en-GB" sz="1600" b="1" dirty="0">
                <a:solidFill>
                  <a:schemeClr val="bg1"/>
                </a:solidFill>
                <a:latin typeface="Segoe UI" panose="020B0502040204020203" pitchFamily="34" charset="0"/>
                <a:cs typeface="Segoe UI" panose="020B0502040204020203" pitchFamily="34" charset="0"/>
              </a:rPr>
              <a:t>NEW</a:t>
            </a:r>
          </a:p>
        </p:txBody>
      </p:sp>
    </p:spTree>
    <p:extLst>
      <p:ext uri="{BB962C8B-B14F-4D97-AF65-F5344CB8AC3E}">
        <p14:creationId xmlns:p14="http://schemas.microsoft.com/office/powerpoint/2010/main" val="28127077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5A22-A4B8-4AAA-9674-410DFF0B3FB7}"/>
              </a:ext>
            </a:extLst>
          </p:cNvPr>
          <p:cNvSpPr>
            <a:spLocks noGrp="1"/>
          </p:cNvSpPr>
          <p:nvPr>
            <p:ph type="title"/>
          </p:nvPr>
        </p:nvSpPr>
        <p:spPr>
          <a:xfrm>
            <a:off x="422888" y="244702"/>
            <a:ext cx="10419284" cy="671807"/>
          </a:xfrm>
        </p:spPr>
        <p:txBody>
          <a:bodyPr/>
          <a:lstStyle/>
          <a:p>
            <a:r>
              <a:rPr lang="en-GB" dirty="0"/>
              <a:t>Approximately 6 in 10 landlords would carry out works needed if they had a property that did not meet the required EPC standard</a:t>
            </a:r>
          </a:p>
        </p:txBody>
      </p:sp>
      <p:sp>
        <p:nvSpPr>
          <p:cNvPr id="3" name="Text Placeholder 2">
            <a:extLst>
              <a:ext uri="{FF2B5EF4-FFF2-40B4-BE49-F238E27FC236}">
                <a16:creationId xmlns:a16="http://schemas.microsoft.com/office/drawing/2014/main" id="{20F93267-5073-455B-AD1F-AE0EDD023D03}"/>
              </a:ext>
            </a:extLst>
          </p:cNvPr>
          <p:cNvSpPr>
            <a:spLocks noGrp="1"/>
          </p:cNvSpPr>
          <p:nvPr>
            <p:ph type="body" sz="quarter" idx="18"/>
          </p:nvPr>
        </p:nvSpPr>
        <p:spPr>
          <a:xfrm>
            <a:off x="668337" y="6189797"/>
            <a:ext cx="9417050" cy="273050"/>
          </a:xfrm>
        </p:spPr>
        <p:txBody>
          <a:bodyPr/>
          <a:lstStyle/>
          <a:p>
            <a:r>
              <a:rPr lang="en-GB" dirty="0"/>
              <a:t>QEPC3. If you had a rental property that did not meet the required EPC standard, would you…? Base: All (983)</a:t>
            </a:r>
          </a:p>
        </p:txBody>
      </p:sp>
      <p:sp>
        <p:nvSpPr>
          <p:cNvPr id="4" name="Text Placeholder 3">
            <a:extLst>
              <a:ext uri="{FF2B5EF4-FFF2-40B4-BE49-F238E27FC236}">
                <a16:creationId xmlns:a16="http://schemas.microsoft.com/office/drawing/2014/main" id="{9728835D-F032-475D-A7FE-9897F3F6B150}"/>
              </a:ext>
            </a:extLst>
          </p:cNvPr>
          <p:cNvSpPr>
            <a:spLocks noGrp="1"/>
          </p:cNvSpPr>
          <p:nvPr>
            <p:ph type="body" sz="quarter" idx="19"/>
          </p:nvPr>
        </p:nvSpPr>
        <p:spPr>
          <a:xfrm>
            <a:off x="439738" y="1007919"/>
            <a:ext cx="11078794" cy="581025"/>
          </a:xfrm>
        </p:spPr>
        <p:txBody>
          <a:bodyPr/>
          <a:lstStyle/>
          <a:p>
            <a:r>
              <a:rPr lang="en-GB" dirty="0"/>
              <a:t>37% of landlords would look to carry out the works at the minimum cost required, whilst 20% would carry out the works to maximise the long-term value of the property. 25% of landlords would not carry out any works and either sell the property or not re-let it – this is up by 5%</a:t>
            </a:r>
          </a:p>
        </p:txBody>
      </p:sp>
      <p:sp>
        <p:nvSpPr>
          <p:cNvPr id="5" name="Text Placeholder 4">
            <a:extLst>
              <a:ext uri="{FF2B5EF4-FFF2-40B4-BE49-F238E27FC236}">
                <a16:creationId xmlns:a16="http://schemas.microsoft.com/office/drawing/2014/main" id="{C3317752-0982-4E65-8E08-1267E4563CB4}"/>
              </a:ext>
            </a:extLst>
          </p:cNvPr>
          <p:cNvSpPr>
            <a:spLocks noGrp="1"/>
          </p:cNvSpPr>
          <p:nvPr>
            <p:ph type="body" sz="quarter" idx="20"/>
          </p:nvPr>
        </p:nvSpPr>
        <p:spPr>
          <a:xfrm>
            <a:off x="439738" y="1674669"/>
            <a:ext cx="10952162" cy="390525"/>
          </a:xfrm>
        </p:spPr>
        <p:txBody>
          <a:bodyPr/>
          <a:lstStyle/>
          <a:p>
            <a:r>
              <a:rPr lang="en-GB" dirty="0"/>
              <a:t>If you had a rental property that did not meet the required EPC standard, would you…? (%)</a:t>
            </a:r>
          </a:p>
        </p:txBody>
      </p:sp>
      <p:graphicFrame>
        <p:nvGraphicFramePr>
          <p:cNvPr id="6" name="Chart 10">
            <a:extLst>
              <a:ext uri="{FF2B5EF4-FFF2-40B4-BE49-F238E27FC236}">
                <a16:creationId xmlns:a16="http://schemas.microsoft.com/office/drawing/2014/main" id="{11C8ED19-A373-4E39-9E42-FA7418A8A65D}"/>
              </a:ext>
            </a:extLst>
          </p:cNvPr>
          <p:cNvGraphicFramePr>
            <a:graphicFrameLocks/>
          </p:cNvGraphicFramePr>
          <p:nvPr>
            <p:extLst>
              <p:ext uri="{D42A27DB-BD31-4B8C-83A1-F6EECF244321}">
                <p14:modId xmlns:p14="http://schemas.microsoft.com/office/powerpoint/2010/main" val="3155278686"/>
              </p:ext>
            </p:extLst>
          </p:nvPr>
        </p:nvGraphicFramePr>
        <p:xfrm>
          <a:off x="3826555" y="2399168"/>
          <a:ext cx="3064786" cy="33137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F6F48EE6-7055-427C-81AE-3371BC196AA0}"/>
              </a:ext>
            </a:extLst>
          </p:cNvPr>
          <p:cNvGraphicFramePr>
            <a:graphicFrameLocks noGrp="1"/>
          </p:cNvGraphicFramePr>
          <p:nvPr>
            <p:extLst>
              <p:ext uri="{D42A27DB-BD31-4B8C-83A1-F6EECF244321}">
                <p14:modId xmlns:p14="http://schemas.microsoft.com/office/powerpoint/2010/main" val="3598003572"/>
              </p:ext>
            </p:extLst>
          </p:nvPr>
        </p:nvGraphicFramePr>
        <p:xfrm>
          <a:off x="193040" y="2575421"/>
          <a:ext cx="3568301" cy="3137477"/>
        </p:xfrm>
        <a:graphic>
          <a:graphicData uri="http://schemas.openxmlformats.org/drawingml/2006/table">
            <a:tbl>
              <a:tblPr firstRow="1" bandRow="1">
                <a:tableStyleId>{2D5ABB26-0587-4C30-8999-92F81FD0307C}</a:tableStyleId>
              </a:tblPr>
              <a:tblGrid>
                <a:gridCol w="3568301">
                  <a:extLst>
                    <a:ext uri="{9D8B030D-6E8A-4147-A177-3AD203B41FA5}">
                      <a16:colId xmlns:a16="http://schemas.microsoft.com/office/drawing/2014/main" val="20000"/>
                    </a:ext>
                  </a:extLst>
                </a:gridCol>
              </a:tblGrid>
              <a:tr h="448211">
                <a:tc>
                  <a:txBody>
                    <a:bodyPr/>
                    <a:lstStyle/>
                    <a:p>
                      <a:pPr marL="0" algn="r" defTabSz="914377" rtl="0" eaLnBrk="1" fontAlgn="ctr" latinLnBrk="0" hangingPunct="1"/>
                      <a:r>
                        <a:rPr lang="en-US"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Carry out works at the minimum cost required to comply, and continue to let it out</a:t>
                      </a:r>
                    </a:p>
                  </a:txBody>
                  <a:tcPr marL="6350" marR="6350" marT="6350" marB="0" anchor="ctr"/>
                </a:tc>
                <a:extLst>
                  <a:ext uri="{0D108BD9-81ED-4DB2-BD59-A6C34878D82A}">
                    <a16:rowId xmlns:a16="http://schemas.microsoft.com/office/drawing/2014/main" val="10000"/>
                  </a:ext>
                </a:extLst>
              </a:tr>
              <a:tr h="448211">
                <a:tc>
                  <a:txBody>
                    <a:bodyPr/>
                    <a:lstStyle/>
                    <a:p>
                      <a:pPr marL="0" algn="r" defTabSz="914377" rtl="0" eaLnBrk="1" fontAlgn="ctr" latinLnBrk="0" hangingPunct="1"/>
                      <a:r>
                        <a:rPr lang="en-US"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Not carry out any works and either sell the property or not re-let it</a:t>
                      </a:r>
                    </a:p>
                  </a:txBody>
                  <a:tcPr marL="6350" marR="6350" marT="6350" marB="0" anchor="ctr"/>
                </a:tc>
                <a:extLst>
                  <a:ext uri="{0D108BD9-81ED-4DB2-BD59-A6C34878D82A}">
                    <a16:rowId xmlns:a16="http://schemas.microsoft.com/office/drawing/2014/main" val="10009"/>
                  </a:ext>
                </a:extLst>
              </a:tr>
              <a:tr h="448211">
                <a:tc>
                  <a:txBody>
                    <a:bodyPr/>
                    <a:lstStyle/>
                    <a:p>
                      <a:pPr marL="0" algn="r" defTabSz="914377" rtl="0" eaLnBrk="1" fontAlgn="ctr" latinLnBrk="0" hangingPunct="1"/>
                      <a:r>
                        <a:rPr lang="en-US"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Carry out the works that </a:t>
                      </a:r>
                      <a:r>
                        <a:rPr lang="en-US" sz="1200" b="0" i="0" u="none" strike="noStrike" kern="1200" dirty="0" err="1">
                          <a:solidFill>
                            <a:schemeClr val="bg1">
                              <a:lumMod val="50000"/>
                            </a:schemeClr>
                          </a:solidFill>
                          <a:effectLst/>
                          <a:latin typeface="Segoe UI" panose="020B0502040204020203" pitchFamily="34" charset="0"/>
                          <a:ea typeface="+mn-ea"/>
                          <a:cs typeface="Segoe UI" panose="020B0502040204020203" pitchFamily="34" charset="0"/>
                        </a:rPr>
                        <a:t>maximise</a:t>
                      </a:r>
                      <a:r>
                        <a:rPr lang="en-US"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 the long-term value of my property, and continue to let it out</a:t>
                      </a:r>
                    </a:p>
                  </a:txBody>
                  <a:tcPr marL="6350" marR="6350" marT="6350" marB="0" anchor="ctr"/>
                </a:tc>
                <a:extLst>
                  <a:ext uri="{0D108BD9-81ED-4DB2-BD59-A6C34878D82A}">
                    <a16:rowId xmlns:a16="http://schemas.microsoft.com/office/drawing/2014/main" val="10001"/>
                  </a:ext>
                </a:extLst>
              </a:tr>
              <a:tr h="448211">
                <a:tc>
                  <a:txBody>
                    <a:bodyPr/>
                    <a:lstStyle/>
                    <a:p>
                      <a:pPr marL="0" algn="r" defTabSz="914377" rtl="0" eaLnBrk="1" fontAlgn="ctr" latinLnBrk="0" hangingPunct="1"/>
                      <a:r>
                        <a:rPr lang="en-US"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Carry out works to bring up to standard then sell it</a:t>
                      </a:r>
                    </a:p>
                  </a:txBody>
                  <a:tcPr marL="6350" marR="6350" marT="6350" marB="0" anchor="ctr"/>
                </a:tc>
                <a:extLst>
                  <a:ext uri="{0D108BD9-81ED-4DB2-BD59-A6C34878D82A}">
                    <a16:rowId xmlns:a16="http://schemas.microsoft.com/office/drawing/2014/main" val="10002"/>
                  </a:ext>
                </a:extLst>
              </a:tr>
              <a:tr h="448211">
                <a:tc>
                  <a:txBody>
                    <a:bodyPr/>
                    <a:lstStyle/>
                    <a:p>
                      <a:pPr marL="0" algn="r" defTabSz="914377" rtl="0" eaLnBrk="1" fontAlgn="ctr" latinLnBrk="0" hangingPunct="1"/>
                      <a:r>
                        <a:rPr lang="en-US"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Not carry out any works, continue to let it out </a:t>
                      </a:r>
                    </a:p>
                  </a:txBody>
                  <a:tcPr marL="6350" marR="6350" marT="6350" marB="0" anchor="ctr"/>
                </a:tc>
                <a:extLst>
                  <a:ext uri="{0D108BD9-81ED-4DB2-BD59-A6C34878D82A}">
                    <a16:rowId xmlns:a16="http://schemas.microsoft.com/office/drawing/2014/main" val="10004"/>
                  </a:ext>
                </a:extLst>
              </a:tr>
              <a:tr h="448211">
                <a:tc>
                  <a:txBody>
                    <a:bodyPr/>
                    <a:lstStyle/>
                    <a:p>
                      <a:pPr marL="0" algn="r" defTabSz="914377" rtl="0" eaLnBrk="1" fontAlgn="ctr" latinLnBrk="0" hangingPunct="1"/>
                      <a:r>
                        <a:rPr lang="en-GB"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Other </a:t>
                      </a:r>
                    </a:p>
                  </a:txBody>
                  <a:tcPr marL="9525" marR="9525" marT="9525" marB="0" anchor="ctr"/>
                </a:tc>
                <a:extLst>
                  <a:ext uri="{0D108BD9-81ED-4DB2-BD59-A6C34878D82A}">
                    <a16:rowId xmlns:a16="http://schemas.microsoft.com/office/drawing/2014/main" val="10005"/>
                  </a:ext>
                </a:extLst>
              </a:tr>
              <a:tr h="448211">
                <a:tc>
                  <a:txBody>
                    <a:bodyPr/>
                    <a:lstStyle/>
                    <a:p>
                      <a:pPr marL="0" algn="r" defTabSz="914377" rtl="0" eaLnBrk="1" fontAlgn="ctr" latinLnBrk="0" hangingPunct="1"/>
                      <a:r>
                        <a:rPr lang="en-GB"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rPr>
                        <a:t>Don’t know</a:t>
                      </a:r>
                    </a:p>
                  </a:txBody>
                  <a:tcPr marL="9525" marR="9525" marT="9525" marB="0" anchor="ctr"/>
                </a:tc>
                <a:extLst>
                  <a:ext uri="{0D108BD9-81ED-4DB2-BD59-A6C34878D82A}">
                    <a16:rowId xmlns:a16="http://schemas.microsoft.com/office/drawing/2014/main" val="1504030014"/>
                  </a:ext>
                </a:extLst>
              </a:tr>
            </a:tbl>
          </a:graphicData>
        </a:graphic>
      </p:graphicFrame>
      <p:grpSp>
        <p:nvGrpSpPr>
          <p:cNvPr id="10" name="Group 9">
            <a:extLst>
              <a:ext uri="{FF2B5EF4-FFF2-40B4-BE49-F238E27FC236}">
                <a16:creationId xmlns:a16="http://schemas.microsoft.com/office/drawing/2014/main" id="{954F9912-C0E2-450F-9507-459FA6F28077}"/>
              </a:ext>
            </a:extLst>
          </p:cNvPr>
          <p:cNvGrpSpPr/>
          <p:nvPr/>
        </p:nvGrpSpPr>
        <p:grpSpPr>
          <a:xfrm>
            <a:off x="6898873" y="2084559"/>
            <a:ext cx="4668604" cy="470542"/>
            <a:chOff x="3290539" y="2842203"/>
            <a:chExt cx="4668604" cy="470542"/>
          </a:xfrm>
        </p:grpSpPr>
        <p:sp>
          <p:nvSpPr>
            <p:cNvPr id="11" name="TextBox 10">
              <a:extLst>
                <a:ext uri="{FF2B5EF4-FFF2-40B4-BE49-F238E27FC236}">
                  <a16:creationId xmlns:a16="http://schemas.microsoft.com/office/drawing/2014/main" id="{8C87F74A-673D-40F9-B395-1AE55CA13309}"/>
                </a:ext>
              </a:extLst>
            </p:cNvPr>
            <p:cNvSpPr txBox="1"/>
            <p:nvPr/>
          </p:nvSpPr>
          <p:spPr>
            <a:xfrm>
              <a:off x="3290539"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a:t>
              </a:r>
            </a:p>
          </p:txBody>
        </p:sp>
        <p:sp>
          <p:nvSpPr>
            <p:cNvPr id="12" name="TextBox 11">
              <a:extLst>
                <a:ext uri="{FF2B5EF4-FFF2-40B4-BE49-F238E27FC236}">
                  <a16:creationId xmlns:a16="http://schemas.microsoft.com/office/drawing/2014/main" id="{4BFDFAC6-0E9A-44BD-B5C3-22BA43EFC2F3}"/>
                </a:ext>
              </a:extLst>
            </p:cNvPr>
            <p:cNvSpPr txBox="1"/>
            <p:nvPr/>
          </p:nvSpPr>
          <p:spPr>
            <a:xfrm>
              <a:off x="4059154"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2-3</a:t>
              </a:r>
            </a:p>
          </p:txBody>
        </p:sp>
        <p:sp>
          <p:nvSpPr>
            <p:cNvPr id="13" name="TextBox 12">
              <a:extLst>
                <a:ext uri="{FF2B5EF4-FFF2-40B4-BE49-F238E27FC236}">
                  <a16:creationId xmlns:a16="http://schemas.microsoft.com/office/drawing/2014/main" id="{E1FA8C5E-D6FD-4446-AA67-6BB6D1D46F6F}"/>
                </a:ext>
              </a:extLst>
            </p:cNvPr>
            <p:cNvSpPr txBox="1"/>
            <p:nvPr/>
          </p:nvSpPr>
          <p:spPr>
            <a:xfrm>
              <a:off x="5709704"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6-10</a:t>
              </a:r>
            </a:p>
          </p:txBody>
        </p:sp>
        <p:sp>
          <p:nvSpPr>
            <p:cNvPr id="14" name="TextBox 13">
              <a:extLst>
                <a:ext uri="{FF2B5EF4-FFF2-40B4-BE49-F238E27FC236}">
                  <a16:creationId xmlns:a16="http://schemas.microsoft.com/office/drawing/2014/main" id="{D1AB41F5-8B5A-4BAB-B114-FE25E27A40D9}"/>
                </a:ext>
              </a:extLst>
            </p:cNvPr>
            <p:cNvSpPr txBox="1"/>
            <p:nvPr/>
          </p:nvSpPr>
          <p:spPr>
            <a:xfrm>
              <a:off x="6539598" y="3035746"/>
              <a:ext cx="599885" cy="276999"/>
            </a:xfrm>
            <a:prstGeom prst="rect">
              <a:avLst/>
            </a:prstGeom>
            <a:noFill/>
          </p:spPr>
          <p:txBody>
            <a:bodyPr wrap="non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11-19</a:t>
              </a:r>
            </a:p>
          </p:txBody>
        </p:sp>
        <p:sp>
          <p:nvSpPr>
            <p:cNvPr id="15" name="TextBox 14">
              <a:extLst>
                <a:ext uri="{FF2B5EF4-FFF2-40B4-BE49-F238E27FC236}">
                  <a16:creationId xmlns:a16="http://schemas.microsoft.com/office/drawing/2014/main" id="{658D4516-7CC4-4C85-BC9A-BC435F9BC167}"/>
                </a:ext>
              </a:extLst>
            </p:cNvPr>
            <p:cNvSpPr txBox="1"/>
            <p:nvPr/>
          </p:nvSpPr>
          <p:spPr>
            <a:xfrm>
              <a:off x="7359258" y="3035746"/>
              <a:ext cx="599885"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20+</a:t>
              </a:r>
            </a:p>
          </p:txBody>
        </p:sp>
        <p:sp>
          <p:nvSpPr>
            <p:cNvPr id="16" name="TextBox 15">
              <a:extLst>
                <a:ext uri="{FF2B5EF4-FFF2-40B4-BE49-F238E27FC236}">
                  <a16:creationId xmlns:a16="http://schemas.microsoft.com/office/drawing/2014/main" id="{01EE0513-E740-42D6-A272-7AC3B5EFF43D}"/>
                </a:ext>
              </a:extLst>
            </p:cNvPr>
            <p:cNvSpPr txBox="1"/>
            <p:nvPr/>
          </p:nvSpPr>
          <p:spPr>
            <a:xfrm>
              <a:off x="4885227"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4-5</a:t>
              </a:r>
            </a:p>
          </p:txBody>
        </p:sp>
        <p:pic>
          <p:nvPicPr>
            <p:cNvPr id="18" name="Picture 17">
              <a:extLst>
                <a:ext uri="{FF2B5EF4-FFF2-40B4-BE49-F238E27FC236}">
                  <a16:creationId xmlns:a16="http://schemas.microsoft.com/office/drawing/2014/main" id="{2660F8BD-BAEE-414E-8A24-F09911C1AD95}"/>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57804" y="2842203"/>
              <a:ext cx="219775" cy="219775"/>
            </a:xfrm>
            <a:prstGeom prst="rect">
              <a:avLst/>
            </a:prstGeom>
          </p:spPr>
        </p:pic>
        <p:pic>
          <p:nvPicPr>
            <p:cNvPr id="19" name="Picture 18">
              <a:extLst>
                <a:ext uri="{FF2B5EF4-FFF2-40B4-BE49-F238E27FC236}">
                  <a16:creationId xmlns:a16="http://schemas.microsoft.com/office/drawing/2014/main" id="{4CDABB90-55E6-47D9-8F43-C2504373B803}"/>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227790" y="2842203"/>
              <a:ext cx="219775" cy="219775"/>
            </a:xfrm>
            <a:prstGeom prst="rect">
              <a:avLst/>
            </a:prstGeom>
          </p:spPr>
        </p:pic>
        <p:pic>
          <p:nvPicPr>
            <p:cNvPr id="20" name="Picture 19">
              <a:extLst>
                <a:ext uri="{FF2B5EF4-FFF2-40B4-BE49-F238E27FC236}">
                  <a16:creationId xmlns:a16="http://schemas.microsoft.com/office/drawing/2014/main" id="{F88A9293-7167-46E1-AAC1-98324E4C80F9}"/>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39288" y="2842203"/>
              <a:ext cx="219775" cy="219775"/>
            </a:xfrm>
            <a:prstGeom prst="rect">
              <a:avLst/>
            </a:prstGeom>
          </p:spPr>
        </p:pic>
        <p:pic>
          <p:nvPicPr>
            <p:cNvPr id="21" name="Picture 20">
              <a:extLst>
                <a:ext uri="{FF2B5EF4-FFF2-40B4-BE49-F238E27FC236}">
                  <a16:creationId xmlns:a16="http://schemas.microsoft.com/office/drawing/2014/main" id="{7152083C-0436-469C-9D37-EAA9469A6A40}"/>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49436" y="2842203"/>
              <a:ext cx="219775" cy="219775"/>
            </a:xfrm>
            <a:prstGeom prst="rect">
              <a:avLst/>
            </a:prstGeom>
          </p:spPr>
        </p:pic>
        <p:pic>
          <p:nvPicPr>
            <p:cNvPr id="22" name="Picture 21">
              <a:extLst>
                <a:ext uri="{FF2B5EF4-FFF2-40B4-BE49-F238E27FC236}">
                  <a16:creationId xmlns:a16="http://schemas.microsoft.com/office/drawing/2014/main" id="{A8D05603-FE3D-444D-AE0E-698FB39EE001}"/>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051951" y="2842203"/>
              <a:ext cx="219775" cy="219775"/>
            </a:xfrm>
            <a:prstGeom prst="rect">
              <a:avLst/>
            </a:prstGeom>
          </p:spPr>
        </p:pic>
        <p:pic>
          <p:nvPicPr>
            <p:cNvPr id="23" name="Picture 22">
              <a:extLst>
                <a:ext uri="{FF2B5EF4-FFF2-40B4-BE49-F238E27FC236}">
                  <a16:creationId xmlns:a16="http://schemas.microsoft.com/office/drawing/2014/main" id="{DAE6E295-4A6F-4FFB-B97D-40CE9297CCA1}"/>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860729" y="2842203"/>
              <a:ext cx="219775" cy="219775"/>
            </a:xfrm>
            <a:prstGeom prst="rect">
              <a:avLst/>
            </a:prstGeom>
          </p:spPr>
        </p:pic>
      </p:grpSp>
      <p:graphicFrame>
        <p:nvGraphicFramePr>
          <p:cNvPr id="24" name="Table 23">
            <a:extLst>
              <a:ext uri="{FF2B5EF4-FFF2-40B4-BE49-F238E27FC236}">
                <a16:creationId xmlns:a16="http://schemas.microsoft.com/office/drawing/2014/main" id="{EB94328F-C02A-41D4-970A-5C3067C71269}"/>
              </a:ext>
            </a:extLst>
          </p:cNvPr>
          <p:cNvGraphicFramePr>
            <a:graphicFrameLocks noGrp="1"/>
          </p:cNvGraphicFramePr>
          <p:nvPr>
            <p:extLst>
              <p:ext uri="{D42A27DB-BD31-4B8C-83A1-F6EECF244321}">
                <p14:modId xmlns:p14="http://schemas.microsoft.com/office/powerpoint/2010/main" val="1485997064"/>
              </p:ext>
            </p:extLst>
          </p:nvPr>
        </p:nvGraphicFramePr>
        <p:xfrm>
          <a:off x="6745840" y="2593062"/>
          <a:ext cx="4923150" cy="3128230"/>
        </p:xfrm>
        <a:graphic>
          <a:graphicData uri="http://schemas.openxmlformats.org/drawingml/2006/table">
            <a:tbl>
              <a:tblPr>
                <a:tableStyleId>{073A0DAA-6AF3-43AB-8588-CEC1D06C72B9}</a:tableStyleId>
              </a:tblPr>
              <a:tblGrid>
                <a:gridCol w="820525">
                  <a:extLst>
                    <a:ext uri="{9D8B030D-6E8A-4147-A177-3AD203B41FA5}">
                      <a16:colId xmlns:a16="http://schemas.microsoft.com/office/drawing/2014/main" val="20000"/>
                    </a:ext>
                  </a:extLst>
                </a:gridCol>
                <a:gridCol w="820525">
                  <a:extLst>
                    <a:ext uri="{9D8B030D-6E8A-4147-A177-3AD203B41FA5}">
                      <a16:colId xmlns:a16="http://schemas.microsoft.com/office/drawing/2014/main" val="20001"/>
                    </a:ext>
                  </a:extLst>
                </a:gridCol>
                <a:gridCol w="820525">
                  <a:extLst>
                    <a:ext uri="{9D8B030D-6E8A-4147-A177-3AD203B41FA5}">
                      <a16:colId xmlns:a16="http://schemas.microsoft.com/office/drawing/2014/main" val="20002"/>
                    </a:ext>
                  </a:extLst>
                </a:gridCol>
                <a:gridCol w="820525">
                  <a:extLst>
                    <a:ext uri="{9D8B030D-6E8A-4147-A177-3AD203B41FA5}">
                      <a16:colId xmlns:a16="http://schemas.microsoft.com/office/drawing/2014/main" val="20003"/>
                    </a:ext>
                  </a:extLst>
                </a:gridCol>
                <a:gridCol w="820525">
                  <a:extLst>
                    <a:ext uri="{9D8B030D-6E8A-4147-A177-3AD203B41FA5}">
                      <a16:colId xmlns:a16="http://schemas.microsoft.com/office/drawing/2014/main" val="20004"/>
                    </a:ext>
                  </a:extLst>
                </a:gridCol>
                <a:gridCol w="820525">
                  <a:extLst>
                    <a:ext uri="{9D8B030D-6E8A-4147-A177-3AD203B41FA5}">
                      <a16:colId xmlns:a16="http://schemas.microsoft.com/office/drawing/2014/main" val="20005"/>
                    </a:ext>
                  </a:extLst>
                </a:gridCol>
              </a:tblGrid>
              <a:tr h="446890">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25</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34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45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37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40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39</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446890">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23</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27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29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21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29</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446890">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31</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22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18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12</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446890">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4</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4</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3"/>
                  </a:ext>
                </a:extLst>
              </a:tr>
              <a:tr h="446890">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r h="446890">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8</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10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a:solidFill>
                            <a:schemeClr val="bg1"/>
                          </a:solidFill>
                          <a:effectLst/>
                          <a:latin typeface="Segoe UI" panose="020B0502040204020203" pitchFamily="34" charset="0"/>
                          <a:ea typeface="+mn-ea"/>
                          <a:cs typeface="Segoe UI" panose="020B0502040204020203" pitchFamily="34" charset="0"/>
                        </a:rPr>
                        <a:t>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11</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5"/>
                  </a:ext>
                </a:extLst>
              </a:tr>
              <a:tr h="446890">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9</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US" sz="1100" b="1" i="0" u="none" strike="noStrike" kern="1200" dirty="0">
                          <a:solidFill>
                            <a:schemeClr val="bg1"/>
                          </a:solidFill>
                          <a:effectLst/>
                          <a:latin typeface="Segoe UI" panose="020B0502040204020203" pitchFamily="34" charset="0"/>
                          <a:ea typeface="+mn-ea"/>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38287621"/>
                  </a:ext>
                </a:extLst>
              </a:tr>
            </a:tbl>
          </a:graphicData>
        </a:graphic>
      </p:graphicFrame>
      <p:sp>
        <p:nvSpPr>
          <p:cNvPr id="25" name="Text Box 33">
            <a:extLst>
              <a:ext uri="{FF2B5EF4-FFF2-40B4-BE49-F238E27FC236}">
                <a16:creationId xmlns:a16="http://schemas.microsoft.com/office/drawing/2014/main" id="{CE63FCCB-3CBC-45FD-A8C4-B19B0BB63BD5}"/>
              </a:ext>
            </a:extLst>
          </p:cNvPr>
          <p:cNvSpPr txBox="1">
            <a:spLocks noChangeArrowheads="1"/>
          </p:cNvSpPr>
          <p:nvPr/>
        </p:nvSpPr>
        <p:spPr bwMode="auto">
          <a:xfrm>
            <a:off x="7946011" y="1767290"/>
            <a:ext cx="246938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algn="ctr" eaLnBrk="1" hangingPunct="1"/>
            <a:r>
              <a:rPr lang="en-GB" altLang="en-US" sz="1200" b="1" dirty="0">
                <a:solidFill>
                  <a:schemeClr val="bg1">
                    <a:lumMod val="50000"/>
                  </a:schemeClr>
                </a:solidFill>
                <a:latin typeface="Segoe UI" panose="020B0502040204020203" pitchFamily="34" charset="0"/>
                <a:cs typeface="Segoe UI" panose="020B0502040204020203" pitchFamily="34" charset="0"/>
              </a:rPr>
              <a:t>Portfolio Size</a:t>
            </a:r>
          </a:p>
        </p:txBody>
      </p:sp>
      <p:sp>
        <p:nvSpPr>
          <p:cNvPr id="8" name="TextBox 7">
            <a:extLst>
              <a:ext uri="{FF2B5EF4-FFF2-40B4-BE49-F238E27FC236}">
                <a16:creationId xmlns:a16="http://schemas.microsoft.com/office/drawing/2014/main" id="{3E1278D7-09AC-1578-4547-CA84C3AAF69E}"/>
              </a:ext>
            </a:extLst>
          </p:cNvPr>
          <p:cNvSpPr txBox="1"/>
          <p:nvPr/>
        </p:nvSpPr>
        <p:spPr>
          <a:xfrm>
            <a:off x="11287125" y="0"/>
            <a:ext cx="904876" cy="323850"/>
          </a:xfrm>
          <a:prstGeom prst="rect">
            <a:avLst/>
          </a:prstGeom>
          <a:solidFill>
            <a:srgbClr val="FFC000"/>
          </a:solidFill>
        </p:spPr>
        <p:txBody>
          <a:bodyPr vert="horz" wrap="square" lIns="0" tIns="0" rIns="0" bIns="0" rtlCol="0" anchor="ctr">
            <a:normAutofit/>
          </a:bodyPr>
          <a:lstStyle/>
          <a:p>
            <a:pPr algn="ctr"/>
            <a:r>
              <a:rPr lang="en-GB" sz="1600" b="1" dirty="0">
                <a:solidFill>
                  <a:schemeClr val="bg1"/>
                </a:solidFill>
                <a:latin typeface="Segoe UI" panose="020B0502040204020203" pitchFamily="34" charset="0"/>
                <a:cs typeface="Segoe UI" panose="020B0502040204020203" pitchFamily="34" charset="0"/>
              </a:rPr>
              <a:t>NEW</a:t>
            </a:r>
          </a:p>
        </p:txBody>
      </p:sp>
    </p:spTree>
    <p:extLst>
      <p:ext uri="{BB962C8B-B14F-4D97-AF65-F5344CB8AC3E}">
        <p14:creationId xmlns:p14="http://schemas.microsoft.com/office/powerpoint/2010/main" val="2954265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158977"/>
            <a:ext cx="10778533" cy="671807"/>
          </a:xfrm>
        </p:spPr>
        <p:txBody>
          <a:bodyPr/>
          <a:lstStyle/>
          <a:p>
            <a:r>
              <a:rPr lang="en-GB" dirty="0">
                <a:latin typeface="Calibri" panose="020F0502020204030204" pitchFamily="34" charset="0"/>
                <a:cs typeface="Calibri" panose="020F0502020204030204" pitchFamily="34" charset="0"/>
              </a:rPr>
              <a:t>Landlords’ own savings would be the most common source of funding should they have to undertake any works to bring their property up to standard</a:t>
            </a:r>
          </a:p>
        </p:txBody>
      </p:sp>
      <p:sp>
        <p:nvSpPr>
          <p:cNvPr id="3" name="Text Placeholder 2"/>
          <p:cNvSpPr>
            <a:spLocks noGrp="1"/>
          </p:cNvSpPr>
          <p:nvPr>
            <p:ph type="body" sz="quarter" idx="18"/>
          </p:nvPr>
        </p:nvSpPr>
        <p:spPr>
          <a:xfrm>
            <a:off x="664644" y="6192678"/>
            <a:ext cx="9417050" cy="273050"/>
          </a:xfrm>
        </p:spPr>
        <p:txBody>
          <a:bodyPr/>
          <a:lstStyle/>
          <a:p>
            <a:pPr marL="457200" indent="-457200">
              <a:lnSpc>
                <a:spcPct val="105000"/>
              </a:lnSpc>
            </a:pPr>
            <a:r>
              <a:rPr lang="en-GB" dirty="0"/>
              <a:t>QEPC4. If you had a rental property that did not meet the EPC requirements, how would you fund any works required to bring the property up to standard? Base: All (983) </a:t>
            </a:r>
          </a:p>
        </p:txBody>
      </p:sp>
      <p:sp>
        <p:nvSpPr>
          <p:cNvPr id="4" name="Text Placeholder 3"/>
          <p:cNvSpPr>
            <a:spLocks noGrp="1"/>
          </p:cNvSpPr>
          <p:nvPr>
            <p:ph type="body" sz="quarter" idx="19"/>
          </p:nvPr>
        </p:nvSpPr>
        <p:spPr>
          <a:xfrm>
            <a:off x="439737" y="914400"/>
            <a:ext cx="11590337" cy="581025"/>
          </a:xfrm>
        </p:spPr>
        <p:txBody>
          <a:bodyPr>
            <a:normAutofit/>
          </a:bodyPr>
          <a:lstStyle/>
          <a:p>
            <a:r>
              <a:rPr lang="en-GB" sz="1350" dirty="0">
                <a:latin typeface="Calibri" panose="020F0502020204030204" pitchFamily="34" charset="0"/>
                <a:cs typeface="Calibri" panose="020F0502020204030204" pitchFamily="34" charset="0"/>
              </a:rPr>
              <a:t>However, a third would consider increasing rents to generate funds for any remedial work, this rises to almost half of larger portfolio landlords.</a:t>
            </a:r>
          </a:p>
        </p:txBody>
      </p:sp>
      <p:graphicFrame>
        <p:nvGraphicFramePr>
          <p:cNvPr id="27" name="Object 1">
            <a:extLst>
              <a:ext uri="{FF2B5EF4-FFF2-40B4-BE49-F238E27FC236}">
                <a16:creationId xmlns:a16="http://schemas.microsoft.com/office/drawing/2014/main" id="{C86A4173-4562-4791-823B-5EFD15DF3722}"/>
              </a:ext>
            </a:extLst>
          </p:cNvPr>
          <p:cNvGraphicFramePr>
            <a:graphicFrameLocks/>
          </p:cNvGraphicFramePr>
          <p:nvPr>
            <p:extLst>
              <p:ext uri="{D42A27DB-BD31-4B8C-83A1-F6EECF244321}">
                <p14:modId xmlns:p14="http://schemas.microsoft.com/office/powerpoint/2010/main" val="185838499"/>
              </p:ext>
            </p:extLst>
          </p:nvPr>
        </p:nvGraphicFramePr>
        <p:xfrm>
          <a:off x="1477294" y="2055373"/>
          <a:ext cx="5538770" cy="41113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Table 27">
            <a:extLst>
              <a:ext uri="{FF2B5EF4-FFF2-40B4-BE49-F238E27FC236}">
                <a16:creationId xmlns:a16="http://schemas.microsoft.com/office/drawing/2014/main" id="{BF525997-A639-47F7-BD5C-2EC34AC7E4F9}"/>
              </a:ext>
            </a:extLst>
          </p:cNvPr>
          <p:cNvGraphicFramePr>
            <a:graphicFrameLocks noGrp="1"/>
          </p:cNvGraphicFramePr>
          <p:nvPr>
            <p:extLst>
              <p:ext uri="{D42A27DB-BD31-4B8C-83A1-F6EECF244321}">
                <p14:modId xmlns:p14="http://schemas.microsoft.com/office/powerpoint/2010/main" val="1439777744"/>
              </p:ext>
            </p:extLst>
          </p:nvPr>
        </p:nvGraphicFramePr>
        <p:xfrm>
          <a:off x="30480" y="2519140"/>
          <a:ext cx="2813388" cy="3655550"/>
        </p:xfrm>
        <a:graphic>
          <a:graphicData uri="http://schemas.openxmlformats.org/drawingml/2006/table">
            <a:tbl>
              <a:tblPr firstRow="1" bandRow="1">
                <a:tableStyleId>{5C22544A-7EE6-4342-B048-85BDC9FD1C3A}</a:tableStyleId>
              </a:tblPr>
              <a:tblGrid>
                <a:gridCol w="2813388">
                  <a:extLst>
                    <a:ext uri="{9D8B030D-6E8A-4147-A177-3AD203B41FA5}">
                      <a16:colId xmlns:a16="http://schemas.microsoft.com/office/drawing/2014/main" val="20000"/>
                    </a:ext>
                  </a:extLst>
                </a:gridCol>
              </a:tblGrid>
              <a:tr h="365555">
                <a:tc>
                  <a:txBody>
                    <a:bodyPr/>
                    <a:lstStyle/>
                    <a:p>
                      <a:pPr marL="0" algn="r" defTabSz="914377" rtl="0" eaLnBrk="1" fontAlgn="b" latinLnBrk="0" hangingPunct="1"/>
                      <a:r>
                        <a:rPr lang="en-US"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Savings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5555">
                <a:tc>
                  <a:txBody>
                    <a:bodyPr/>
                    <a:lstStyle/>
                    <a:p>
                      <a:pPr marL="0" algn="r" defTabSz="914377" rtl="0" eaLnBrk="1" fontAlgn="b" latinLnBrk="0" hangingPunct="1"/>
                      <a:r>
                        <a:rPr lang="en-US"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By putting up the rent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555">
                <a:tc>
                  <a:txBody>
                    <a:bodyPr/>
                    <a:lstStyle/>
                    <a:p>
                      <a:pPr marL="0" algn="r" defTabSz="914377" rtl="0" eaLnBrk="1" fontAlgn="b" latinLnBrk="0" hangingPunct="1"/>
                      <a:r>
                        <a:rPr lang="en-US"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Government grant or funding</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5555">
                <a:tc>
                  <a:txBody>
                    <a:bodyPr/>
                    <a:lstStyle/>
                    <a:p>
                      <a:pPr marL="0" algn="r" defTabSz="914377" rtl="0" eaLnBrk="1" fontAlgn="b" latinLnBrk="0" hangingPunct="1"/>
                      <a:r>
                        <a:rPr lang="en-US"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I cannot afford to fund the works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86523"/>
                  </a:ext>
                </a:extLst>
              </a:tr>
              <a:tr h="365555">
                <a:tc>
                  <a:txBody>
                    <a:bodyPr/>
                    <a:lstStyle/>
                    <a:p>
                      <a:pPr marL="0" algn="r" defTabSz="914377" rtl="0" eaLnBrk="1" fontAlgn="b" latinLnBrk="0" hangingPunct="1"/>
                      <a:r>
                        <a:rPr lang="en-US"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Further advance from mortgage lender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200429"/>
                  </a:ext>
                </a:extLst>
              </a:tr>
              <a:tr h="365555">
                <a:tc>
                  <a:txBody>
                    <a:bodyPr/>
                    <a:lstStyle/>
                    <a:p>
                      <a:pPr marL="0" algn="r" defTabSz="914377" rtl="0" eaLnBrk="1" fontAlgn="b" latinLnBrk="0" hangingPunct="1"/>
                      <a:r>
                        <a:rPr lang="en-US"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Loan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6844130"/>
                  </a:ext>
                </a:extLst>
              </a:tr>
              <a:tr h="365555">
                <a:tc>
                  <a:txBody>
                    <a:bodyPr/>
                    <a:lstStyle/>
                    <a:p>
                      <a:pPr marL="0" algn="r" defTabSz="914377" rtl="0" eaLnBrk="1" fontAlgn="b" latinLnBrk="0" hangingPunct="1"/>
                      <a:r>
                        <a:rPr lang="en-US"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Release equity from portfolio</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7822770"/>
                  </a:ext>
                </a:extLst>
              </a:tr>
              <a:tr h="365555">
                <a:tc>
                  <a:txBody>
                    <a:bodyPr/>
                    <a:lstStyle/>
                    <a:p>
                      <a:pPr marL="0" algn="r" defTabSz="914377" rtl="0" eaLnBrk="1" fontAlgn="b" latinLnBrk="0" hangingPunct="1"/>
                      <a:r>
                        <a:rPr lang="en-US"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Borrow from friends / family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162128"/>
                  </a:ext>
                </a:extLst>
              </a:tr>
              <a:tr h="365555">
                <a:tc>
                  <a:txBody>
                    <a:bodyPr/>
                    <a:lstStyle/>
                    <a:p>
                      <a:pPr marL="0" algn="r" defTabSz="914377" rtl="0" eaLnBrk="1" fontAlgn="b" latinLnBrk="0" hangingPunct="1"/>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Other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866963"/>
                  </a:ext>
                </a:extLst>
              </a:tr>
              <a:tr h="365555">
                <a:tc>
                  <a:txBody>
                    <a:bodyPr/>
                    <a:lstStyle/>
                    <a:p>
                      <a:pPr marL="0" algn="r" defTabSz="914377" rtl="0" eaLnBrk="1" fontAlgn="b" latinLnBrk="0" hangingPunct="1"/>
                      <a:r>
                        <a:rPr lang="en-GB" sz="1200" b="0" i="0" u="none" strike="noStrike" kern="1200" baseline="0" dirty="0">
                          <a:solidFill>
                            <a:schemeClr val="bg1">
                              <a:lumMod val="50000"/>
                            </a:schemeClr>
                          </a:solidFill>
                          <a:latin typeface="Segoe UI" panose="020B0502040204020203" pitchFamily="34" charset="0"/>
                          <a:ea typeface="+mn-ea"/>
                          <a:cs typeface="Segoe UI" panose="020B0502040204020203" pitchFamily="34" charset="0"/>
                        </a:rPr>
                        <a:t> Don't know</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5821210"/>
                  </a:ext>
                </a:extLst>
              </a:tr>
            </a:tbl>
          </a:graphicData>
        </a:graphic>
      </p:graphicFrame>
      <p:sp>
        <p:nvSpPr>
          <p:cNvPr id="25" name="Text Placeholder 4">
            <a:extLst>
              <a:ext uri="{FF2B5EF4-FFF2-40B4-BE49-F238E27FC236}">
                <a16:creationId xmlns:a16="http://schemas.microsoft.com/office/drawing/2014/main" id="{092C5126-87A3-42D3-9160-3E109E299C8C}"/>
              </a:ext>
            </a:extLst>
          </p:cNvPr>
          <p:cNvSpPr txBox="1">
            <a:spLocks/>
          </p:cNvSpPr>
          <p:nvPr/>
        </p:nvSpPr>
        <p:spPr>
          <a:xfrm>
            <a:off x="311385" y="1633324"/>
            <a:ext cx="4075112" cy="390525"/>
          </a:xfrm>
          <a:prstGeom prst="rect">
            <a:avLst/>
          </a:prstGeom>
        </p:spPr>
        <p:txBody>
          <a:bodyPr vert="horz" lIns="0" tIns="0" rIns="0" bIns="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400" b="1" kern="1200">
                <a:solidFill>
                  <a:schemeClr val="bg1">
                    <a:lumMod val="50000"/>
                  </a:schemeClr>
                </a:solidFill>
                <a:latin typeface="Segoe UI" panose="020B0502040204020203" pitchFamily="34" charset="0"/>
                <a:ea typeface="Calibri" panose="020F0502020204030204" pitchFamily="34" charset="0"/>
                <a:cs typeface="Segoe UI" panose="020B0502040204020203"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latin typeface="Calibri" panose="020F0502020204030204" pitchFamily="34" charset="0"/>
                <a:cs typeface="Calibri" panose="020F0502020204030204" pitchFamily="34" charset="0"/>
              </a:rPr>
              <a:t>Method of funding for remedial property works (%)</a:t>
            </a:r>
          </a:p>
        </p:txBody>
      </p:sp>
      <p:grpSp>
        <p:nvGrpSpPr>
          <p:cNvPr id="45" name="Group 44">
            <a:extLst>
              <a:ext uri="{FF2B5EF4-FFF2-40B4-BE49-F238E27FC236}">
                <a16:creationId xmlns:a16="http://schemas.microsoft.com/office/drawing/2014/main" id="{145702D3-1EB5-41ED-9399-AB51F8BB4236}"/>
              </a:ext>
            </a:extLst>
          </p:cNvPr>
          <p:cNvGrpSpPr/>
          <p:nvPr/>
        </p:nvGrpSpPr>
        <p:grpSpPr>
          <a:xfrm>
            <a:off x="7134807" y="1735322"/>
            <a:ext cx="3727024" cy="774096"/>
            <a:chOff x="3442939" y="2538649"/>
            <a:chExt cx="3727024" cy="774096"/>
          </a:xfrm>
        </p:grpSpPr>
        <p:sp>
          <p:nvSpPr>
            <p:cNvPr id="46" name="TextBox 45">
              <a:extLst>
                <a:ext uri="{FF2B5EF4-FFF2-40B4-BE49-F238E27FC236}">
                  <a16:creationId xmlns:a16="http://schemas.microsoft.com/office/drawing/2014/main" id="{F719A2C9-D8A6-40DE-A573-AE4CBFFAB380}"/>
                </a:ext>
              </a:extLst>
            </p:cNvPr>
            <p:cNvSpPr txBox="1"/>
            <p:nvPr/>
          </p:nvSpPr>
          <p:spPr>
            <a:xfrm>
              <a:off x="3442939" y="3035743"/>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1</a:t>
              </a:r>
            </a:p>
          </p:txBody>
        </p:sp>
        <p:sp>
          <p:nvSpPr>
            <p:cNvPr id="47" name="TextBox 46">
              <a:extLst>
                <a:ext uri="{FF2B5EF4-FFF2-40B4-BE49-F238E27FC236}">
                  <a16:creationId xmlns:a16="http://schemas.microsoft.com/office/drawing/2014/main" id="{1F326991-4949-4233-86BE-E5C5B08F27FE}"/>
                </a:ext>
              </a:extLst>
            </p:cNvPr>
            <p:cNvSpPr txBox="1"/>
            <p:nvPr/>
          </p:nvSpPr>
          <p:spPr>
            <a:xfrm>
              <a:off x="4242034" y="3035744"/>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2-3</a:t>
              </a:r>
            </a:p>
          </p:txBody>
        </p:sp>
        <p:sp>
          <p:nvSpPr>
            <p:cNvPr id="48" name="TextBox 47">
              <a:extLst>
                <a:ext uri="{FF2B5EF4-FFF2-40B4-BE49-F238E27FC236}">
                  <a16:creationId xmlns:a16="http://schemas.microsoft.com/office/drawing/2014/main" id="{BF9901A4-FBCF-4417-9AFD-2EDF24925CED}"/>
                </a:ext>
              </a:extLst>
            </p:cNvPr>
            <p:cNvSpPr txBox="1"/>
            <p:nvPr/>
          </p:nvSpPr>
          <p:spPr>
            <a:xfrm>
              <a:off x="5821464" y="3035745"/>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6-10</a:t>
              </a:r>
            </a:p>
          </p:txBody>
        </p:sp>
        <p:sp>
          <p:nvSpPr>
            <p:cNvPr id="49" name="TextBox 48">
              <a:extLst>
                <a:ext uri="{FF2B5EF4-FFF2-40B4-BE49-F238E27FC236}">
                  <a16:creationId xmlns:a16="http://schemas.microsoft.com/office/drawing/2014/main" id="{E368E87A-98CF-46EA-8967-1110F094E0B4}"/>
                </a:ext>
              </a:extLst>
            </p:cNvPr>
            <p:cNvSpPr txBox="1"/>
            <p:nvPr/>
          </p:nvSpPr>
          <p:spPr>
            <a:xfrm>
              <a:off x="6570078" y="3035746"/>
              <a:ext cx="5998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11-19</a:t>
              </a:r>
            </a:p>
          </p:txBody>
        </p:sp>
        <p:sp>
          <p:nvSpPr>
            <p:cNvPr id="50" name="TextBox 49">
              <a:extLst>
                <a:ext uri="{FF2B5EF4-FFF2-40B4-BE49-F238E27FC236}">
                  <a16:creationId xmlns:a16="http://schemas.microsoft.com/office/drawing/2014/main" id="{2722F4EF-3E50-424D-A044-1F16B4D13AB3}"/>
                </a:ext>
              </a:extLst>
            </p:cNvPr>
            <p:cNvSpPr txBox="1"/>
            <p:nvPr/>
          </p:nvSpPr>
          <p:spPr>
            <a:xfrm>
              <a:off x="5027467" y="3035746"/>
              <a:ext cx="5378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rPr>
                <a:t>4-5</a:t>
              </a:r>
            </a:p>
          </p:txBody>
        </p:sp>
        <p:sp>
          <p:nvSpPr>
            <p:cNvPr id="51" name="Text Box 33">
              <a:extLst>
                <a:ext uri="{FF2B5EF4-FFF2-40B4-BE49-F238E27FC236}">
                  <a16:creationId xmlns:a16="http://schemas.microsoft.com/office/drawing/2014/main" id="{730F2065-4FCA-4D20-B783-44A57F83F8E6}"/>
                </a:ext>
              </a:extLst>
            </p:cNvPr>
            <p:cNvSpPr txBox="1">
              <a:spLocks noChangeArrowheads="1"/>
            </p:cNvSpPr>
            <p:nvPr/>
          </p:nvSpPr>
          <p:spPr bwMode="auto">
            <a:xfrm>
              <a:off x="4379790" y="2538649"/>
              <a:ext cx="246938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S PGothic" pitchFamily="34" charset="-128"/>
                  <a:cs typeface="Segoe UI" panose="020B0502040204020203" pitchFamily="34" charset="0"/>
                </a:rPr>
                <a:t>Portfolio Size</a:t>
              </a:r>
            </a:p>
          </p:txBody>
        </p:sp>
        <p:pic>
          <p:nvPicPr>
            <p:cNvPr id="52" name="Picture 51">
              <a:extLst>
                <a:ext uri="{FF2B5EF4-FFF2-40B4-BE49-F238E27FC236}">
                  <a16:creationId xmlns:a16="http://schemas.microsoft.com/office/drawing/2014/main" id="{71901EDC-7450-4C0D-A35E-CC41FA21824D}"/>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610204" y="2842201"/>
              <a:ext cx="219775" cy="219775"/>
            </a:xfrm>
            <a:prstGeom prst="rect">
              <a:avLst/>
            </a:prstGeom>
          </p:spPr>
        </p:pic>
        <p:pic>
          <p:nvPicPr>
            <p:cNvPr id="53" name="Picture 52">
              <a:extLst>
                <a:ext uri="{FF2B5EF4-FFF2-40B4-BE49-F238E27FC236}">
                  <a16:creationId xmlns:a16="http://schemas.microsoft.com/office/drawing/2014/main" id="{9717C505-0823-4A8A-B340-96AD063F657B}"/>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410670" y="2842202"/>
              <a:ext cx="219775" cy="219775"/>
            </a:xfrm>
            <a:prstGeom prst="rect">
              <a:avLst/>
            </a:prstGeom>
          </p:spPr>
        </p:pic>
        <p:pic>
          <p:nvPicPr>
            <p:cNvPr id="54" name="Picture 53">
              <a:extLst>
                <a:ext uri="{FF2B5EF4-FFF2-40B4-BE49-F238E27FC236}">
                  <a16:creationId xmlns:a16="http://schemas.microsoft.com/office/drawing/2014/main" id="{0AC75DBD-B32C-4A20-BCBD-C9F4BA55E214}"/>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69768" y="2842204"/>
              <a:ext cx="219775" cy="219775"/>
            </a:xfrm>
            <a:prstGeom prst="rect">
              <a:avLst/>
            </a:prstGeom>
          </p:spPr>
        </p:pic>
        <p:pic>
          <p:nvPicPr>
            <p:cNvPr id="55" name="Picture 54">
              <a:extLst>
                <a:ext uri="{FF2B5EF4-FFF2-40B4-BE49-F238E27FC236}">
                  <a16:creationId xmlns:a16="http://schemas.microsoft.com/office/drawing/2014/main" id="{2B40718A-2141-4CD4-815E-DCA768F03224}"/>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194191" y="2842204"/>
              <a:ext cx="219775" cy="219775"/>
            </a:xfrm>
            <a:prstGeom prst="rect">
              <a:avLst/>
            </a:prstGeom>
          </p:spPr>
        </p:pic>
        <p:pic>
          <p:nvPicPr>
            <p:cNvPr id="56" name="Picture 55">
              <a:extLst>
                <a:ext uri="{FF2B5EF4-FFF2-40B4-BE49-F238E27FC236}">
                  <a16:creationId xmlns:a16="http://schemas.microsoft.com/office/drawing/2014/main" id="{34086837-01EA-4761-BDF7-5AD8ACDF8D6B}"/>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972489" y="2842203"/>
              <a:ext cx="219775" cy="219775"/>
            </a:xfrm>
            <a:prstGeom prst="rect">
              <a:avLst/>
            </a:prstGeom>
          </p:spPr>
        </p:pic>
      </p:grpSp>
      <p:sp>
        <p:nvSpPr>
          <p:cNvPr id="24" name="TextBox 23">
            <a:extLst>
              <a:ext uri="{FF2B5EF4-FFF2-40B4-BE49-F238E27FC236}">
                <a16:creationId xmlns:a16="http://schemas.microsoft.com/office/drawing/2014/main" id="{65E4D50D-3D8F-F6A4-02F0-BFFAE6328E9A}"/>
              </a:ext>
            </a:extLst>
          </p:cNvPr>
          <p:cNvSpPr txBox="1"/>
          <p:nvPr/>
        </p:nvSpPr>
        <p:spPr>
          <a:xfrm>
            <a:off x="10960144" y="2242141"/>
            <a:ext cx="5998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lumMod val="50000"/>
                  </a:srgbClr>
                </a:solidFill>
                <a:latin typeface="Segoe UI" pitchFamily="34" charset="0"/>
                <a:ea typeface="Segoe UI" pitchFamily="34" charset="0"/>
                <a:cs typeface="Segoe UI" pitchFamily="34" charset="0"/>
              </a:rPr>
              <a:t>20+</a:t>
            </a:r>
            <a:endParaRPr kumimoji="0" lang="en-US" sz="1200" b="1" i="0" u="none" strike="noStrike" kern="1200" cap="none" spc="0" normalizeH="0" baseline="0" noProof="0" dirty="0">
              <a:ln>
                <a:noFill/>
              </a:ln>
              <a:solidFill>
                <a:srgbClr val="FFFFFF">
                  <a:lumMod val="50000"/>
                </a:srgbClr>
              </a:solidFill>
              <a:effectLst/>
              <a:uLnTx/>
              <a:uFillTx/>
              <a:latin typeface="Segoe UI" pitchFamily="34" charset="0"/>
              <a:ea typeface="Segoe UI" pitchFamily="34" charset="0"/>
              <a:cs typeface="Segoe UI" pitchFamily="34" charset="0"/>
            </a:endParaRPr>
          </a:p>
        </p:txBody>
      </p:sp>
      <p:pic>
        <p:nvPicPr>
          <p:cNvPr id="26" name="Picture 25">
            <a:extLst>
              <a:ext uri="{FF2B5EF4-FFF2-40B4-BE49-F238E27FC236}">
                <a16:creationId xmlns:a16="http://schemas.microsoft.com/office/drawing/2014/main" id="{2DD20FDB-61AB-77CE-59CD-E2122C666816}"/>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091532" y="2030451"/>
            <a:ext cx="219775" cy="219775"/>
          </a:xfrm>
          <a:prstGeom prst="rect">
            <a:avLst/>
          </a:prstGeom>
        </p:spPr>
      </p:pic>
      <p:sp>
        <p:nvSpPr>
          <p:cNvPr id="30" name="TextBox 29">
            <a:extLst>
              <a:ext uri="{FF2B5EF4-FFF2-40B4-BE49-F238E27FC236}">
                <a16:creationId xmlns:a16="http://schemas.microsoft.com/office/drawing/2014/main" id="{2CD5FB12-2C2F-AE3F-42BA-B2530DE09B21}"/>
              </a:ext>
            </a:extLst>
          </p:cNvPr>
          <p:cNvSpPr txBox="1"/>
          <p:nvPr/>
        </p:nvSpPr>
        <p:spPr>
          <a:xfrm>
            <a:off x="5082330" y="3019380"/>
            <a:ext cx="1549178" cy="107721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Average number of properties within portfolio with EPC rating D-G</a:t>
            </a:r>
          </a:p>
        </p:txBody>
      </p:sp>
      <p:sp>
        <p:nvSpPr>
          <p:cNvPr id="33" name="TextBox 32">
            <a:extLst>
              <a:ext uri="{FF2B5EF4-FFF2-40B4-BE49-F238E27FC236}">
                <a16:creationId xmlns:a16="http://schemas.microsoft.com/office/drawing/2014/main" id="{56114899-D789-8819-012F-E20B4B27D846}"/>
              </a:ext>
            </a:extLst>
          </p:cNvPr>
          <p:cNvSpPr txBox="1"/>
          <p:nvPr/>
        </p:nvSpPr>
        <p:spPr>
          <a:xfrm>
            <a:off x="5082330" y="3019380"/>
            <a:ext cx="1549178" cy="107721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Average number of properties within portfolio with EPC rating D-G</a:t>
            </a:r>
          </a:p>
        </p:txBody>
      </p:sp>
      <p:sp>
        <p:nvSpPr>
          <p:cNvPr id="29" name="TextBox 28">
            <a:extLst>
              <a:ext uri="{FF2B5EF4-FFF2-40B4-BE49-F238E27FC236}">
                <a16:creationId xmlns:a16="http://schemas.microsoft.com/office/drawing/2014/main" id="{D13C85FB-017A-4C83-B8F4-AB38302F6707}"/>
              </a:ext>
            </a:extLst>
          </p:cNvPr>
          <p:cNvSpPr txBox="1"/>
          <p:nvPr/>
        </p:nvSpPr>
        <p:spPr>
          <a:xfrm>
            <a:off x="11287125" y="0"/>
            <a:ext cx="904876" cy="323850"/>
          </a:xfrm>
          <a:prstGeom prst="rect">
            <a:avLst/>
          </a:prstGeom>
          <a:solidFill>
            <a:srgbClr val="FFC000"/>
          </a:solidFill>
        </p:spPr>
        <p:txBody>
          <a:bodyPr vert="horz" wrap="square" lIns="0" tIns="0" rIns="0" bIns="0" rtlCol="0" anchor="ctr">
            <a:normAutofit/>
          </a:bodyPr>
          <a:lstStyle/>
          <a:p>
            <a:pPr algn="ctr"/>
            <a:r>
              <a:rPr lang="en-GB" sz="1600" b="1" dirty="0">
                <a:solidFill>
                  <a:schemeClr val="bg1"/>
                </a:solidFill>
                <a:latin typeface="Segoe UI" panose="020B0502040204020203" pitchFamily="34" charset="0"/>
                <a:cs typeface="Segoe UI" panose="020B0502040204020203" pitchFamily="34" charset="0"/>
              </a:rPr>
              <a:t>NEW</a:t>
            </a:r>
          </a:p>
        </p:txBody>
      </p:sp>
      <p:graphicFrame>
        <p:nvGraphicFramePr>
          <p:cNvPr id="8" name="Table 7">
            <a:extLst>
              <a:ext uri="{FF2B5EF4-FFF2-40B4-BE49-F238E27FC236}">
                <a16:creationId xmlns:a16="http://schemas.microsoft.com/office/drawing/2014/main" id="{940AEC1C-3697-1533-2863-9D9E9C6A58BE}"/>
              </a:ext>
            </a:extLst>
          </p:cNvPr>
          <p:cNvGraphicFramePr>
            <a:graphicFrameLocks noGrp="1"/>
          </p:cNvGraphicFramePr>
          <p:nvPr>
            <p:extLst>
              <p:ext uri="{D42A27DB-BD31-4B8C-83A1-F6EECF244321}">
                <p14:modId xmlns:p14="http://schemas.microsoft.com/office/powerpoint/2010/main" val="1137742227"/>
              </p:ext>
            </p:extLst>
          </p:nvPr>
        </p:nvGraphicFramePr>
        <p:xfrm>
          <a:off x="7207702" y="2850483"/>
          <a:ext cx="4288308" cy="2675575"/>
        </p:xfrm>
        <a:graphic>
          <a:graphicData uri="http://schemas.openxmlformats.org/drawingml/2006/table">
            <a:tbl>
              <a:tblPr>
                <a:tableStyleId>{073A0DAA-6AF3-43AB-8588-CEC1D06C72B9}</a:tableStyleId>
              </a:tblPr>
              <a:tblGrid>
                <a:gridCol w="714718">
                  <a:extLst>
                    <a:ext uri="{9D8B030D-6E8A-4147-A177-3AD203B41FA5}">
                      <a16:colId xmlns:a16="http://schemas.microsoft.com/office/drawing/2014/main" val="20000"/>
                    </a:ext>
                  </a:extLst>
                </a:gridCol>
                <a:gridCol w="714718">
                  <a:extLst>
                    <a:ext uri="{9D8B030D-6E8A-4147-A177-3AD203B41FA5}">
                      <a16:colId xmlns:a16="http://schemas.microsoft.com/office/drawing/2014/main" val="20001"/>
                    </a:ext>
                  </a:extLst>
                </a:gridCol>
                <a:gridCol w="714718">
                  <a:extLst>
                    <a:ext uri="{9D8B030D-6E8A-4147-A177-3AD203B41FA5}">
                      <a16:colId xmlns:a16="http://schemas.microsoft.com/office/drawing/2014/main" val="20002"/>
                    </a:ext>
                  </a:extLst>
                </a:gridCol>
                <a:gridCol w="714718">
                  <a:extLst>
                    <a:ext uri="{9D8B030D-6E8A-4147-A177-3AD203B41FA5}">
                      <a16:colId xmlns:a16="http://schemas.microsoft.com/office/drawing/2014/main" val="20003"/>
                    </a:ext>
                  </a:extLst>
                </a:gridCol>
                <a:gridCol w="714718">
                  <a:extLst>
                    <a:ext uri="{9D8B030D-6E8A-4147-A177-3AD203B41FA5}">
                      <a16:colId xmlns:a16="http://schemas.microsoft.com/office/drawing/2014/main" val="20004"/>
                    </a:ext>
                  </a:extLst>
                </a:gridCol>
                <a:gridCol w="714718">
                  <a:extLst>
                    <a:ext uri="{9D8B030D-6E8A-4147-A177-3AD203B41FA5}">
                      <a16:colId xmlns:a16="http://schemas.microsoft.com/office/drawing/2014/main" val="20005"/>
                    </a:ext>
                  </a:extLst>
                </a:gridCol>
              </a:tblGrid>
              <a:tr h="382225">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25</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35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30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47</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382225">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11</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20</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382225">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11</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19</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382225">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8</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3"/>
                  </a:ext>
                </a:extLst>
              </a:tr>
              <a:tr h="382225">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5</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r h="382225">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12</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5"/>
                  </a:ext>
                </a:extLst>
              </a:tr>
              <a:tr h="382225">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38287621"/>
                  </a:ext>
                </a:extLst>
              </a:tr>
            </a:tbl>
          </a:graphicData>
        </a:graphic>
      </p:graphicFrame>
      <p:graphicFrame>
        <p:nvGraphicFramePr>
          <p:cNvPr id="13" name="Table 12">
            <a:extLst>
              <a:ext uri="{FF2B5EF4-FFF2-40B4-BE49-F238E27FC236}">
                <a16:creationId xmlns:a16="http://schemas.microsoft.com/office/drawing/2014/main" id="{38D7EFA5-310C-6EEE-732D-7EC5FC5E589F}"/>
              </a:ext>
            </a:extLst>
          </p:cNvPr>
          <p:cNvGraphicFramePr>
            <a:graphicFrameLocks noGrp="1"/>
          </p:cNvGraphicFramePr>
          <p:nvPr>
            <p:extLst>
              <p:ext uri="{D42A27DB-BD31-4B8C-83A1-F6EECF244321}">
                <p14:modId xmlns:p14="http://schemas.microsoft.com/office/powerpoint/2010/main" val="1482203307"/>
              </p:ext>
            </p:extLst>
          </p:nvPr>
        </p:nvGraphicFramePr>
        <p:xfrm>
          <a:off x="7207702" y="5541759"/>
          <a:ext cx="4288308" cy="330702"/>
        </p:xfrm>
        <a:graphic>
          <a:graphicData uri="http://schemas.openxmlformats.org/drawingml/2006/table">
            <a:tbl>
              <a:tblPr>
                <a:tableStyleId>{073A0DAA-6AF3-43AB-8588-CEC1D06C72B9}</a:tableStyleId>
              </a:tblPr>
              <a:tblGrid>
                <a:gridCol w="714718">
                  <a:extLst>
                    <a:ext uri="{9D8B030D-6E8A-4147-A177-3AD203B41FA5}">
                      <a16:colId xmlns:a16="http://schemas.microsoft.com/office/drawing/2014/main" val="3682535965"/>
                    </a:ext>
                  </a:extLst>
                </a:gridCol>
                <a:gridCol w="714718">
                  <a:extLst>
                    <a:ext uri="{9D8B030D-6E8A-4147-A177-3AD203B41FA5}">
                      <a16:colId xmlns:a16="http://schemas.microsoft.com/office/drawing/2014/main" val="1336510528"/>
                    </a:ext>
                  </a:extLst>
                </a:gridCol>
                <a:gridCol w="714718">
                  <a:extLst>
                    <a:ext uri="{9D8B030D-6E8A-4147-A177-3AD203B41FA5}">
                      <a16:colId xmlns:a16="http://schemas.microsoft.com/office/drawing/2014/main" val="3605564825"/>
                    </a:ext>
                  </a:extLst>
                </a:gridCol>
                <a:gridCol w="714718">
                  <a:extLst>
                    <a:ext uri="{9D8B030D-6E8A-4147-A177-3AD203B41FA5}">
                      <a16:colId xmlns:a16="http://schemas.microsoft.com/office/drawing/2014/main" val="3423565147"/>
                    </a:ext>
                  </a:extLst>
                </a:gridCol>
                <a:gridCol w="714718">
                  <a:extLst>
                    <a:ext uri="{9D8B030D-6E8A-4147-A177-3AD203B41FA5}">
                      <a16:colId xmlns:a16="http://schemas.microsoft.com/office/drawing/2014/main" val="2120561065"/>
                    </a:ext>
                  </a:extLst>
                </a:gridCol>
                <a:gridCol w="714718">
                  <a:extLst>
                    <a:ext uri="{9D8B030D-6E8A-4147-A177-3AD203B41FA5}">
                      <a16:colId xmlns:a16="http://schemas.microsoft.com/office/drawing/2014/main" val="1779844669"/>
                    </a:ext>
                  </a:extLst>
                </a:gridCol>
              </a:tblGrid>
              <a:tr h="330702">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8</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5369984"/>
                  </a:ext>
                </a:extLst>
              </a:tr>
            </a:tbl>
          </a:graphicData>
        </a:graphic>
      </p:graphicFrame>
      <p:graphicFrame>
        <p:nvGraphicFramePr>
          <p:cNvPr id="14" name="Table 13">
            <a:extLst>
              <a:ext uri="{FF2B5EF4-FFF2-40B4-BE49-F238E27FC236}">
                <a16:creationId xmlns:a16="http://schemas.microsoft.com/office/drawing/2014/main" id="{00D5936D-A72F-2D14-7BC5-C297A1F38B0F}"/>
              </a:ext>
            </a:extLst>
          </p:cNvPr>
          <p:cNvGraphicFramePr>
            <a:graphicFrameLocks noGrp="1"/>
          </p:cNvGraphicFramePr>
          <p:nvPr>
            <p:extLst>
              <p:ext uri="{D42A27DB-BD31-4B8C-83A1-F6EECF244321}">
                <p14:modId xmlns:p14="http://schemas.microsoft.com/office/powerpoint/2010/main" val="1847322809"/>
              </p:ext>
            </p:extLst>
          </p:nvPr>
        </p:nvGraphicFramePr>
        <p:xfrm>
          <a:off x="7207702" y="5852677"/>
          <a:ext cx="4275258" cy="330702"/>
        </p:xfrm>
        <a:graphic>
          <a:graphicData uri="http://schemas.openxmlformats.org/drawingml/2006/table">
            <a:tbl>
              <a:tblPr>
                <a:tableStyleId>{073A0DAA-6AF3-43AB-8588-CEC1D06C72B9}</a:tableStyleId>
              </a:tblPr>
              <a:tblGrid>
                <a:gridCol w="712543">
                  <a:extLst>
                    <a:ext uri="{9D8B030D-6E8A-4147-A177-3AD203B41FA5}">
                      <a16:colId xmlns:a16="http://schemas.microsoft.com/office/drawing/2014/main" val="3682535965"/>
                    </a:ext>
                  </a:extLst>
                </a:gridCol>
                <a:gridCol w="712543">
                  <a:extLst>
                    <a:ext uri="{9D8B030D-6E8A-4147-A177-3AD203B41FA5}">
                      <a16:colId xmlns:a16="http://schemas.microsoft.com/office/drawing/2014/main" val="1336510528"/>
                    </a:ext>
                  </a:extLst>
                </a:gridCol>
                <a:gridCol w="712543">
                  <a:extLst>
                    <a:ext uri="{9D8B030D-6E8A-4147-A177-3AD203B41FA5}">
                      <a16:colId xmlns:a16="http://schemas.microsoft.com/office/drawing/2014/main" val="3605564825"/>
                    </a:ext>
                  </a:extLst>
                </a:gridCol>
                <a:gridCol w="712543">
                  <a:extLst>
                    <a:ext uri="{9D8B030D-6E8A-4147-A177-3AD203B41FA5}">
                      <a16:colId xmlns:a16="http://schemas.microsoft.com/office/drawing/2014/main" val="3423565147"/>
                    </a:ext>
                  </a:extLst>
                </a:gridCol>
                <a:gridCol w="712543">
                  <a:extLst>
                    <a:ext uri="{9D8B030D-6E8A-4147-A177-3AD203B41FA5}">
                      <a16:colId xmlns:a16="http://schemas.microsoft.com/office/drawing/2014/main" val="2120561065"/>
                    </a:ext>
                  </a:extLst>
                </a:gridCol>
                <a:gridCol w="712543">
                  <a:extLst>
                    <a:ext uri="{9D8B030D-6E8A-4147-A177-3AD203B41FA5}">
                      <a16:colId xmlns:a16="http://schemas.microsoft.com/office/drawing/2014/main" val="1779844669"/>
                    </a:ext>
                  </a:extLst>
                </a:gridCol>
              </a:tblGrid>
              <a:tr h="330702">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6</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5369984"/>
                  </a:ext>
                </a:extLst>
              </a:tr>
            </a:tbl>
          </a:graphicData>
        </a:graphic>
      </p:graphicFrame>
      <p:graphicFrame>
        <p:nvGraphicFramePr>
          <p:cNvPr id="15" name="Table 14">
            <a:extLst>
              <a:ext uri="{FF2B5EF4-FFF2-40B4-BE49-F238E27FC236}">
                <a16:creationId xmlns:a16="http://schemas.microsoft.com/office/drawing/2014/main" id="{9035F618-7E57-EB7E-CB69-4124A0523BFE}"/>
              </a:ext>
            </a:extLst>
          </p:cNvPr>
          <p:cNvGraphicFramePr>
            <a:graphicFrameLocks noGrp="1"/>
          </p:cNvGraphicFramePr>
          <p:nvPr>
            <p:extLst>
              <p:ext uri="{D42A27DB-BD31-4B8C-83A1-F6EECF244321}">
                <p14:modId xmlns:p14="http://schemas.microsoft.com/office/powerpoint/2010/main" val="2809497640"/>
              </p:ext>
            </p:extLst>
          </p:nvPr>
        </p:nvGraphicFramePr>
        <p:xfrm>
          <a:off x="7220752" y="2514631"/>
          <a:ext cx="4275258" cy="330702"/>
        </p:xfrm>
        <a:graphic>
          <a:graphicData uri="http://schemas.openxmlformats.org/drawingml/2006/table">
            <a:tbl>
              <a:tblPr>
                <a:tableStyleId>{073A0DAA-6AF3-43AB-8588-CEC1D06C72B9}</a:tableStyleId>
              </a:tblPr>
              <a:tblGrid>
                <a:gridCol w="712543">
                  <a:extLst>
                    <a:ext uri="{9D8B030D-6E8A-4147-A177-3AD203B41FA5}">
                      <a16:colId xmlns:a16="http://schemas.microsoft.com/office/drawing/2014/main" val="3682535965"/>
                    </a:ext>
                  </a:extLst>
                </a:gridCol>
                <a:gridCol w="712543">
                  <a:extLst>
                    <a:ext uri="{9D8B030D-6E8A-4147-A177-3AD203B41FA5}">
                      <a16:colId xmlns:a16="http://schemas.microsoft.com/office/drawing/2014/main" val="1336510528"/>
                    </a:ext>
                  </a:extLst>
                </a:gridCol>
                <a:gridCol w="712543">
                  <a:extLst>
                    <a:ext uri="{9D8B030D-6E8A-4147-A177-3AD203B41FA5}">
                      <a16:colId xmlns:a16="http://schemas.microsoft.com/office/drawing/2014/main" val="3605564825"/>
                    </a:ext>
                  </a:extLst>
                </a:gridCol>
                <a:gridCol w="712543">
                  <a:extLst>
                    <a:ext uri="{9D8B030D-6E8A-4147-A177-3AD203B41FA5}">
                      <a16:colId xmlns:a16="http://schemas.microsoft.com/office/drawing/2014/main" val="3423565147"/>
                    </a:ext>
                  </a:extLst>
                </a:gridCol>
                <a:gridCol w="712543">
                  <a:extLst>
                    <a:ext uri="{9D8B030D-6E8A-4147-A177-3AD203B41FA5}">
                      <a16:colId xmlns:a16="http://schemas.microsoft.com/office/drawing/2014/main" val="2120561065"/>
                    </a:ext>
                  </a:extLst>
                </a:gridCol>
                <a:gridCol w="712543">
                  <a:extLst>
                    <a:ext uri="{9D8B030D-6E8A-4147-A177-3AD203B41FA5}">
                      <a16:colId xmlns:a16="http://schemas.microsoft.com/office/drawing/2014/main" val="1779844669"/>
                    </a:ext>
                  </a:extLst>
                </a:gridCol>
              </a:tblGrid>
              <a:tr h="330702">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63</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59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60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52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56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47</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5369984"/>
                  </a:ext>
                </a:extLst>
              </a:tr>
            </a:tbl>
          </a:graphicData>
        </a:graphic>
      </p:graphicFrame>
    </p:spTree>
    <p:extLst>
      <p:ext uri="{BB962C8B-B14F-4D97-AF65-F5344CB8AC3E}">
        <p14:creationId xmlns:p14="http://schemas.microsoft.com/office/powerpoint/2010/main" val="3572502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5A22-A4B8-4AAA-9674-410DFF0B3FB7}"/>
              </a:ext>
            </a:extLst>
          </p:cNvPr>
          <p:cNvSpPr>
            <a:spLocks noGrp="1"/>
          </p:cNvSpPr>
          <p:nvPr>
            <p:ph type="title"/>
          </p:nvPr>
        </p:nvSpPr>
        <p:spPr>
          <a:xfrm>
            <a:off x="422887" y="244702"/>
            <a:ext cx="11246103" cy="671807"/>
          </a:xfrm>
        </p:spPr>
        <p:txBody>
          <a:bodyPr/>
          <a:lstStyle/>
          <a:p>
            <a:r>
              <a:rPr lang="en-GB" dirty="0"/>
              <a:t>Estimated costs for reaching EPC standard C are now around £10k per property</a:t>
            </a:r>
          </a:p>
        </p:txBody>
      </p:sp>
      <p:sp>
        <p:nvSpPr>
          <p:cNvPr id="3" name="Text Placeholder 2">
            <a:extLst>
              <a:ext uri="{FF2B5EF4-FFF2-40B4-BE49-F238E27FC236}">
                <a16:creationId xmlns:a16="http://schemas.microsoft.com/office/drawing/2014/main" id="{20F93267-5073-455B-AD1F-AE0EDD023D03}"/>
              </a:ext>
            </a:extLst>
          </p:cNvPr>
          <p:cNvSpPr>
            <a:spLocks noGrp="1"/>
          </p:cNvSpPr>
          <p:nvPr>
            <p:ph type="body" sz="quarter" idx="18"/>
          </p:nvPr>
        </p:nvSpPr>
        <p:spPr>
          <a:xfrm>
            <a:off x="668337" y="6189797"/>
            <a:ext cx="9417050" cy="273050"/>
          </a:xfrm>
        </p:spPr>
        <p:txBody>
          <a:bodyPr/>
          <a:lstStyle/>
          <a:p>
            <a:r>
              <a:rPr lang="en-GB" dirty="0"/>
              <a:t>QEPC6. Taking all of the items you will need to add or improvements you will need to make, on average how much do you think the required work is likely to cost per property?</a:t>
            </a:r>
            <a:br>
              <a:rPr lang="en-GB" dirty="0"/>
            </a:br>
            <a:r>
              <a:rPr lang="en-GB" dirty="0"/>
              <a:t>Base: All those will at least one property with D or lower EPC rating excl. N/A (421)</a:t>
            </a:r>
          </a:p>
        </p:txBody>
      </p:sp>
      <p:sp>
        <p:nvSpPr>
          <p:cNvPr id="4" name="Text Placeholder 3">
            <a:extLst>
              <a:ext uri="{FF2B5EF4-FFF2-40B4-BE49-F238E27FC236}">
                <a16:creationId xmlns:a16="http://schemas.microsoft.com/office/drawing/2014/main" id="{9728835D-F032-475D-A7FE-9897F3F6B150}"/>
              </a:ext>
            </a:extLst>
          </p:cNvPr>
          <p:cNvSpPr>
            <a:spLocks noGrp="1"/>
          </p:cNvSpPr>
          <p:nvPr>
            <p:ph type="body" sz="quarter" idx="19"/>
          </p:nvPr>
        </p:nvSpPr>
        <p:spPr>
          <a:xfrm>
            <a:off x="439738" y="1007919"/>
            <a:ext cx="11078794" cy="581025"/>
          </a:xfrm>
        </p:spPr>
        <p:txBody>
          <a:bodyPr/>
          <a:lstStyle/>
          <a:p>
            <a:r>
              <a:rPr lang="en-GB" dirty="0"/>
              <a:t>There’s a differential of c.£2k between smaller (1-10 properties) and larger landlord estimates of the cost required to bring each effected property up to EPC C standard.</a:t>
            </a:r>
          </a:p>
        </p:txBody>
      </p:sp>
      <p:sp>
        <p:nvSpPr>
          <p:cNvPr id="5" name="Text Placeholder 4">
            <a:extLst>
              <a:ext uri="{FF2B5EF4-FFF2-40B4-BE49-F238E27FC236}">
                <a16:creationId xmlns:a16="http://schemas.microsoft.com/office/drawing/2014/main" id="{C3317752-0982-4E65-8E08-1267E4563CB4}"/>
              </a:ext>
            </a:extLst>
          </p:cNvPr>
          <p:cNvSpPr>
            <a:spLocks noGrp="1"/>
          </p:cNvSpPr>
          <p:nvPr>
            <p:ph type="body" sz="quarter" idx="20"/>
          </p:nvPr>
        </p:nvSpPr>
        <p:spPr>
          <a:xfrm>
            <a:off x="439738" y="1674669"/>
            <a:ext cx="10952162" cy="390525"/>
          </a:xfrm>
        </p:spPr>
        <p:txBody>
          <a:bodyPr/>
          <a:lstStyle/>
          <a:p>
            <a:r>
              <a:rPr lang="en-GB" dirty="0"/>
              <a:t>Anticipated costs (per property) for works to reach EPC standard C (%)</a:t>
            </a:r>
          </a:p>
        </p:txBody>
      </p:sp>
      <p:graphicFrame>
        <p:nvGraphicFramePr>
          <p:cNvPr id="6" name="Chart 10">
            <a:extLst>
              <a:ext uri="{FF2B5EF4-FFF2-40B4-BE49-F238E27FC236}">
                <a16:creationId xmlns:a16="http://schemas.microsoft.com/office/drawing/2014/main" id="{11C8ED19-A373-4E39-9E42-FA7418A8A65D}"/>
              </a:ext>
            </a:extLst>
          </p:cNvPr>
          <p:cNvGraphicFramePr>
            <a:graphicFrameLocks/>
          </p:cNvGraphicFramePr>
          <p:nvPr/>
        </p:nvGraphicFramePr>
        <p:xfrm>
          <a:off x="2752495" y="2888673"/>
          <a:ext cx="4786562" cy="3219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F6F48EE6-7055-427C-81AE-3371BC196AA0}"/>
              </a:ext>
            </a:extLst>
          </p:cNvPr>
          <p:cNvGraphicFramePr>
            <a:graphicFrameLocks noGrp="1"/>
          </p:cNvGraphicFramePr>
          <p:nvPr/>
        </p:nvGraphicFramePr>
        <p:xfrm>
          <a:off x="1157680" y="2358736"/>
          <a:ext cx="1529600" cy="3681756"/>
        </p:xfrm>
        <a:graphic>
          <a:graphicData uri="http://schemas.openxmlformats.org/drawingml/2006/table">
            <a:tbl>
              <a:tblPr firstRow="1" bandRow="1">
                <a:tableStyleId>{2D5ABB26-0587-4C30-8999-92F81FD0307C}</a:tableStyleId>
              </a:tblPr>
              <a:tblGrid>
                <a:gridCol w="1529600">
                  <a:extLst>
                    <a:ext uri="{9D8B030D-6E8A-4147-A177-3AD203B41FA5}">
                      <a16:colId xmlns:a16="http://schemas.microsoft.com/office/drawing/2014/main" val="20000"/>
                    </a:ext>
                  </a:extLst>
                </a:gridCol>
              </a:tblGrid>
              <a:tr h="656292">
                <a:tc>
                  <a:txBody>
                    <a:bodyPr/>
                    <a:lstStyle/>
                    <a:p>
                      <a:pPr algn="r" fontAlgn="ctr"/>
                      <a:r>
                        <a:rPr lang="en-GB" sz="1200" b="1" i="0" u="none" strike="noStrike" dirty="0">
                          <a:solidFill>
                            <a:schemeClr val="bg1">
                              <a:lumMod val="50000"/>
                            </a:schemeClr>
                          </a:solidFill>
                          <a:effectLst/>
                          <a:latin typeface="Segoe UI" panose="020B0502040204020203" pitchFamily="34" charset="0"/>
                          <a:cs typeface="Segoe UI" panose="020B0502040204020203" pitchFamily="34" charset="0"/>
                        </a:rPr>
                        <a:t>Average</a:t>
                      </a:r>
                    </a:p>
                  </a:txBody>
                  <a:tcPr marL="9525" marR="9525" marT="9525" marB="0" anchor="ctr"/>
                </a:tc>
                <a:extLst>
                  <a:ext uri="{0D108BD9-81ED-4DB2-BD59-A6C34878D82A}">
                    <a16:rowId xmlns:a16="http://schemas.microsoft.com/office/drawing/2014/main" val="167978969"/>
                  </a:ext>
                </a:extLst>
              </a:tr>
              <a:tr h="656292">
                <a:tc>
                  <a:txBody>
                    <a:bodyPr/>
                    <a:lstStyle/>
                    <a:p>
                      <a:pPr algn="r" fontAlgn="ctr"/>
                      <a:r>
                        <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rPr>
                        <a:t>&lt;£1,000</a:t>
                      </a:r>
                    </a:p>
                  </a:txBody>
                  <a:tcPr marL="9525" marR="9525" marT="9525" marB="0" anchor="ctr"/>
                </a:tc>
                <a:extLst>
                  <a:ext uri="{0D108BD9-81ED-4DB2-BD59-A6C34878D82A}">
                    <a16:rowId xmlns:a16="http://schemas.microsoft.com/office/drawing/2014/main" val="10000"/>
                  </a:ext>
                </a:extLst>
              </a:tr>
              <a:tr h="656292">
                <a:tc>
                  <a:txBody>
                    <a:bodyPr/>
                    <a:lstStyle/>
                    <a:p>
                      <a:pPr algn="r" fontAlgn="ctr"/>
                      <a:r>
                        <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rPr>
                        <a:t>£1,000-£3,000</a:t>
                      </a:r>
                    </a:p>
                  </a:txBody>
                  <a:tcPr marL="9525" marR="9525" marT="9525" marB="0" anchor="ctr"/>
                </a:tc>
                <a:extLst>
                  <a:ext uri="{0D108BD9-81ED-4DB2-BD59-A6C34878D82A}">
                    <a16:rowId xmlns:a16="http://schemas.microsoft.com/office/drawing/2014/main" val="10009"/>
                  </a:ext>
                </a:extLst>
              </a:tr>
              <a:tr h="570960">
                <a:tc>
                  <a:txBody>
                    <a:bodyPr/>
                    <a:lstStyle/>
                    <a:p>
                      <a:pPr algn="r" fontAlgn="ctr"/>
                      <a:r>
                        <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rPr>
                        <a:t>£3,000-£5,000</a:t>
                      </a:r>
                    </a:p>
                  </a:txBody>
                  <a:tcPr marL="9525" marR="9525" marT="9525" marB="0" anchor="ctr"/>
                </a:tc>
                <a:extLst>
                  <a:ext uri="{0D108BD9-81ED-4DB2-BD59-A6C34878D82A}">
                    <a16:rowId xmlns:a16="http://schemas.microsoft.com/office/drawing/2014/main" val="10001"/>
                  </a:ext>
                </a:extLst>
              </a:tr>
              <a:tr h="570960">
                <a:tc>
                  <a:txBody>
                    <a:bodyPr/>
                    <a:lstStyle/>
                    <a:p>
                      <a:pPr algn="r" fontAlgn="ctr"/>
                      <a:r>
                        <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rPr>
                        <a:t>£5,000-£10,000</a:t>
                      </a:r>
                    </a:p>
                  </a:txBody>
                  <a:tcPr marL="9525" marR="9525" marT="9525" marB="0" anchor="ctr"/>
                </a:tc>
                <a:extLst>
                  <a:ext uri="{0D108BD9-81ED-4DB2-BD59-A6C34878D82A}">
                    <a16:rowId xmlns:a16="http://schemas.microsoft.com/office/drawing/2014/main" val="10002"/>
                  </a:ext>
                </a:extLst>
              </a:tr>
              <a:tr h="570960">
                <a:tc>
                  <a:txBody>
                    <a:bodyPr/>
                    <a:lstStyle/>
                    <a:p>
                      <a:pPr algn="r" fontAlgn="ctr"/>
                      <a:r>
                        <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rPr>
                        <a:t>£10,000+</a:t>
                      </a:r>
                    </a:p>
                  </a:txBody>
                  <a:tcPr marL="9525" marR="9525" marT="9525" marB="0" anchor="ct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954F9912-C0E2-450F-9507-459FA6F28077}"/>
              </a:ext>
            </a:extLst>
          </p:cNvPr>
          <p:cNvGrpSpPr/>
          <p:nvPr/>
        </p:nvGrpSpPr>
        <p:grpSpPr>
          <a:xfrm>
            <a:off x="7124889" y="1670980"/>
            <a:ext cx="2469385" cy="809878"/>
            <a:chOff x="2723338" y="2502867"/>
            <a:chExt cx="2469385" cy="809878"/>
          </a:xfrm>
        </p:grpSpPr>
        <p:sp>
          <p:nvSpPr>
            <p:cNvPr id="11" name="TextBox 10">
              <a:extLst>
                <a:ext uri="{FF2B5EF4-FFF2-40B4-BE49-F238E27FC236}">
                  <a16:creationId xmlns:a16="http://schemas.microsoft.com/office/drawing/2014/main" id="{8C87F74A-673D-40F9-B395-1AE55CA13309}"/>
                </a:ext>
              </a:extLst>
            </p:cNvPr>
            <p:cNvSpPr txBox="1"/>
            <p:nvPr/>
          </p:nvSpPr>
          <p:spPr>
            <a:xfrm>
              <a:off x="3290539"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1-10</a:t>
              </a:r>
            </a:p>
          </p:txBody>
        </p:sp>
        <p:sp>
          <p:nvSpPr>
            <p:cNvPr id="12" name="TextBox 11">
              <a:extLst>
                <a:ext uri="{FF2B5EF4-FFF2-40B4-BE49-F238E27FC236}">
                  <a16:creationId xmlns:a16="http://schemas.microsoft.com/office/drawing/2014/main" id="{4BFDFAC6-0E9A-44BD-B5C3-22BA43EFC2F3}"/>
                </a:ext>
              </a:extLst>
            </p:cNvPr>
            <p:cNvSpPr txBox="1"/>
            <p:nvPr/>
          </p:nvSpPr>
          <p:spPr>
            <a:xfrm>
              <a:off x="4059154"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11+</a:t>
              </a:r>
            </a:p>
          </p:txBody>
        </p:sp>
        <p:sp>
          <p:nvSpPr>
            <p:cNvPr id="17" name="Text Box 33">
              <a:extLst>
                <a:ext uri="{FF2B5EF4-FFF2-40B4-BE49-F238E27FC236}">
                  <a16:creationId xmlns:a16="http://schemas.microsoft.com/office/drawing/2014/main" id="{A8F830A1-53C0-44EF-9613-74E9AC61F501}"/>
                </a:ext>
              </a:extLst>
            </p:cNvPr>
            <p:cNvSpPr txBox="1">
              <a:spLocks noChangeArrowheads="1"/>
            </p:cNvSpPr>
            <p:nvPr/>
          </p:nvSpPr>
          <p:spPr bwMode="auto">
            <a:xfrm>
              <a:off x="2723338" y="2502867"/>
              <a:ext cx="246938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algn="ctr" eaLnBrk="1" hangingPunct="1"/>
              <a:r>
                <a:rPr lang="en-GB" altLang="en-US" sz="1200" b="1" dirty="0">
                  <a:solidFill>
                    <a:schemeClr val="bg1">
                      <a:lumMod val="50000"/>
                    </a:schemeClr>
                  </a:solidFill>
                  <a:latin typeface="Segoe UI" panose="020B0502040204020203" pitchFamily="34" charset="0"/>
                  <a:cs typeface="Segoe UI" panose="020B0502040204020203" pitchFamily="34" charset="0"/>
                </a:rPr>
                <a:t>Portfolio Size</a:t>
              </a:r>
            </a:p>
          </p:txBody>
        </p:sp>
        <p:pic>
          <p:nvPicPr>
            <p:cNvPr id="18" name="Picture 17">
              <a:extLst>
                <a:ext uri="{FF2B5EF4-FFF2-40B4-BE49-F238E27FC236}">
                  <a16:creationId xmlns:a16="http://schemas.microsoft.com/office/drawing/2014/main" id="{2660F8BD-BAEE-414E-8A24-F09911C1AD95}"/>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57804" y="2842203"/>
              <a:ext cx="219775" cy="219775"/>
            </a:xfrm>
            <a:prstGeom prst="rect">
              <a:avLst/>
            </a:prstGeom>
          </p:spPr>
        </p:pic>
        <p:pic>
          <p:nvPicPr>
            <p:cNvPr id="19" name="Picture 18">
              <a:extLst>
                <a:ext uri="{FF2B5EF4-FFF2-40B4-BE49-F238E27FC236}">
                  <a16:creationId xmlns:a16="http://schemas.microsoft.com/office/drawing/2014/main" id="{4CDABB90-55E6-47D9-8F43-C2504373B803}"/>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227790" y="2842203"/>
              <a:ext cx="219775" cy="219775"/>
            </a:xfrm>
            <a:prstGeom prst="rect">
              <a:avLst/>
            </a:prstGeom>
          </p:spPr>
        </p:pic>
      </p:grpSp>
      <p:graphicFrame>
        <p:nvGraphicFramePr>
          <p:cNvPr id="24" name="Table 23">
            <a:extLst>
              <a:ext uri="{FF2B5EF4-FFF2-40B4-BE49-F238E27FC236}">
                <a16:creationId xmlns:a16="http://schemas.microsoft.com/office/drawing/2014/main" id="{EB94328F-C02A-41D4-970A-5C3067C71269}"/>
              </a:ext>
            </a:extLst>
          </p:cNvPr>
          <p:cNvGraphicFramePr>
            <a:graphicFrameLocks noGrp="1"/>
          </p:cNvGraphicFramePr>
          <p:nvPr/>
        </p:nvGraphicFramePr>
        <p:xfrm>
          <a:off x="7539056" y="2480858"/>
          <a:ext cx="1641050" cy="3568458"/>
        </p:xfrm>
        <a:graphic>
          <a:graphicData uri="http://schemas.openxmlformats.org/drawingml/2006/table">
            <a:tbl>
              <a:tblPr>
                <a:tableStyleId>{073A0DAA-6AF3-43AB-8588-CEC1D06C72B9}</a:tableStyleId>
              </a:tblPr>
              <a:tblGrid>
                <a:gridCol w="820525">
                  <a:extLst>
                    <a:ext uri="{9D8B030D-6E8A-4147-A177-3AD203B41FA5}">
                      <a16:colId xmlns:a16="http://schemas.microsoft.com/office/drawing/2014/main" val="20004"/>
                    </a:ext>
                  </a:extLst>
                </a:gridCol>
                <a:gridCol w="820525">
                  <a:extLst>
                    <a:ext uri="{9D8B030D-6E8A-4147-A177-3AD203B41FA5}">
                      <a16:colId xmlns:a16="http://schemas.microsoft.com/office/drawing/2014/main" val="20005"/>
                    </a:ext>
                  </a:extLst>
                </a:gridCol>
              </a:tblGrid>
              <a:tr h="594743">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£9,542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£11,539</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105731956"/>
                  </a:ext>
                </a:extLst>
              </a:tr>
              <a:tr h="594743">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594743">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12</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594743">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26</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594743">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36</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3"/>
                  </a:ext>
                </a:extLst>
              </a:tr>
              <a:tr h="594743">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24</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7433510A-0236-4148-88B9-14A7CC2D7306}"/>
              </a:ext>
            </a:extLst>
          </p:cNvPr>
          <p:cNvSpPr txBox="1"/>
          <p:nvPr/>
        </p:nvSpPr>
        <p:spPr>
          <a:xfrm>
            <a:off x="2800281" y="2219644"/>
            <a:ext cx="914400" cy="914400"/>
          </a:xfrm>
          <a:prstGeom prst="rect">
            <a:avLst/>
          </a:prstGeom>
        </p:spPr>
        <p:txBody>
          <a:bodyPr vert="horz" wrap="none" lIns="0" tIns="0" rIns="0" bIns="0" rtlCol="0" anchor="ctr">
            <a:normAutofit/>
          </a:bodyPr>
          <a:lstStyle/>
          <a:p>
            <a:r>
              <a:rPr lang="en-GB" sz="1800" b="1" dirty="0">
                <a:solidFill>
                  <a:schemeClr val="accent3"/>
                </a:solidFill>
                <a:latin typeface="Calibri" panose="020F0502020204030204" pitchFamily="34" charset="0"/>
                <a:cs typeface="Calibri" panose="020F0502020204030204" pitchFamily="34" charset="0"/>
              </a:rPr>
              <a:t>£10,04</a:t>
            </a:r>
            <a:r>
              <a:rPr lang="en-GB" b="1" dirty="0">
                <a:solidFill>
                  <a:schemeClr val="accent3"/>
                </a:solidFill>
                <a:latin typeface="Calibri" panose="020F0502020204030204" pitchFamily="34" charset="0"/>
                <a:cs typeface="Calibri" panose="020F0502020204030204" pitchFamily="34" charset="0"/>
              </a:rPr>
              <a:t>5</a:t>
            </a:r>
            <a:endParaRPr lang="en-GB" sz="1800" b="1" dirty="0">
              <a:solidFill>
                <a:schemeClr val="accent3"/>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7BE91DA1-D130-4CAD-9598-24C4187168C1}"/>
              </a:ext>
            </a:extLst>
          </p:cNvPr>
          <p:cNvSpPr txBox="1"/>
          <p:nvPr/>
        </p:nvSpPr>
        <p:spPr>
          <a:xfrm>
            <a:off x="11287125" y="0"/>
            <a:ext cx="904876" cy="323850"/>
          </a:xfrm>
          <a:prstGeom prst="rect">
            <a:avLst/>
          </a:prstGeom>
          <a:solidFill>
            <a:srgbClr val="FFC000"/>
          </a:solidFill>
        </p:spPr>
        <p:txBody>
          <a:bodyPr vert="horz" wrap="square" lIns="0" tIns="0" rIns="0" bIns="0" rtlCol="0" anchor="ctr">
            <a:normAutofit/>
          </a:bodyPr>
          <a:lstStyle/>
          <a:p>
            <a:pPr algn="ctr"/>
            <a:r>
              <a:rPr lang="en-GB" sz="1600" b="1" dirty="0">
                <a:solidFill>
                  <a:schemeClr val="bg1"/>
                </a:solidFill>
                <a:latin typeface="Segoe UI" panose="020B0502040204020203" pitchFamily="34" charset="0"/>
                <a:cs typeface="Segoe UI" panose="020B0502040204020203" pitchFamily="34" charset="0"/>
              </a:rPr>
              <a:t>NEW</a:t>
            </a:r>
          </a:p>
        </p:txBody>
      </p:sp>
    </p:spTree>
    <p:extLst>
      <p:ext uri="{BB962C8B-B14F-4D97-AF65-F5344CB8AC3E}">
        <p14:creationId xmlns:p14="http://schemas.microsoft.com/office/powerpoint/2010/main" val="3385785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5A22-A4B8-4AAA-9674-410DFF0B3FB7}"/>
              </a:ext>
            </a:extLst>
          </p:cNvPr>
          <p:cNvSpPr>
            <a:spLocks noGrp="1"/>
          </p:cNvSpPr>
          <p:nvPr>
            <p:ph type="title"/>
          </p:nvPr>
        </p:nvSpPr>
        <p:spPr>
          <a:xfrm>
            <a:off x="422887" y="244702"/>
            <a:ext cx="10969013" cy="671807"/>
          </a:xfrm>
        </p:spPr>
        <p:txBody>
          <a:bodyPr/>
          <a:lstStyle/>
          <a:p>
            <a:r>
              <a:rPr lang="en-GB" dirty="0"/>
              <a:t>An increasing proportion of landlords are deterred from purchasing a non-compliant property (now over 7 in 10)</a:t>
            </a:r>
          </a:p>
        </p:txBody>
      </p:sp>
      <p:sp>
        <p:nvSpPr>
          <p:cNvPr id="3" name="Text Placeholder 2">
            <a:extLst>
              <a:ext uri="{FF2B5EF4-FFF2-40B4-BE49-F238E27FC236}">
                <a16:creationId xmlns:a16="http://schemas.microsoft.com/office/drawing/2014/main" id="{20F93267-5073-455B-AD1F-AE0EDD023D03}"/>
              </a:ext>
            </a:extLst>
          </p:cNvPr>
          <p:cNvSpPr>
            <a:spLocks noGrp="1"/>
          </p:cNvSpPr>
          <p:nvPr>
            <p:ph type="body" sz="quarter" idx="18"/>
          </p:nvPr>
        </p:nvSpPr>
        <p:spPr>
          <a:xfrm>
            <a:off x="668337" y="6189797"/>
            <a:ext cx="9417050" cy="273050"/>
          </a:xfrm>
        </p:spPr>
        <p:txBody>
          <a:bodyPr/>
          <a:lstStyle/>
          <a:p>
            <a:r>
              <a:rPr lang="en-GB" dirty="0"/>
              <a:t>QEPC5. To what extent does EPC rating compliance affect your likelihood of purchasing “D”, “E”, “F” or “G” rated properties in the future? Base: All (983)</a:t>
            </a:r>
          </a:p>
        </p:txBody>
      </p:sp>
      <p:sp>
        <p:nvSpPr>
          <p:cNvPr id="4" name="Text Placeholder 3">
            <a:extLst>
              <a:ext uri="{FF2B5EF4-FFF2-40B4-BE49-F238E27FC236}">
                <a16:creationId xmlns:a16="http://schemas.microsoft.com/office/drawing/2014/main" id="{9728835D-F032-475D-A7FE-9897F3F6B150}"/>
              </a:ext>
            </a:extLst>
          </p:cNvPr>
          <p:cNvSpPr>
            <a:spLocks noGrp="1"/>
          </p:cNvSpPr>
          <p:nvPr>
            <p:ph type="body" sz="quarter" idx="19"/>
          </p:nvPr>
        </p:nvSpPr>
        <p:spPr>
          <a:xfrm>
            <a:off x="439738" y="1007919"/>
            <a:ext cx="11078794" cy="581025"/>
          </a:xfrm>
        </p:spPr>
        <p:txBody>
          <a:bodyPr/>
          <a:lstStyle/>
          <a:p>
            <a:r>
              <a:rPr lang="en-GB" dirty="0"/>
              <a:t>The proportion of landlords deterred from purchasing a non-compliant property does not vary too significantly by portfolio size (other than single property landlords who are appear slightly less deterred). One in five report that EPC status would make no difference to their purchase decision.</a:t>
            </a:r>
          </a:p>
        </p:txBody>
      </p:sp>
      <p:sp>
        <p:nvSpPr>
          <p:cNvPr id="5" name="Text Placeholder 4">
            <a:extLst>
              <a:ext uri="{FF2B5EF4-FFF2-40B4-BE49-F238E27FC236}">
                <a16:creationId xmlns:a16="http://schemas.microsoft.com/office/drawing/2014/main" id="{C3317752-0982-4E65-8E08-1267E4563CB4}"/>
              </a:ext>
            </a:extLst>
          </p:cNvPr>
          <p:cNvSpPr>
            <a:spLocks noGrp="1"/>
          </p:cNvSpPr>
          <p:nvPr>
            <p:ph type="body" sz="quarter" idx="20"/>
          </p:nvPr>
        </p:nvSpPr>
        <p:spPr>
          <a:xfrm>
            <a:off x="439738" y="1674669"/>
            <a:ext cx="10952162" cy="390525"/>
          </a:xfrm>
        </p:spPr>
        <p:txBody>
          <a:bodyPr/>
          <a:lstStyle/>
          <a:p>
            <a:r>
              <a:rPr lang="en-GB" dirty="0"/>
              <a:t>Impact of EPC requirements on purchase of properties below ‘C’ rating (%)</a:t>
            </a:r>
          </a:p>
        </p:txBody>
      </p:sp>
      <p:graphicFrame>
        <p:nvGraphicFramePr>
          <p:cNvPr id="6" name="Chart 10">
            <a:extLst>
              <a:ext uri="{FF2B5EF4-FFF2-40B4-BE49-F238E27FC236}">
                <a16:creationId xmlns:a16="http://schemas.microsoft.com/office/drawing/2014/main" id="{11C8ED19-A373-4E39-9E42-FA7418A8A65D}"/>
              </a:ext>
            </a:extLst>
          </p:cNvPr>
          <p:cNvGraphicFramePr>
            <a:graphicFrameLocks/>
          </p:cNvGraphicFramePr>
          <p:nvPr>
            <p:extLst>
              <p:ext uri="{D42A27DB-BD31-4B8C-83A1-F6EECF244321}">
                <p14:modId xmlns:p14="http://schemas.microsoft.com/office/powerpoint/2010/main" val="1995946141"/>
              </p:ext>
            </p:extLst>
          </p:nvPr>
        </p:nvGraphicFramePr>
        <p:xfrm>
          <a:off x="2749549" y="2399168"/>
          <a:ext cx="3575906" cy="3355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F6F48EE6-7055-427C-81AE-3371BC196AA0}"/>
              </a:ext>
            </a:extLst>
          </p:cNvPr>
          <p:cNvGraphicFramePr>
            <a:graphicFrameLocks noGrp="1"/>
          </p:cNvGraphicFramePr>
          <p:nvPr>
            <p:extLst>
              <p:ext uri="{D42A27DB-BD31-4B8C-83A1-F6EECF244321}">
                <p14:modId xmlns:p14="http://schemas.microsoft.com/office/powerpoint/2010/main" val="2505073398"/>
              </p:ext>
            </p:extLst>
          </p:nvPr>
        </p:nvGraphicFramePr>
        <p:xfrm>
          <a:off x="11022" y="2567031"/>
          <a:ext cx="2580424" cy="3162650"/>
        </p:xfrm>
        <a:graphic>
          <a:graphicData uri="http://schemas.openxmlformats.org/drawingml/2006/table">
            <a:tbl>
              <a:tblPr firstRow="1" bandRow="1">
                <a:tableStyleId>{2D5ABB26-0587-4C30-8999-92F81FD0307C}</a:tableStyleId>
              </a:tblPr>
              <a:tblGrid>
                <a:gridCol w="2580424">
                  <a:extLst>
                    <a:ext uri="{9D8B030D-6E8A-4147-A177-3AD203B41FA5}">
                      <a16:colId xmlns:a16="http://schemas.microsoft.com/office/drawing/2014/main" val="20000"/>
                    </a:ext>
                  </a:extLst>
                </a:gridCol>
              </a:tblGrid>
              <a:tr h="632530">
                <a:tc>
                  <a:txBody>
                    <a:bodyPr/>
                    <a:lstStyle/>
                    <a:p>
                      <a:pPr algn="r" fontAlgn="ctr"/>
                      <a:r>
                        <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rPr>
                        <a:t>Less likely to purchase</a:t>
                      </a:r>
                    </a:p>
                  </a:txBody>
                  <a:tcPr marL="9525" marR="9525" marT="9525" marB="0" anchor="ctr"/>
                </a:tc>
                <a:extLst>
                  <a:ext uri="{0D108BD9-81ED-4DB2-BD59-A6C34878D82A}">
                    <a16:rowId xmlns:a16="http://schemas.microsoft.com/office/drawing/2014/main" val="10000"/>
                  </a:ext>
                </a:extLst>
              </a:tr>
              <a:tr h="632530">
                <a:tc>
                  <a:txBody>
                    <a:bodyPr/>
                    <a:lstStyle/>
                    <a:p>
                      <a:pPr algn="r" fontAlgn="ctr"/>
                      <a:r>
                        <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rPr>
                        <a:t>No difference</a:t>
                      </a:r>
                    </a:p>
                  </a:txBody>
                  <a:tcPr marL="9525" marR="9525" marT="9525" marB="0" anchor="ctr"/>
                </a:tc>
                <a:extLst>
                  <a:ext uri="{0D108BD9-81ED-4DB2-BD59-A6C34878D82A}">
                    <a16:rowId xmlns:a16="http://schemas.microsoft.com/office/drawing/2014/main" val="10009"/>
                  </a:ext>
                </a:extLst>
              </a:tr>
              <a:tr h="632530">
                <a:tc>
                  <a:txBody>
                    <a:bodyPr/>
                    <a:lstStyle/>
                    <a:p>
                      <a:pPr algn="r" fontAlgn="ctr"/>
                      <a:r>
                        <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rPr>
                        <a:t>More likely to purchase</a:t>
                      </a:r>
                    </a:p>
                  </a:txBody>
                  <a:tcPr marL="9525" marR="9525" marT="9525" marB="0" anchor="ctr"/>
                </a:tc>
                <a:extLst>
                  <a:ext uri="{0D108BD9-81ED-4DB2-BD59-A6C34878D82A}">
                    <a16:rowId xmlns:a16="http://schemas.microsoft.com/office/drawing/2014/main" val="10001"/>
                  </a:ext>
                </a:extLst>
              </a:tr>
              <a:tr h="632530">
                <a:tc>
                  <a:txBody>
                    <a:bodyPr/>
                    <a:lstStyle/>
                    <a:p>
                      <a:pPr algn="r" fontAlgn="ctr"/>
                      <a:r>
                        <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rPr>
                        <a:t>Don’t know</a:t>
                      </a:r>
                    </a:p>
                  </a:txBody>
                  <a:tcPr marL="9525" marR="9525" marT="9525" marB="0" anchor="ctr"/>
                </a:tc>
                <a:extLst>
                  <a:ext uri="{0D108BD9-81ED-4DB2-BD59-A6C34878D82A}">
                    <a16:rowId xmlns:a16="http://schemas.microsoft.com/office/drawing/2014/main" val="10004"/>
                  </a:ext>
                </a:extLst>
              </a:tr>
              <a:tr h="632530">
                <a:tc>
                  <a:txBody>
                    <a:bodyPr/>
                    <a:lstStyle/>
                    <a:p>
                      <a:pPr algn="r" fontAlgn="ctr"/>
                      <a:r>
                        <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rPr>
                        <a:t>Rather not say</a:t>
                      </a:r>
                    </a:p>
                  </a:txBody>
                  <a:tcPr marL="9525" marR="9525" marT="9525" marB="0" anchor="ctr"/>
                </a:tc>
                <a:extLst>
                  <a:ext uri="{0D108BD9-81ED-4DB2-BD59-A6C34878D82A}">
                    <a16:rowId xmlns:a16="http://schemas.microsoft.com/office/drawing/2014/main" val="10005"/>
                  </a:ext>
                </a:extLst>
              </a:tr>
            </a:tbl>
          </a:graphicData>
        </a:graphic>
      </p:graphicFrame>
      <p:grpSp>
        <p:nvGrpSpPr>
          <p:cNvPr id="10" name="Group 9">
            <a:extLst>
              <a:ext uri="{FF2B5EF4-FFF2-40B4-BE49-F238E27FC236}">
                <a16:creationId xmlns:a16="http://schemas.microsoft.com/office/drawing/2014/main" id="{954F9912-C0E2-450F-9507-459FA6F28077}"/>
              </a:ext>
            </a:extLst>
          </p:cNvPr>
          <p:cNvGrpSpPr/>
          <p:nvPr/>
        </p:nvGrpSpPr>
        <p:grpSpPr>
          <a:xfrm>
            <a:off x="6898873" y="1767290"/>
            <a:ext cx="4668604" cy="787811"/>
            <a:chOff x="3290539" y="2524934"/>
            <a:chExt cx="4668604" cy="787811"/>
          </a:xfrm>
        </p:grpSpPr>
        <p:sp>
          <p:nvSpPr>
            <p:cNvPr id="11" name="TextBox 10">
              <a:extLst>
                <a:ext uri="{FF2B5EF4-FFF2-40B4-BE49-F238E27FC236}">
                  <a16:creationId xmlns:a16="http://schemas.microsoft.com/office/drawing/2014/main" id="{8C87F74A-673D-40F9-B395-1AE55CA13309}"/>
                </a:ext>
              </a:extLst>
            </p:cNvPr>
            <p:cNvSpPr txBox="1"/>
            <p:nvPr/>
          </p:nvSpPr>
          <p:spPr>
            <a:xfrm>
              <a:off x="3290539"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a:t>
              </a:r>
            </a:p>
          </p:txBody>
        </p:sp>
        <p:sp>
          <p:nvSpPr>
            <p:cNvPr id="12" name="TextBox 11">
              <a:extLst>
                <a:ext uri="{FF2B5EF4-FFF2-40B4-BE49-F238E27FC236}">
                  <a16:creationId xmlns:a16="http://schemas.microsoft.com/office/drawing/2014/main" id="{4BFDFAC6-0E9A-44BD-B5C3-22BA43EFC2F3}"/>
                </a:ext>
              </a:extLst>
            </p:cNvPr>
            <p:cNvSpPr txBox="1"/>
            <p:nvPr/>
          </p:nvSpPr>
          <p:spPr>
            <a:xfrm>
              <a:off x="4059154"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2-3</a:t>
              </a:r>
            </a:p>
          </p:txBody>
        </p:sp>
        <p:sp>
          <p:nvSpPr>
            <p:cNvPr id="13" name="TextBox 12">
              <a:extLst>
                <a:ext uri="{FF2B5EF4-FFF2-40B4-BE49-F238E27FC236}">
                  <a16:creationId xmlns:a16="http://schemas.microsoft.com/office/drawing/2014/main" id="{E1FA8C5E-D6FD-4446-AA67-6BB6D1D46F6F}"/>
                </a:ext>
              </a:extLst>
            </p:cNvPr>
            <p:cNvSpPr txBox="1"/>
            <p:nvPr/>
          </p:nvSpPr>
          <p:spPr>
            <a:xfrm>
              <a:off x="5760504"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6-10</a:t>
              </a:r>
            </a:p>
          </p:txBody>
        </p:sp>
        <p:sp>
          <p:nvSpPr>
            <p:cNvPr id="14" name="TextBox 13">
              <a:extLst>
                <a:ext uri="{FF2B5EF4-FFF2-40B4-BE49-F238E27FC236}">
                  <a16:creationId xmlns:a16="http://schemas.microsoft.com/office/drawing/2014/main" id="{D1AB41F5-8B5A-4BAB-B114-FE25E27A40D9}"/>
                </a:ext>
              </a:extLst>
            </p:cNvPr>
            <p:cNvSpPr txBox="1"/>
            <p:nvPr/>
          </p:nvSpPr>
          <p:spPr>
            <a:xfrm>
              <a:off x="6539598" y="3035746"/>
              <a:ext cx="599885" cy="276999"/>
            </a:xfrm>
            <a:prstGeom prst="rect">
              <a:avLst/>
            </a:prstGeom>
            <a:noFill/>
          </p:spPr>
          <p:txBody>
            <a:bodyPr wrap="non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11-19</a:t>
              </a:r>
            </a:p>
          </p:txBody>
        </p:sp>
        <p:sp>
          <p:nvSpPr>
            <p:cNvPr id="15" name="TextBox 14">
              <a:extLst>
                <a:ext uri="{FF2B5EF4-FFF2-40B4-BE49-F238E27FC236}">
                  <a16:creationId xmlns:a16="http://schemas.microsoft.com/office/drawing/2014/main" id="{658D4516-7CC4-4C85-BC9A-BC435F9BC167}"/>
                </a:ext>
              </a:extLst>
            </p:cNvPr>
            <p:cNvSpPr txBox="1"/>
            <p:nvPr/>
          </p:nvSpPr>
          <p:spPr>
            <a:xfrm>
              <a:off x="7359258" y="3035746"/>
              <a:ext cx="599885"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20+</a:t>
              </a:r>
            </a:p>
          </p:txBody>
        </p:sp>
        <p:sp>
          <p:nvSpPr>
            <p:cNvPr id="16" name="TextBox 15">
              <a:extLst>
                <a:ext uri="{FF2B5EF4-FFF2-40B4-BE49-F238E27FC236}">
                  <a16:creationId xmlns:a16="http://schemas.microsoft.com/office/drawing/2014/main" id="{01EE0513-E740-42D6-A272-7AC3B5EFF43D}"/>
                </a:ext>
              </a:extLst>
            </p:cNvPr>
            <p:cNvSpPr txBox="1"/>
            <p:nvPr/>
          </p:nvSpPr>
          <p:spPr>
            <a:xfrm>
              <a:off x="4936027"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4-5</a:t>
              </a:r>
            </a:p>
          </p:txBody>
        </p:sp>
        <p:sp>
          <p:nvSpPr>
            <p:cNvPr id="17" name="Text Box 33">
              <a:extLst>
                <a:ext uri="{FF2B5EF4-FFF2-40B4-BE49-F238E27FC236}">
                  <a16:creationId xmlns:a16="http://schemas.microsoft.com/office/drawing/2014/main" id="{A8F830A1-53C0-44EF-9613-74E9AC61F501}"/>
                </a:ext>
              </a:extLst>
            </p:cNvPr>
            <p:cNvSpPr txBox="1">
              <a:spLocks noChangeArrowheads="1"/>
            </p:cNvSpPr>
            <p:nvPr/>
          </p:nvSpPr>
          <p:spPr bwMode="auto">
            <a:xfrm>
              <a:off x="4337677" y="2524934"/>
              <a:ext cx="2469385"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algn="ctr" eaLnBrk="1" hangingPunct="1"/>
              <a:r>
                <a:rPr lang="en-GB" altLang="en-US" sz="1200" b="1" dirty="0">
                  <a:solidFill>
                    <a:schemeClr val="bg1">
                      <a:lumMod val="50000"/>
                    </a:schemeClr>
                  </a:solidFill>
                  <a:latin typeface="Segoe UI" panose="020B0502040204020203" pitchFamily="34" charset="0"/>
                  <a:cs typeface="Segoe UI" panose="020B0502040204020203" pitchFamily="34" charset="0"/>
                </a:rPr>
                <a:t>Portfolio Size</a:t>
              </a:r>
            </a:p>
          </p:txBody>
        </p:sp>
        <p:pic>
          <p:nvPicPr>
            <p:cNvPr id="18" name="Picture 17">
              <a:extLst>
                <a:ext uri="{FF2B5EF4-FFF2-40B4-BE49-F238E27FC236}">
                  <a16:creationId xmlns:a16="http://schemas.microsoft.com/office/drawing/2014/main" id="{2660F8BD-BAEE-414E-8A24-F09911C1AD95}"/>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57804" y="2842203"/>
              <a:ext cx="219775" cy="219775"/>
            </a:xfrm>
            <a:prstGeom prst="rect">
              <a:avLst/>
            </a:prstGeom>
          </p:spPr>
        </p:pic>
        <p:pic>
          <p:nvPicPr>
            <p:cNvPr id="19" name="Picture 18">
              <a:extLst>
                <a:ext uri="{FF2B5EF4-FFF2-40B4-BE49-F238E27FC236}">
                  <a16:creationId xmlns:a16="http://schemas.microsoft.com/office/drawing/2014/main" id="{4CDABB90-55E6-47D9-8F43-C2504373B803}"/>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227790" y="2842203"/>
              <a:ext cx="219775" cy="219775"/>
            </a:xfrm>
            <a:prstGeom prst="rect">
              <a:avLst/>
            </a:prstGeom>
          </p:spPr>
        </p:pic>
        <p:pic>
          <p:nvPicPr>
            <p:cNvPr id="20" name="Picture 19">
              <a:extLst>
                <a:ext uri="{FF2B5EF4-FFF2-40B4-BE49-F238E27FC236}">
                  <a16:creationId xmlns:a16="http://schemas.microsoft.com/office/drawing/2014/main" id="{F88A9293-7167-46E1-AAC1-98324E4C80F9}"/>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39288" y="2842203"/>
              <a:ext cx="219775" cy="219775"/>
            </a:xfrm>
            <a:prstGeom prst="rect">
              <a:avLst/>
            </a:prstGeom>
          </p:spPr>
        </p:pic>
        <p:pic>
          <p:nvPicPr>
            <p:cNvPr id="21" name="Picture 20">
              <a:extLst>
                <a:ext uri="{FF2B5EF4-FFF2-40B4-BE49-F238E27FC236}">
                  <a16:creationId xmlns:a16="http://schemas.microsoft.com/office/drawing/2014/main" id="{7152083C-0436-469C-9D37-EAA9469A6A40}"/>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49436" y="2842203"/>
              <a:ext cx="219775" cy="219775"/>
            </a:xfrm>
            <a:prstGeom prst="rect">
              <a:avLst/>
            </a:prstGeom>
          </p:spPr>
        </p:pic>
        <p:pic>
          <p:nvPicPr>
            <p:cNvPr id="22" name="Picture 21">
              <a:extLst>
                <a:ext uri="{FF2B5EF4-FFF2-40B4-BE49-F238E27FC236}">
                  <a16:creationId xmlns:a16="http://schemas.microsoft.com/office/drawing/2014/main" id="{A8D05603-FE3D-444D-AE0E-698FB39EE001}"/>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102751" y="2842203"/>
              <a:ext cx="219775" cy="219775"/>
            </a:xfrm>
            <a:prstGeom prst="rect">
              <a:avLst/>
            </a:prstGeom>
          </p:spPr>
        </p:pic>
        <p:pic>
          <p:nvPicPr>
            <p:cNvPr id="23" name="Picture 22">
              <a:extLst>
                <a:ext uri="{FF2B5EF4-FFF2-40B4-BE49-F238E27FC236}">
                  <a16:creationId xmlns:a16="http://schemas.microsoft.com/office/drawing/2014/main" id="{DAE6E295-4A6F-4FFB-B97D-40CE9297CCA1}"/>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911529" y="2842203"/>
              <a:ext cx="219775" cy="219775"/>
            </a:xfrm>
            <a:prstGeom prst="rect">
              <a:avLst/>
            </a:prstGeom>
          </p:spPr>
        </p:pic>
      </p:grpSp>
      <p:graphicFrame>
        <p:nvGraphicFramePr>
          <p:cNvPr id="24" name="Table 23">
            <a:extLst>
              <a:ext uri="{FF2B5EF4-FFF2-40B4-BE49-F238E27FC236}">
                <a16:creationId xmlns:a16="http://schemas.microsoft.com/office/drawing/2014/main" id="{EB94328F-C02A-41D4-970A-5C3067C71269}"/>
              </a:ext>
            </a:extLst>
          </p:cNvPr>
          <p:cNvGraphicFramePr>
            <a:graphicFrameLocks noGrp="1"/>
          </p:cNvGraphicFramePr>
          <p:nvPr>
            <p:extLst>
              <p:ext uri="{D42A27DB-BD31-4B8C-83A1-F6EECF244321}">
                <p14:modId xmlns:p14="http://schemas.microsoft.com/office/powerpoint/2010/main" val="1975651311"/>
              </p:ext>
            </p:extLst>
          </p:nvPr>
        </p:nvGraphicFramePr>
        <p:xfrm>
          <a:off x="6745839" y="2593063"/>
          <a:ext cx="5013769" cy="3128230"/>
        </p:xfrm>
        <a:graphic>
          <a:graphicData uri="http://schemas.openxmlformats.org/drawingml/2006/table">
            <a:tbl>
              <a:tblPr>
                <a:tableStyleId>{073A0DAA-6AF3-43AB-8588-CEC1D06C72B9}</a:tableStyleId>
              </a:tblPr>
              <a:tblGrid>
                <a:gridCol w="827951">
                  <a:extLst>
                    <a:ext uri="{9D8B030D-6E8A-4147-A177-3AD203B41FA5}">
                      <a16:colId xmlns:a16="http://schemas.microsoft.com/office/drawing/2014/main" val="20000"/>
                    </a:ext>
                  </a:extLst>
                </a:gridCol>
                <a:gridCol w="827951">
                  <a:extLst>
                    <a:ext uri="{9D8B030D-6E8A-4147-A177-3AD203B41FA5}">
                      <a16:colId xmlns:a16="http://schemas.microsoft.com/office/drawing/2014/main" val="20001"/>
                    </a:ext>
                  </a:extLst>
                </a:gridCol>
                <a:gridCol w="827951">
                  <a:extLst>
                    <a:ext uri="{9D8B030D-6E8A-4147-A177-3AD203B41FA5}">
                      <a16:colId xmlns:a16="http://schemas.microsoft.com/office/drawing/2014/main" val="20002"/>
                    </a:ext>
                  </a:extLst>
                </a:gridCol>
                <a:gridCol w="827951">
                  <a:extLst>
                    <a:ext uri="{9D8B030D-6E8A-4147-A177-3AD203B41FA5}">
                      <a16:colId xmlns:a16="http://schemas.microsoft.com/office/drawing/2014/main" val="20003"/>
                    </a:ext>
                  </a:extLst>
                </a:gridCol>
                <a:gridCol w="827951">
                  <a:extLst>
                    <a:ext uri="{9D8B030D-6E8A-4147-A177-3AD203B41FA5}">
                      <a16:colId xmlns:a16="http://schemas.microsoft.com/office/drawing/2014/main" val="20004"/>
                    </a:ext>
                  </a:extLst>
                </a:gridCol>
                <a:gridCol w="827951">
                  <a:extLst>
                    <a:ext uri="{9D8B030D-6E8A-4147-A177-3AD203B41FA5}">
                      <a16:colId xmlns:a16="http://schemas.microsoft.com/office/drawing/2014/main" val="2236511630"/>
                    </a:ext>
                  </a:extLst>
                </a:gridCol>
                <a:gridCol w="46063">
                  <a:extLst>
                    <a:ext uri="{9D8B030D-6E8A-4147-A177-3AD203B41FA5}">
                      <a16:colId xmlns:a16="http://schemas.microsoft.com/office/drawing/2014/main" val="20005"/>
                    </a:ext>
                  </a:extLst>
                </a:gridCol>
              </a:tblGrid>
              <a:tr h="625646">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59</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68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72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74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74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78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78</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625646">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28</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20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15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16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13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13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14</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625646">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1</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defTabSz="914377" rtl="0" eaLnBrk="1" fontAlgn="b" latinLnBrk="0" hangingPunct="1"/>
                      <a:r>
                        <a:rPr lang="en-GB" sz="1100" b="1" i="0" u="none" strike="noStrike" kern="1200" dirty="0">
                          <a:solidFill>
                            <a:schemeClr val="bg1"/>
                          </a:solidFill>
                          <a:effectLst/>
                          <a:latin typeface="Segoe UI" panose="020B0502040204020203" pitchFamily="34" charset="0"/>
                          <a:ea typeface="+mn-ea"/>
                          <a:cs typeface="Segoe UI" panose="020B0502040204020203" pitchFamily="34" charset="0"/>
                        </a:rPr>
                        <a:t>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625646">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12</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3"/>
                  </a:ext>
                </a:extLst>
              </a:tr>
              <a:tr h="625646">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bl>
          </a:graphicData>
        </a:graphic>
      </p:graphicFrame>
      <p:sp>
        <p:nvSpPr>
          <p:cNvPr id="25" name="TextBox 24">
            <a:extLst>
              <a:ext uri="{FF2B5EF4-FFF2-40B4-BE49-F238E27FC236}">
                <a16:creationId xmlns:a16="http://schemas.microsoft.com/office/drawing/2014/main" id="{4CB668EB-BFB9-4B34-A956-2A0BF17802F7}"/>
              </a:ext>
            </a:extLst>
          </p:cNvPr>
          <p:cNvSpPr txBox="1"/>
          <p:nvPr/>
        </p:nvSpPr>
        <p:spPr>
          <a:xfrm>
            <a:off x="11287125" y="0"/>
            <a:ext cx="904876" cy="323850"/>
          </a:xfrm>
          <a:prstGeom prst="rect">
            <a:avLst/>
          </a:prstGeom>
          <a:solidFill>
            <a:srgbClr val="FFC000"/>
          </a:solidFill>
        </p:spPr>
        <p:txBody>
          <a:bodyPr vert="horz" wrap="square" lIns="0" tIns="0" rIns="0" bIns="0" rtlCol="0" anchor="ctr">
            <a:normAutofit/>
          </a:bodyPr>
          <a:lstStyle/>
          <a:p>
            <a:pPr algn="ctr"/>
            <a:r>
              <a:rPr lang="en-GB" sz="1600" b="1" dirty="0">
                <a:solidFill>
                  <a:schemeClr val="bg1"/>
                </a:solidFill>
                <a:latin typeface="Segoe UI" panose="020B0502040204020203" pitchFamily="34" charset="0"/>
                <a:cs typeface="Segoe UI" panose="020B0502040204020203" pitchFamily="34" charset="0"/>
              </a:rPr>
              <a:t>NEW</a:t>
            </a:r>
          </a:p>
        </p:txBody>
      </p:sp>
    </p:spTree>
    <p:extLst>
      <p:ext uri="{BB962C8B-B14F-4D97-AF65-F5344CB8AC3E}">
        <p14:creationId xmlns:p14="http://schemas.microsoft.com/office/powerpoint/2010/main" val="16336533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Autofit/>
          </a:bodyPr>
          <a:lstStyle/>
          <a:p>
            <a:r>
              <a:rPr lang="en-GB" dirty="0"/>
              <a:t>Buy to Let Borrowing</a:t>
            </a:r>
          </a:p>
        </p:txBody>
      </p:sp>
      <p:pic>
        <p:nvPicPr>
          <p:cNvPr id="6" name="Picture 5" descr="C:\Users\bethanc\Downloads\mortgage (2).pn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206261" y="950890"/>
            <a:ext cx="1090800" cy="10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7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78088" y="885825"/>
            <a:ext cx="6679560" cy="733425"/>
          </a:xfrm>
        </p:spPr>
        <p:txBody>
          <a:bodyPr>
            <a:noAutofit/>
          </a:bodyPr>
          <a:lstStyle/>
          <a:p>
            <a:r>
              <a:rPr lang="en-GB" dirty="0"/>
              <a:t>Landlords motivations &amp; outlook</a:t>
            </a:r>
          </a:p>
        </p:txBody>
      </p:sp>
      <p:pic>
        <p:nvPicPr>
          <p:cNvPr id="4" name="Picture 3" descr="C:\Users\bethanc\Downloads\binoculars.pn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131359" y="978144"/>
            <a:ext cx="1090800" cy="10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185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The structure of portfolio funding remains largely unchanged this quarter</a:t>
            </a:r>
          </a:p>
        </p:txBody>
      </p:sp>
      <p:sp>
        <p:nvSpPr>
          <p:cNvPr id="4" name="Text Placeholder 3"/>
          <p:cNvSpPr>
            <a:spLocks noGrp="1"/>
          </p:cNvSpPr>
          <p:nvPr>
            <p:ph type="body" sz="quarter" idx="18"/>
          </p:nvPr>
        </p:nvSpPr>
        <p:spPr/>
        <p:txBody>
          <a:bodyPr/>
          <a:lstStyle/>
          <a:p>
            <a:r>
              <a:rPr lang="en-GB" altLang="en-US" dirty="0"/>
              <a:t>Q27. Is your letting portfolio owned outright or on a mortgage? </a:t>
            </a:r>
            <a:r>
              <a:rPr lang="en-US" altLang="en-US" dirty="0"/>
              <a:t>Base: All (983)</a:t>
            </a:r>
            <a:r>
              <a:rPr lang="en-GB" altLang="en-US" dirty="0"/>
              <a:t> / Q29. </a:t>
            </a:r>
            <a:r>
              <a:rPr lang="en-US" altLang="en-US" dirty="0"/>
              <a:t>How many separate Buy To Let mortgages do you have? Base: All with BTL borrowing (616)</a:t>
            </a:r>
            <a:endParaRPr lang="en-GB" dirty="0"/>
          </a:p>
        </p:txBody>
      </p:sp>
      <p:sp>
        <p:nvSpPr>
          <p:cNvPr id="5" name="Text Placeholder 4"/>
          <p:cNvSpPr>
            <a:spLocks noGrp="1"/>
          </p:cNvSpPr>
          <p:nvPr>
            <p:ph type="body" sz="quarter" idx="19"/>
          </p:nvPr>
        </p:nvSpPr>
        <p:spPr/>
        <p:txBody>
          <a:bodyPr/>
          <a:lstStyle/>
          <a:p>
            <a:r>
              <a:rPr lang="en-GB" dirty="0"/>
              <a:t>The majority of landlords either own on a BTL mortgage (34%) or outright (37%). 29% have mixed situation (some BTL, some owned outright). Borrowers have an average of 5.8 BTL loans - up by a further 0.6 loans since Q1 (and up by 1.2 from Q4 ‘22)</a:t>
            </a:r>
          </a:p>
        </p:txBody>
      </p:sp>
      <p:sp>
        <p:nvSpPr>
          <p:cNvPr id="31" name="Text Placeholder 30">
            <a:extLst>
              <a:ext uri="{FF2B5EF4-FFF2-40B4-BE49-F238E27FC236}">
                <a16:creationId xmlns:a16="http://schemas.microsoft.com/office/drawing/2014/main" id="{FD602EB6-DCAB-429B-B2D9-DB0E548B3867}"/>
              </a:ext>
            </a:extLst>
          </p:cNvPr>
          <p:cNvSpPr>
            <a:spLocks noGrp="1"/>
          </p:cNvSpPr>
          <p:nvPr>
            <p:ph type="body" sz="quarter" idx="20"/>
          </p:nvPr>
        </p:nvSpPr>
        <p:spPr/>
        <p:txBody>
          <a:bodyPr/>
          <a:lstStyle/>
          <a:p>
            <a:r>
              <a:rPr lang="en-GB" dirty="0"/>
              <a:t>Sources of funding (%)</a:t>
            </a:r>
          </a:p>
        </p:txBody>
      </p:sp>
      <p:graphicFrame>
        <p:nvGraphicFramePr>
          <p:cNvPr id="6" name="Chart Placeholder 3"/>
          <p:cNvGraphicFramePr>
            <a:graphicFrameLocks noChangeAspect="1"/>
          </p:cNvGraphicFramePr>
          <p:nvPr>
            <p:extLst>
              <p:ext uri="{D42A27DB-BD31-4B8C-83A1-F6EECF244321}">
                <p14:modId xmlns:p14="http://schemas.microsoft.com/office/powerpoint/2010/main" val="316214462"/>
              </p:ext>
            </p:extLst>
          </p:nvPr>
        </p:nvGraphicFramePr>
        <p:xfrm>
          <a:off x="2834763" y="2172075"/>
          <a:ext cx="6439201" cy="3545678"/>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p:cNvGrpSpPr/>
          <p:nvPr/>
        </p:nvGrpSpPr>
        <p:grpSpPr>
          <a:xfrm>
            <a:off x="5330157" y="5278005"/>
            <a:ext cx="3018274" cy="684000"/>
            <a:chOff x="5643603" y="5293033"/>
            <a:chExt cx="3006587" cy="684000"/>
          </a:xfrm>
          <a:solidFill>
            <a:schemeClr val="bg1">
              <a:lumMod val="75000"/>
            </a:schemeClr>
          </a:solidFill>
        </p:grpSpPr>
        <p:sp>
          <p:nvSpPr>
            <p:cNvPr id="9" name="AutoShape 16"/>
            <p:cNvSpPr>
              <a:spLocks noChangeArrowheads="1"/>
            </p:cNvSpPr>
            <p:nvPr/>
          </p:nvSpPr>
          <p:spPr bwMode="auto">
            <a:xfrm>
              <a:off x="5653128" y="5293033"/>
              <a:ext cx="2832988" cy="684000"/>
            </a:xfrm>
            <a:prstGeom prst="roundRect">
              <a:avLst>
                <a:gd name="adj" fmla="val 13472"/>
              </a:avLst>
            </a:prstGeom>
            <a:grpFill/>
            <a:ln>
              <a:noFill/>
            </a:ln>
          </p:spPr>
          <p:txBody>
            <a:bodyPr wrap="none" anchor="ctr"/>
            <a:lstStyle/>
            <a:p>
              <a:pPr algn="r"/>
              <a:endParaRPr lang="en-GB" altLang="en-US" sz="1800" dirty="0">
                <a:solidFill>
                  <a:schemeClr val="tx1"/>
                </a:solidFill>
                <a:latin typeface="Segoe UI" panose="020B0502040204020203" pitchFamily="34" charset="0"/>
                <a:cs typeface="Segoe UI" panose="020B0502040204020203" pitchFamily="34" charset="0"/>
              </a:endParaRPr>
            </a:p>
          </p:txBody>
        </p:sp>
        <p:sp>
          <p:nvSpPr>
            <p:cNvPr id="10" name="AutoShape 18"/>
            <p:cNvSpPr>
              <a:spLocks noChangeArrowheads="1"/>
            </p:cNvSpPr>
            <p:nvPr/>
          </p:nvSpPr>
          <p:spPr bwMode="auto">
            <a:xfrm>
              <a:off x="5643603" y="5367539"/>
              <a:ext cx="1239838" cy="534988"/>
            </a:xfrm>
            <a:prstGeom prst="roundRect">
              <a:avLst>
                <a:gd name="adj" fmla="val 36958"/>
              </a:avLst>
            </a:prstGeom>
            <a:no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r>
                <a:rPr lang="en-GB" altLang="en-US" sz="2800" b="1" dirty="0">
                  <a:solidFill>
                    <a:schemeClr val="bg1"/>
                  </a:solidFill>
                  <a:latin typeface="Segoe UI" panose="020B0502040204020203" pitchFamily="34" charset="0"/>
                  <a:cs typeface="Segoe UI" panose="020B0502040204020203" pitchFamily="34" charset="0"/>
                </a:rPr>
                <a:t>29%</a:t>
              </a:r>
            </a:p>
          </p:txBody>
        </p:sp>
        <p:sp>
          <p:nvSpPr>
            <p:cNvPr id="11" name="AutoShape 17"/>
            <p:cNvSpPr>
              <a:spLocks noChangeArrowheads="1"/>
            </p:cNvSpPr>
            <p:nvPr/>
          </p:nvSpPr>
          <p:spPr bwMode="auto">
            <a:xfrm>
              <a:off x="6612305" y="5324677"/>
              <a:ext cx="2037885" cy="620713"/>
            </a:xfrm>
            <a:prstGeom prst="roundRect">
              <a:avLst>
                <a:gd name="adj" fmla="val 36958"/>
              </a:avLst>
            </a:prstGeom>
            <a:no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nSpc>
                  <a:spcPct val="85000"/>
                </a:lnSpc>
              </a:pPr>
              <a:r>
                <a:rPr lang="en-GB" altLang="en-US" sz="1800" dirty="0">
                  <a:solidFill>
                    <a:schemeClr val="bg1"/>
                  </a:solidFill>
                  <a:latin typeface="Segoe UI" panose="020B0502040204020203" pitchFamily="34" charset="0"/>
                  <a:cs typeface="Segoe UI" panose="020B0502040204020203" pitchFamily="34" charset="0"/>
                </a:rPr>
                <a:t>Some owned, some BTL</a:t>
              </a:r>
              <a:endParaRPr lang="en-GB" altLang="en-US" sz="1600" dirty="0">
                <a:solidFill>
                  <a:schemeClr val="bg1"/>
                </a:solidFill>
                <a:latin typeface="Segoe UI" panose="020B0502040204020203" pitchFamily="34" charset="0"/>
                <a:cs typeface="Segoe UI" panose="020B0502040204020203" pitchFamily="34" charset="0"/>
              </a:endParaRPr>
            </a:p>
          </p:txBody>
        </p:sp>
      </p:grpSp>
      <p:grpSp>
        <p:nvGrpSpPr>
          <p:cNvPr id="12" name="Group 7"/>
          <p:cNvGrpSpPr>
            <a:grpSpLocks/>
          </p:cNvGrpSpPr>
          <p:nvPr/>
        </p:nvGrpSpPr>
        <p:grpSpPr bwMode="auto">
          <a:xfrm>
            <a:off x="1761425" y="2744787"/>
            <a:ext cx="3088814" cy="684213"/>
            <a:chOff x="169" y="1407"/>
            <a:chExt cx="2029" cy="431"/>
          </a:xfrm>
          <a:solidFill>
            <a:schemeClr val="accent3"/>
          </a:solidFill>
        </p:grpSpPr>
        <p:sp>
          <p:nvSpPr>
            <p:cNvPr id="13" name="AutoShape 8"/>
            <p:cNvSpPr>
              <a:spLocks noChangeArrowheads="1"/>
            </p:cNvSpPr>
            <p:nvPr/>
          </p:nvSpPr>
          <p:spPr bwMode="auto">
            <a:xfrm>
              <a:off x="169" y="1407"/>
              <a:ext cx="1939" cy="431"/>
            </a:xfrm>
            <a:prstGeom prst="roundRect">
              <a:avLst>
                <a:gd name="adj" fmla="val 1347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endParaRPr lang="en-GB" altLang="en-US" sz="1800" dirty="0">
                <a:solidFill>
                  <a:schemeClr val="tx1"/>
                </a:solidFill>
                <a:latin typeface="Segoe UI" panose="020B0502040204020203" pitchFamily="34" charset="0"/>
                <a:cs typeface="Segoe UI" panose="020B0502040204020203" pitchFamily="34" charset="0"/>
              </a:endParaRPr>
            </a:p>
          </p:txBody>
        </p:sp>
        <p:sp>
          <p:nvSpPr>
            <p:cNvPr id="14" name="AutoShape 10"/>
            <p:cNvSpPr>
              <a:spLocks noChangeArrowheads="1"/>
            </p:cNvSpPr>
            <p:nvPr/>
          </p:nvSpPr>
          <p:spPr bwMode="auto">
            <a:xfrm>
              <a:off x="178" y="1454"/>
              <a:ext cx="744" cy="337"/>
            </a:xfrm>
            <a:prstGeom prst="roundRect">
              <a:avLst>
                <a:gd name="adj" fmla="val 36958"/>
              </a:avLst>
            </a:prstGeom>
            <a:no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r>
                <a:rPr lang="en-GB" altLang="en-US" sz="2800" b="1" dirty="0">
                  <a:solidFill>
                    <a:schemeClr val="bg1"/>
                  </a:solidFill>
                  <a:latin typeface="Segoe UI" panose="020B0502040204020203" pitchFamily="34" charset="0"/>
                  <a:cs typeface="Segoe UI" panose="020B0502040204020203" pitchFamily="34" charset="0"/>
                </a:rPr>
                <a:t>34%</a:t>
              </a:r>
            </a:p>
          </p:txBody>
        </p:sp>
        <p:sp>
          <p:nvSpPr>
            <p:cNvPr id="15" name="AutoShape 9"/>
            <p:cNvSpPr>
              <a:spLocks noChangeArrowheads="1"/>
            </p:cNvSpPr>
            <p:nvPr/>
          </p:nvSpPr>
          <p:spPr bwMode="auto">
            <a:xfrm>
              <a:off x="752" y="1427"/>
              <a:ext cx="1446" cy="391"/>
            </a:xfrm>
            <a:prstGeom prst="roundRect">
              <a:avLst>
                <a:gd name="adj" fmla="val 36958"/>
              </a:avLst>
            </a:prstGeom>
            <a:no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r>
                <a:rPr lang="en-GB" altLang="en-US" sz="1800" dirty="0">
                  <a:solidFill>
                    <a:schemeClr val="bg1"/>
                  </a:solidFill>
                  <a:latin typeface="Segoe UI" panose="020B0502040204020203" pitchFamily="34" charset="0"/>
                  <a:cs typeface="Segoe UI" panose="020B0502040204020203" pitchFamily="34" charset="0"/>
                </a:rPr>
                <a:t>Owned on a BTL mortgage</a:t>
              </a:r>
            </a:p>
          </p:txBody>
        </p:sp>
      </p:grpSp>
      <p:cxnSp>
        <p:nvCxnSpPr>
          <p:cNvPr id="18" name="Straight Connector 17"/>
          <p:cNvCxnSpPr>
            <a:cxnSpLocks/>
          </p:cNvCxnSpPr>
          <p:nvPr/>
        </p:nvCxnSpPr>
        <p:spPr bwMode="auto">
          <a:xfrm flipH="1" flipV="1">
            <a:off x="9441034" y="2557920"/>
            <a:ext cx="0" cy="590642"/>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pSp>
        <p:nvGrpSpPr>
          <p:cNvPr id="2" name="Group 1"/>
          <p:cNvGrpSpPr/>
          <p:nvPr/>
        </p:nvGrpSpPr>
        <p:grpSpPr>
          <a:xfrm>
            <a:off x="6761719" y="2212046"/>
            <a:ext cx="3163375" cy="684000"/>
            <a:chOff x="5797027" y="1763599"/>
            <a:chExt cx="3163375" cy="684000"/>
          </a:xfrm>
          <a:solidFill>
            <a:srgbClr val="002060"/>
          </a:solidFill>
        </p:grpSpPr>
        <p:sp>
          <p:nvSpPr>
            <p:cNvPr id="7" name="AutoShape 12"/>
            <p:cNvSpPr>
              <a:spLocks noChangeArrowheads="1"/>
            </p:cNvSpPr>
            <p:nvPr/>
          </p:nvSpPr>
          <p:spPr bwMode="auto">
            <a:xfrm>
              <a:off x="5806608" y="1763599"/>
              <a:ext cx="3096000" cy="684000"/>
            </a:xfrm>
            <a:prstGeom prst="roundRect">
              <a:avLst>
                <a:gd name="adj" fmla="val 13472"/>
              </a:avLst>
            </a:prstGeom>
            <a:grpFill/>
            <a:ln>
              <a:noFill/>
            </a:ln>
          </p:spPr>
          <p:txBody>
            <a:bodyPr wrap="none" anchor="ctr"/>
            <a:lstStyle/>
            <a:p>
              <a:pPr algn="r"/>
              <a:endParaRPr lang="en-GB" altLang="en-US" sz="1800" dirty="0">
                <a:solidFill>
                  <a:schemeClr val="tx1"/>
                </a:solidFill>
                <a:latin typeface="Segoe UI" panose="020B0502040204020203" pitchFamily="34" charset="0"/>
                <a:cs typeface="Segoe UI" panose="020B0502040204020203" pitchFamily="34" charset="0"/>
              </a:endParaRPr>
            </a:p>
          </p:txBody>
        </p:sp>
        <p:sp>
          <p:nvSpPr>
            <p:cNvPr id="8" name="AutoShape 14"/>
            <p:cNvSpPr>
              <a:spLocks noChangeArrowheads="1"/>
            </p:cNvSpPr>
            <p:nvPr/>
          </p:nvSpPr>
          <p:spPr bwMode="auto">
            <a:xfrm>
              <a:off x="5797027" y="1838106"/>
              <a:ext cx="1239838" cy="534987"/>
            </a:xfrm>
            <a:prstGeom prst="roundRect">
              <a:avLst>
                <a:gd name="adj" fmla="val 36958"/>
              </a:avLst>
            </a:prstGeom>
            <a:noFill/>
            <a:ln w="9525">
              <a:noFill/>
              <a:round/>
              <a:headEnd/>
              <a:tailEnd/>
            </a:ln>
          </p:spPr>
          <p:txBody>
            <a:bodyPr anchor="ctr"/>
            <a:lstStyle/>
            <a:p>
              <a:r>
                <a:rPr lang="en-GB" altLang="en-US" sz="2800" b="1" dirty="0">
                  <a:solidFill>
                    <a:schemeClr val="bg1"/>
                  </a:solidFill>
                  <a:latin typeface="Segoe UI" panose="020B0502040204020203" pitchFamily="34" charset="0"/>
                  <a:cs typeface="Segoe UI" panose="020B0502040204020203" pitchFamily="34" charset="0"/>
                </a:rPr>
                <a:t>37%</a:t>
              </a:r>
            </a:p>
          </p:txBody>
        </p:sp>
        <p:sp>
          <p:nvSpPr>
            <p:cNvPr id="19" name="AutoShape 13"/>
            <p:cNvSpPr>
              <a:spLocks noChangeArrowheads="1"/>
            </p:cNvSpPr>
            <p:nvPr/>
          </p:nvSpPr>
          <p:spPr bwMode="auto">
            <a:xfrm>
              <a:off x="6706951" y="1795243"/>
              <a:ext cx="2253451" cy="620712"/>
            </a:xfrm>
            <a:prstGeom prst="roundRect">
              <a:avLst>
                <a:gd name="adj" fmla="val 36958"/>
              </a:avLst>
            </a:prstGeom>
            <a:noFill/>
            <a:ln w="9525">
              <a:noFill/>
              <a:round/>
              <a:headEnd/>
              <a:tailEnd/>
            </a:ln>
          </p:spPr>
          <p:txBody>
            <a:bodyPr anchor="ctr"/>
            <a:lstStyle/>
            <a:p>
              <a:r>
                <a:rPr lang="en-GB" altLang="en-US" sz="1800" dirty="0">
                  <a:solidFill>
                    <a:schemeClr val="bg1"/>
                  </a:solidFill>
                  <a:latin typeface="Segoe UI" panose="020B0502040204020203" pitchFamily="34" charset="0"/>
                  <a:cs typeface="Segoe UI" panose="020B0502040204020203" pitchFamily="34" charset="0"/>
                </a:rPr>
                <a:t>Owned outright</a:t>
              </a:r>
            </a:p>
          </p:txBody>
        </p:sp>
      </p:grpSp>
      <p:graphicFrame>
        <p:nvGraphicFramePr>
          <p:cNvPr id="21" name="Group 34"/>
          <p:cNvGraphicFramePr>
            <a:graphicFrameLocks noGrp="1"/>
          </p:cNvGraphicFramePr>
          <p:nvPr>
            <p:extLst>
              <p:ext uri="{D42A27DB-BD31-4B8C-83A1-F6EECF244321}">
                <p14:modId xmlns:p14="http://schemas.microsoft.com/office/powerpoint/2010/main" val="267994135"/>
              </p:ext>
            </p:extLst>
          </p:nvPr>
        </p:nvGraphicFramePr>
        <p:xfrm>
          <a:off x="8437321" y="3141147"/>
          <a:ext cx="2047283" cy="2325814"/>
        </p:xfrm>
        <a:graphic>
          <a:graphicData uri="http://schemas.openxmlformats.org/drawingml/2006/table">
            <a:tbl>
              <a:tblPr/>
              <a:tblGrid>
                <a:gridCol w="210261">
                  <a:extLst>
                    <a:ext uri="{9D8B030D-6E8A-4147-A177-3AD203B41FA5}">
                      <a16:colId xmlns:a16="http://schemas.microsoft.com/office/drawing/2014/main" val="20002"/>
                    </a:ext>
                  </a:extLst>
                </a:gridCol>
                <a:gridCol w="949918">
                  <a:extLst>
                    <a:ext uri="{9D8B030D-6E8A-4147-A177-3AD203B41FA5}">
                      <a16:colId xmlns:a16="http://schemas.microsoft.com/office/drawing/2014/main" val="20000"/>
                    </a:ext>
                  </a:extLst>
                </a:gridCol>
                <a:gridCol w="718983">
                  <a:extLst>
                    <a:ext uri="{9D8B030D-6E8A-4147-A177-3AD203B41FA5}">
                      <a16:colId xmlns:a16="http://schemas.microsoft.com/office/drawing/2014/main" val="20001"/>
                    </a:ext>
                  </a:extLst>
                </a:gridCol>
                <a:gridCol w="168121">
                  <a:extLst>
                    <a:ext uri="{9D8B030D-6E8A-4147-A177-3AD203B41FA5}">
                      <a16:colId xmlns:a16="http://schemas.microsoft.com/office/drawing/2014/main" val="20003"/>
                    </a:ext>
                  </a:extLst>
                </a:gridCol>
              </a:tblGrid>
              <a:tr h="3250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rPr>
                        <a:t>By no. of properties (%)</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6"/>
                  </a:ext>
                </a:extLst>
              </a:tr>
              <a:tr h="325088">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1</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64</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5088">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2-3</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50</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25088">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4-5</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32</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088">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6-10</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24</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25088">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11-19</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31</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5088">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20+</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17</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grpSp>
        <p:nvGrpSpPr>
          <p:cNvPr id="22" name="Group 21"/>
          <p:cNvGrpSpPr/>
          <p:nvPr/>
        </p:nvGrpSpPr>
        <p:grpSpPr>
          <a:xfrm>
            <a:off x="8423719" y="3100970"/>
            <a:ext cx="2034630" cy="2346940"/>
            <a:chOff x="7096126" y="2522936"/>
            <a:chExt cx="4057650" cy="3329583"/>
          </a:xfrm>
        </p:grpSpPr>
        <p:grpSp>
          <p:nvGrpSpPr>
            <p:cNvPr id="23" name="Group 22"/>
            <p:cNvGrpSpPr/>
            <p:nvPr/>
          </p:nvGrpSpPr>
          <p:grpSpPr>
            <a:xfrm>
              <a:off x="7096126" y="2522936"/>
              <a:ext cx="4057650" cy="3329583"/>
              <a:chOff x="7096126" y="2522936"/>
              <a:chExt cx="4057650" cy="3329583"/>
            </a:xfrm>
          </p:grpSpPr>
          <p:sp>
            <p:nvSpPr>
              <p:cNvPr id="26" name="Rounded Rectangle 25"/>
              <p:cNvSpPr/>
              <p:nvPr/>
            </p:nvSpPr>
            <p:spPr bwMode="auto">
              <a:xfrm>
                <a:off x="7096126" y="2522936"/>
                <a:ext cx="4057650" cy="3329583"/>
              </a:xfrm>
              <a:prstGeom prst="roundRect">
                <a:avLst>
                  <a:gd name="adj" fmla="val 3936"/>
                </a:avLst>
              </a:prstGeom>
              <a:noFill/>
              <a:ln w="57150" cap="flat" cmpd="sng" algn="ctr">
                <a:solidFill>
                  <a:srgbClr val="00206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27" name="Straight Connector 26"/>
              <p:cNvCxnSpPr/>
              <p:nvPr/>
            </p:nvCxnSpPr>
            <p:spPr>
              <a:xfrm>
                <a:off x="7219949" y="2561878"/>
                <a:ext cx="3826394" cy="0"/>
              </a:xfrm>
              <a:prstGeom prst="line">
                <a:avLst/>
              </a:prstGeom>
              <a:ln w="5715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4" name="Oval 23"/>
            <p:cNvSpPr/>
            <p:nvPr/>
          </p:nvSpPr>
          <p:spPr>
            <a:xfrm>
              <a:off x="7167561" y="2533303"/>
              <a:ext cx="85725" cy="95597"/>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5" name="Oval 24"/>
            <p:cNvSpPr/>
            <p:nvPr/>
          </p:nvSpPr>
          <p:spPr>
            <a:xfrm>
              <a:off x="10996060" y="2557029"/>
              <a:ext cx="107433" cy="104602"/>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grpSp>
      <p:grpSp>
        <p:nvGrpSpPr>
          <p:cNvPr id="16" name="Group 15">
            <a:extLst>
              <a:ext uri="{FF2B5EF4-FFF2-40B4-BE49-F238E27FC236}">
                <a16:creationId xmlns:a16="http://schemas.microsoft.com/office/drawing/2014/main" id="{639CD7DF-1603-1441-9DDF-2245AF31CE9C}"/>
              </a:ext>
            </a:extLst>
          </p:cNvPr>
          <p:cNvGrpSpPr/>
          <p:nvPr/>
        </p:nvGrpSpPr>
        <p:grpSpPr>
          <a:xfrm>
            <a:off x="668338" y="5068652"/>
            <a:ext cx="3372218" cy="640077"/>
            <a:chOff x="355601" y="5270499"/>
            <a:chExt cx="3372218" cy="640077"/>
          </a:xfrm>
        </p:grpSpPr>
        <p:sp>
          <p:nvSpPr>
            <p:cNvPr id="36" name="Rounded Rectangle 35"/>
            <p:cNvSpPr/>
            <p:nvPr/>
          </p:nvSpPr>
          <p:spPr>
            <a:xfrm>
              <a:off x="355601" y="5270499"/>
              <a:ext cx="2941302" cy="640077"/>
            </a:xfrm>
            <a:prstGeom prst="round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ltLang="en-US" dirty="0">
                  <a:solidFill>
                    <a:schemeClr val="bg1"/>
                  </a:solidFill>
                  <a:latin typeface="Segoe UI" pitchFamily="34" charset="0"/>
                  <a:ea typeface="Segoe UI" pitchFamily="34" charset="0"/>
                  <a:cs typeface="Segoe UI" pitchFamily="34" charset="0"/>
                </a:rPr>
                <a:t>BTL loans held on </a:t>
              </a:r>
              <a:br>
                <a:rPr lang="en-GB" altLang="en-US" dirty="0">
                  <a:solidFill>
                    <a:schemeClr val="bg1"/>
                  </a:solidFill>
                  <a:latin typeface="Segoe UI" pitchFamily="34" charset="0"/>
                  <a:ea typeface="Segoe UI" pitchFamily="34" charset="0"/>
                  <a:cs typeface="Segoe UI" pitchFamily="34" charset="0"/>
                </a:rPr>
              </a:br>
              <a:r>
                <a:rPr lang="en-GB" altLang="en-US" dirty="0">
                  <a:solidFill>
                    <a:schemeClr val="bg1"/>
                  </a:solidFill>
                  <a:latin typeface="Segoe UI" pitchFamily="34" charset="0"/>
                  <a:ea typeface="Segoe UI" pitchFamily="34" charset="0"/>
                  <a:cs typeface="Segoe UI" pitchFamily="34" charset="0"/>
                </a:rPr>
                <a:t>average</a:t>
              </a:r>
              <a:endParaRPr lang="en-GB" dirty="0">
                <a:ln w="0"/>
                <a:solidFill>
                  <a:schemeClr val="bg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37" name="Rounded Rectangle 36"/>
            <p:cNvSpPr/>
            <p:nvPr/>
          </p:nvSpPr>
          <p:spPr>
            <a:xfrm>
              <a:off x="2992438" y="5394960"/>
              <a:ext cx="735381" cy="410891"/>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ln w="0"/>
                  <a:solidFill>
                    <a:srgbClr val="002060"/>
                  </a:solidFill>
                  <a:effectLst>
                    <a:outerShdw blurRad="38100" dist="19050" dir="2700000" algn="tl" rotWithShape="0">
                      <a:schemeClr val="dk1">
                        <a:alpha val="40000"/>
                      </a:schemeClr>
                    </a:outerShdw>
                  </a:effectLst>
                  <a:latin typeface="Segoe UI" pitchFamily="34" charset="0"/>
                  <a:ea typeface="Verdana" charset="0"/>
                  <a:cs typeface="Segoe UI" pitchFamily="34" charset="0"/>
                </a:rPr>
                <a:t>5.8</a:t>
              </a:r>
              <a:endParaRPr lang="en-GB" dirty="0">
                <a:ln w="0"/>
                <a:solidFill>
                  <a:srgbClr val="002060"/>
                </a:solidFill>
                <a:effectLst>
                  <a:outerShdw blurRad="38100" dist="19050" dir="2700000" algn="tl" rotWithShape="0">
                    <a:schemeClr val="dk1">
                      <a:alpha val="40000"/>
                    </a:schemeClr>
                  </a:outerShdw>
                </a:effectLst>
                <a:latin typeface="Verdana" charset="0"/>
                <a:ea typeface="Verdana" charset="0"/>
                <a:cs typeface="Verdana" charset="0"/>
              </a:endParaRPr>
            </a:p>
          </p:txBody>
        </p:sp>
      </p:grpSp>
    </p:spTree>
    <p:extLst>
      <p:ext uri="{BB962C8B-B14F-4D97-AF65-F5344CB8AC3E}">
        <p14:creationId xmlns:p14="http://schemas.microsoft.com/office/powerpoint/2010/main" val="31013832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ontent Placeholder 3">
            <a:extLst>
              <a:ext uri="{FF2B5EF4-FFF2-40B4-BE49-F238E27FC236}">
                <a16:creationId xmlns:a16="http://schemas.microsoft.com/office/drawing/2014/main" id="{993096D4-E626-4880-8E05-CDC5998CF009}"/>
              </a:ext>
            </a:extLst>
          </p:cNvPr>
          <p:cNvGraphicFramePr>
            <a:graphicFrameLocks/>
          </p:cNvGraphicFramePr>
          <p:nvPr>
            <p:extLst>
              <p:ext uri="{D42A27DB-BD31-4B8C-83A1-F6EECF244321}">
                <p14:modId xmlns:p14="http://schemas.microsoft.com/office/powerpoint/2010/main" val="1550250863"/>
              </p:ext>
            </p:extLst>
          </p:nvPr>
        </p:nvGraphicFramePr>
        <p:xfrm>
          <a:off x="396816" y="1581839"/>
          <a:ext cx="8575920" cy="46864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22888" y="158977"/>
            <a:ext cx="10152347" cy="671807"/>
          </a:xfrm>
        </p:spPr>
        <p:txBody>
          <a:bodyPr/>
          <a:lstStyle/>
          <a:p>
            <a:r>
              <a:rPr lang="en-GB" dirty="0">
                <a:latin typeface="Calibri" panose="020F0502020204030204" pitchFamily="34" charset="0"/>
                <a:cs typeface="Calibri" panose="020F0502020204030204" pitchFamily="34" charset="0"/>
              </a:rPr>
              <a:t>On average, 48% of the properties in a leveraged landlord’s portfolio use BTL borrowing</a:t>
            </a:r>
          </a:p>
        </p:txBody>
      </p:sp>
      <p:sp>
        <p:nvSpPr>
          <p:cNvPr id="4" name="Text Placeholder 3"/>
          <p:cNvSpPr>
            <a:spLocks noGrp="1"/>
          </p:cNvSpPr>
          <p:nvPr>
            <p:ph type="body" sz="quarter" idx="19"/>
          </p:nvPr>
        </p:nvSpPr>
        <p:spPr/>
        <p:txBody>
          <a:bodyPr>
            <a:normAutofit/>
          </a:bodyPr>
          <a:lstStyle/>
          <a:p>
            <a:r>
              <a:rPr lang="en-GB" sz="1350" dirty="0">
                <a:latin typeface="Calibri" panose="020F0502020204030204" pitchFamily="34" charset="0"/>
                <a:cs typeface="Calibri" panose="020F0502020204030204" pitchFamily="34" charset="0"/>
              </a:rPr>
              <a:t>The average number of BTL mortgages held by ‘portfolio’ landlords (those with 4+ BTL mortgages) remains stable at 7.5. </a:t>
            </a:r>
          </a:p>
        </p:txBody>
      </p:sp>
      <p:sp>
        <p:nvSpPr>
          <p:cNvPr id="9" name="Text Placeholder 8">
            <a:extLst>
              <a:ext uri="{FF2B5EF4-FFF2-40B4-BE49-F238E27FC236}">
                <a16:creationId xmlns:a16="http://schemas.microsoft.com/office/drawing/2014/main" id="{BAEACC21-8E07-4576-9F5D-482998DA0D2C}"/>
              </a:ext>
            </a:extLst>
          </p:cNvPr>
          <p:cNvSpPr>
            <a:spLocks noGrp="1"/>
          </p:cNvSpPr>
          <p:nvPr>
            <p:ph type="body" sz="quarter" idx="18"/>
          </p:nvPr>
        </p:nvSpPr>
        <p:spPr/>
        <p:txBody>
          <a:bodyPr/>
          <a:lstStyle/>
          <a:p>
            <a:r>
              <a:rPr lang="en-GB" dirty="0"/>
              <a:t>Q29. How many separate Buy To Let mortgages do you have? Base: All with a BTL mortgage (616)</a:t>
            </a:r>
          </a:p>
        </p:txBody>
      </p:sp>
      <p:sp>
        <p:nvSpPr>
          <p:cNvPr id="11" name="Text Placeholder 10">
            <a:extLst>
              <a:ext uri="{FF2B5EF4-FFF2-40B4-BE49-F238E27FC236}">
                <a16:creationId xmlns:a16="http://schemas.microsoft.com/office/drawing/2014/main" id="{A49EEFB4-3374-40BE-810F-F58A73B6FC53}"/>
              </a:ext>
            </a:extLst>
          </p:cNvPr>
          <p:cNvSpPr>
            <a:spLocks noGrp="1"/>
          </p:cNvSpPr>
          <p:nvPr>
            <p:ph type="body" sz="quarter" idx="20"/>
          </p:nvPr>
        </p:nvSpPr>
        <p:spPr/>
        <p:txBody>
          <a:bodyPr/>
          <a:lstStyle/>
          <a:p>
            <a:r>
              <a:rPr lang="en-GB" dirty="0"/>
              <a:t>Average Number of BTL Mortgages Held </a:t>
            </a:r>
          </a:p>
        </p:txBody>
      </p:sp>
      <p:cxnSp>
        <p:nvCxnSpPr>
          <p:cNvPr id="10" name="Straight Connector 9">
            <a:extLst>
              <a:ext uri="{FF2B5EF4-FFF2-40B4-BE49-F238E27FC236}">
                <a16:creationId xmlns:a16="http://schemas.microsoft.com/office/drawing/2014/main" id="{9CD4666C-EF3E-476A-B8C5-4BF135B46506}"/>
              </a:ext>
            </a:extLst>
          </p:cNvPr>
          <p:cNvCxnSpPr/>
          <p:nvPr/>
        </p:nvCxnSpPr>
        <p:spPr bwMode="auto">
          <a:xfrm flipH="1" flipV="1">
            <a:off x="2305738" y="2503721"/>
            <a:ext cx="11574"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9A306B2F-0CA0-4C84-9211-B33DF5BF7860}"/>
              </a:ext>
            </a:extLst>
          </p:cNvPr>
          <p:cNvCxnSpPr/>
          <p:nvPr/>
        </p:nvCxnSpPr>
        <p:spPr bwMode="auto">
          <a:xfrm flipH="1" flipV="1">
            <a:off x="4187000" y="2503721"/>
            <a:ext cx="11574"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E5E29489-FE43-488C-8576-7BA8FA6D3A33}"/>
              </a:ext>
            </a:extLst>
          </p:cNvPr>
          <p:cNvCxnSpPr/>
          <p:nvPr/>
        </p:nvCxnSpPr>
        <p:spPr bwMode="auto">
          <a:xfrm flipH="1" flipV="1">
            <a:off x="6079466" y="2521702"/>
            <a:ext cx="11574"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17" name="Text Placeholder 2">
            <a:extLst>
              <a:ext uri="{FF2B5EF4-FFF2-40B4-BE49-F238E27FC236}">
                <a16:creationId xmlns:a16="http://schemas.microsoft.com/office/drawing/2014/main" id="{57155F4B-20BE-4FDD-B835-3E5FB036A8F9}"/>
              </a:ext>
            </a:extLst>
          </p:cNvPr>
          <p:cNvSpPr txBox="1">
            <a:spLocks/>
          </p:cNvSpPr>
          <p:nvPr/>
        </p:nvSpPr>
        <p:spPr>
          <a:xfrm>
            <a:off x="306656" y="2070680"/>
            <a:ext cx="1880847" cy="498816"/>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lang="en-US" sz="1700" b="1"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solidFill>
                  <a:srgbClr val="EC2100"/>
                </a:solidFill>
                <a:latin typeface="Segoe UI" panose="020B0502040204020203" pitchFamily="34" charset="0"/>
                <a:cs typeface="Segoe UI" panose="020B0502040204020203" pitchFamily="34" charset="0"/>
              </a:rPr>
              <a:t>AVERAGE PORTFOLIO SIZE (LEVERAGED LANDLORDS)</a:t>
            </a:r>
          </a:p>
        </p:txBody>
      </p:sp>
      <p:graphicFrame>
        <p:nvGraphicFramePr>
          <p:cNvPr id="15" name="Group 34">
            <a:extLst>
              <a:ext uri="{FF2B5EF4-FFF2-40B4-BE49-F238E27FC236}">
                <a16:creationId xmlns:a16="http://schemas.microsoft.com/office/drawing/2014/main" id="{08C98FCB-6F84-42A1-B4A3-723E2EE68CC4}"/>
              </a:ext>
            </a:extLst>
          </p:cNvPr>
          <p:cNvGraphicFramePr>
            <a:graphicFrameLocks noGrp="1"/>
          </p:cNvGraphicFramePr>
          <p:nvPr>
            <p:extLst>
              <p:ext uri="{D42A27DB-BD31-4B8C-83A1-F6EECF244321}">
                <p14:modId xmlns:p14="http://schemas.microsoft.com/office/powerpoint/2010/main" val="1327577265"/>
              </p:ext>
            </p:extLst>
          </p:nvPr>
        </p:nvGraphicFramePr>
        <p:xfrm>
          <a:off x="9197975" y="2821593"/>
          <a:ext cx="2632670" cy="1166737"/>
        </p:xfrm>
        <a:graphic>
          <a:graphicData uri="http://schemas.openxmlformats.org/drawingml/2006/table">
            <a:tbl>
              <a:tblPr/>
              <a:tblGrid>
                <a:gridCol w="146639">
                  <a:extLst>
                    <a:ext uri="{9D8B030D-6E8A-4147-A177-3AD203B41FA5}">
                      <a16:colId xmlns:a16="http://schemas.microsoft.com/office/drawing/2014/main" val="20002"/>
                    </a:ext>
                  </a:extLst>
                </a:gridCol>
                <a:gridCol w="1957841">
                  <a:extLst>
                    <a:ext uri="{9D8B030D-6E8A-4147-A177-3AD203B41FA5}">
                      <a16:colId xmlns:a16="http://schemas.microsoft.com/office/drawing/2014/main" val="20000"/>
                    </a:ext>
                  </a:extLst>
                </a:gridCol>
                <a:gridCol w="339045">
                  <a:extLst>
                    <a:ext uri="{9D8B030D-6E8A-4147-A177-3AD203B41FA5}">
                      <a16:colId xmlns:a16="http://schemas.microsoft.com/office/drawing/2014/main" val="20001"/>
                    </a:ext>
                  </a:extLst>
                </a:gridCol>
                <a:gridCol w="189145">
                  <a:extLst>
                    <a:ext uri="{9D8B030D-6E8A-4147-A177-3AD203B41FA5}">
                      <a16:colId xmlns:a16="http://schemas.microsoft.com/office/drawing/2014/main" val="20003"/>
                    </a:ext>
                  </a:extLst>
                </a:gridCol>
              </a:tblGrid>
              <a:tr h="323514">
                <a:tc>
                  <a:txBody>
                    <a:bodyPr/>
                    <a:lstStyle/>
                    <a:p>
                      <a:pPr algn="ctr" fontAlgn="b"/>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gridSpan="2">
                  <a:txBody>
                    <a:bodyPr/>
                    <a:lstStyle/>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Average # of BTL mortgages</a:t>
                      </a:r>
                    </a:p>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(Q2 23)</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hMerge="1">
                  <a:txBody>
                    <a:bodyPr/>
                    <a:lstStyle/>
                    <a:p>
                      <a:pPr algn="ctr" fontAlgn="b"/>
                      <a:endParaRPr lang="en-GB" sz="1200" b="0" i="0" u="none" strike="noStrike" dirty="0">
                        <a:solidFill>
                          <a:srgbClr val="000000"/>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2"/>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l" rtl="0" fontAlgn="b"/>
                      <a:r>
                        <a:rPr lang="en-GB" sz="1100" b="1" i="0" u="none" strike="noStrike" dirty="0">
                          <a:solidFill>
                            <a:srgbClr val="707070"/>
                          </a:solidFill>
                          <a:effectLst/>
                          <a:latin typeface="Segoe UI" panose="020B0502040204020203" pitchFamily="34" charset="0"/>
                        </a:rPr>
                        <a:t>1-3  BTL Mortgages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rtl="0" fontAlgn="b"/>
                      <a:r>
                        <a:rPr lang="en-GB" sz="1100" b="0" i="0" u="none" strike="noStrike" dirty="0">
                          <a:solidFill>
                            <a:srgbClr val="707070"/>
                          </a:solidFill>
                          <a:effectLst/>
                          <a:latin typeface="Segoe UI" panose="020B0502040204020203" pitchFamily="34" charset="0"/>
                        </a:rPr>
                        <a:t>1.7</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1" i="0" u="none" strike="noStrike" dirty="0">
                          <a:solidFill>
                            <a:srgbClr val="707070"/>
                          </a:solidFill>
                          <a:effectLst/>
                          <a:latin typeface="Segoe UI" panose="020B0502040204020203" pitchFamily="34" charset="0"/>
                        </a:rPr>
                        <a:t>4+ BTL Mortgages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US" sz="1100" b="0" i="0" u="none" strike="noStrike" dirty="0">
                          <a:solidFill>
                            <a:srgbClr val="707070"/>
                          </a:solidFill>
                          <a:effectLst/>
                          <a:latin typeface="Segoe UI" panose="020B0502040204020203" pitchFamily="34" charset="0"/>
                        </a:rPr>
                        <a:t>7.5</a:t>
                      </a:r>
                      <a:endParaRPr lang="en-GB" sz="1100" b="0" i="0" u="none" strike="noStrike" dirty="0">
                        <a:solidFill>
                          <a:srgbClr val="707070"/>
                        </a:solidFill>
                        <a:effectLst/>
                        <a:latin typeface="Segoe UI" panose="020B0502040204020203" pitchFamily="34" charset="0"/>
                      </a:endParaRP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16" name="Group 15">
            <a:extLst>
              <a:ext uri="{FF2B5EF4-FFF2-40B4-BE49-F238E27FC236}">
                <a16:creationId xmlns:a16="http://schemas.microsoft.com/office/drawing/2014/main" id="{7A2A10CE-A163-4D12-9927-638ABCC40712}"/>
              </a:ext>
            </a:extLst>
          </p:cNvPr>
          <p:cNvGrpSpPr/>
          <p:nvPr/>
        </p:nvGrpSpPr>
        <p:grpSpPr>
          <a:xfrm>
            <a:off x="9197181" y="2784650"/>
            <a:ext cx="2661387" cy="1212645"/>
            <a:chOff x="7096126" y="2522936"/>
            <a:chExt cx="4057650" cy="3007981"/>
          </a:xfrm>
        </p:grpSpPr>
        <p:grpSp>
          <p:nvGrpSpPr>
            <p:cNvPr id="18" name="Group 17">
              <a:extLst>
                <a:ext uri="{FF2B5EF4-FFF2-40B4-BE49-F238E27FC236}">
                  <a16:creationId xmlns:a16="http://schemas.microsoft.com/office/drawing/2014/main" id="{7DD5BDDB-C19D-4578-8138-0630B476CF8E}"/>
                </a:ext>
              </a:extLst>
            </p:cNvPr>
            <p:cNvGrpSpPr/>
            <p:nvPr/>
          </p:nvGrpSpPr>
          <p:grpSpPr>
            <a:xfrm>
              <a:off x="7096126" y="2522936"/>
              <a:ext cx="4057650" cy="3007981"/>
              <a:chOff x="7096126" y="2522936"/>
              <a:chExt cx="4057650" cy="3007981"/>
            </a:xfrm>
          </p:grpSpPr>
          <p:sp>
            <p:nvSpPr>
              <p:cNvPr id="21" name="Rounded Rectangle 30">
                <a:extLst>
                  <a:ext uri="{FF2B5EF4-FFF2-40B4-BE49-F238E27FC236}">
                    <a16:creationId xmlns:a16="http://schemas.microsoft.com/office/drawing/2014/main" id="{6EDF5DBD-2941-4B55-935D-5D3FCCA93FB4}"/>
                  </a:ext>
                </a:extLst>
              </p:cNvPr>
              <p:cNvSpPr/>
              <p:nvPr/>
            </p:nvSpPr>
            <p:spPr bwMode="auto">
              <a:xfrm>
                <a:off x="7096126" y="2522936"/>
                <a:ext cx="4057650" cy="3007981"/>
              </a:xfrm>
              <a:prstGeom prst="roundRect">
                <a:avLst>
                  <a:gd name="adj" fmla="val 3936"/>
                </a:avLst>
              </a:prstGeom>
              <a:noFill/>
              <a:ln w="57150" cap="flat" cmpd="sng" algn="ctr">
                <a:solidFill>
                  <a:srgbClr val="00206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22" name="Straight Connector 21">
                <a:extLst>
                  <a:ext uri="{FF2B5EF4-FFF2-40B4-BE49-F238E27FC236}">
                    <a16:creationId xmlns:a16="http://schemas.microsoft.com/office/drawing/2014/main" id="{A8964047-2397-4885-9671-A125B722C5E3}"/>
                  </a:ext>
                </a:extLst>
              </p:cNvPr>
              <p:cNvCxnSpPr/>
              <p:nvPr/>
            </p:nvCxnSpPr>
            <p:spPr>
              <a:xfrm>
                <a:off x="7219949" y="2561878"/>
                <a:ext cx="3826394" cy="0"/>
              </a:xfrm>
              <a:prstGeom prst="line">
                <a:avLst/>
              </a:prstGeom>
              <a:ln w="5715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9" name="Oval 18">
              <a:extLst>
                <a:ext uri="{FF2B5EF4-FFF2-40B4-BE49-F238E27FC236}">
                  <a16:creationId xmlns:a16="http://schemas.microsoft.com/office/drawing/2014/main" id="{1C0FB084-8CD9-4665-AA2A-62184AB8CD17}"/>
                </a:ext>
              </a:extLst>
            </p:cNvPr>
            <p:cNvSpPr/>
            <p:nvPr/>
          </p:nvSpPr>
          <p:spPr>
            <a:xfrm>
              <a:off x="7167561" y="2533303"/>
              <a:ext cx="85725" cy="95597"/>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0" name="Oval 19">
              <a:extLst>
                <a:ext uri="{FF2B5EF4-FFF2-40B4-BE49-F238E27FC236}">
                  <a16:creationId xmlns:a16="http://schemas.microsoft.com/office/drawing/2014/main" id="{976B48E0-DF1B-400B-9CFB-AAA72C26BF5C}"/>
                </a:ext>
              </a:extLst>
            </p:cNvPr>
            <p:cNvSpPr/>
            <p:nvPr/>
          </p:nvSpPr>
          <p:spPr>
            <a:xfrm>
              <a:off x="10996060" y="2557029"/>
              <a:ext cx="107433" cy="104602"/>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grpSp>
      <p:sp>
        <p:nvSpPr>
          <p:cNvPr id="23" name="Text Placeholder 2">
            <a:extLst>
              <a:ext uri="{FF2B5EF4-FFF2-40B4-BE49-F238E27FC236}">
                <a16:creationId xmlns:a16="http://schemas.microsoft.com/office/drawing/2014/main" id="{11CB5A9A-EDC7-4D75-BFE9-8E2B415F6835}"/>
              </a:ext>
            </a:extLst>
          </p:cNvPr>
          <p:cNvSpPr txBox="1">
            <a:spLocks/>
          </p:cNvSpPr>
          <p:nvPr/>
        </p:nvSpPr>
        <p:spPr>
          <a:xfrm>
            <a:off x="463289" y="4245111"/>
            <a:ext cx="1563634" cy="498816"/>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lang="en-US" sz="1700" b="1"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solidFill>
                  <a:schemeClr val="accent3"/>
                </a:solidFill>
                <a:latin typeface="Segoe UI" panose="020B0502040204020203" pitchFamily="34" charset="0"/>
                <a:cs typeface="Segoe UI" panose="020B0502040204020203" pitchFamily="34" charset="0"/>
              </a:rPr>
              <a:t>AVERAGE NO. OF BTL MORTGAGES</a:t>
            </a:r>
          </a:p>
        </p:txBody>
      </p:sp>
      <p:cxnSp>
        <p:nvCxnSpPr>
          <p:cNvPr id="26" name="Straight Connector 25">
            <a:extLst>
              <a:ext uri="{FF2B5EF4-FFF2-40B4-BE49-F238E27FC236}">
                <a16:creationId xmlns:a16="http://schemas.microsoft.com/office/drawing/2014/main" id="{E5E29489-FE43-488C-8576-7BA8FA6D3A33}"/>
              </a:ext>
            </a:extLst>
          </p:cNvPr>
          <p:cNvCxnSpPr/>
          <p:nvPr/>
        </p:nvCxnSpPr>
        <p:spPr bwMode="auto">
          <a:xfrm flipH="1" flipV="1">
            <a:off x="7956907" y="2544402"/>
            <a:ext cx="11574"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Tree>
    <p:extLst>
      <p:ext uri="{BB962C8B-B14F-4D97-AF65-F5344CB8AC3E}">
        <p14:creationId xmlns:p14="http://schemas.microsoft.com/office/powerpoint/2010/main" val="5235312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246103" cy="671807"/>
          </a:xfrm>
        </p:spPr>
        <p:txBody>
          <a:bodyPr/>
          <a:lstStyle/>
          <a:p>
            <a:r>
              <a:rPr lang="en-US" dirty="0"/>
              <a:t>BTL mortgage ‘dashboard’ – portfolio size</a:t>
            </a:r>
            <a:endParaRPr lang="en-GB" dirty="0"/>
          </a:p>
        </p:txBody>
      </p:sp>
      <p:sp>
        <p:nvSpPr>
          <p:cNvPr id="3" name="Text Placeholder 2"/>
          <p:cNvSpPr>
            <a:spLocks noGrp="1"/>
          </p:cNvSpPr>
          <p:nvPr>
            <p:ph type="body" sz="quarter" idx="18"/>
          </p:nvPr>
        </p:nvSpPr>
        <p:spPr>
          <a:xfrm>
            <a:off x="668337" y="6189797"/>
            <a:ext cx="9417050" cy="273050"/>
          </a:xfrm>
        </p:spPr>
        <p:txBody>
          <a:bodyPr/>
          <a:lstStyle/>
          <a:p>
            <a:r>
              <a:rPr lang="en-GB" altLang="en-US" dirty="0"/>
              <a:t>Q3ax / Q3ay / Q3az / Q30 / Q27 / Q29. Various BTL related questions </a:t>
            </a:r>
            <a:r>
              <a:rPr lang="en-US" altLang="en-US" dirty="0"/>
              <a:t>Base: All (983) / All BTL borrowers (616)</a:t>
            </a:r>
            <a:endParaRPr lang="en-GB" altLang="en-US" dirty="0"/>
          </a:p>
        </p:txBody>
      </p:sp>
      <p:sp>
        <p:nvSpPr>
          <p:cNvPr id="4" name="Text Placeholder 3"/>
          <p:cNvSpPr>
            <a:spLocks noGrp="1"/>
          </p:cNvSpPr>
          <p:nvPr>
            <p:ph type="body" sz="quarter" idx="19"/>
          </p:nvPr>
        </p:nvSpPr>
        <p:spPr>
          <a:xfrm>
            <a:off x="439738" y="1007919"/>
            <a:ext cx="11078794" cy="581025"/>
          </a:xfrm>
        </p:spPr>
        <p:txBody>
          <a:bodyPr/>
          <a:lstStyle/>
          <a:p>
            <a:r>
              <a:rPr lang="en-GB" dirty="0"/>
              <a:t>This table provides a single view across the key BTL-related measures collected in the Landlords Panel survey, presented here by portfolio size.</a:t>
            </a:r>
          </a:p>
        </p:txBody>
      </p:sp>
      <p:sp>
        <p:nvSpPr>
          <p:cNvPr id="5" name="Text Placeholder 4"/>
          <p:cNvSpPr>
            <a:spLocks noGrp="1"/>
          </p:cNvSpPr>
          <p:nvPr>
            <p:ph type="body" sz="quarter" idx="20"/>
          </p:nvPr>
        </p:nvSpPr>
        <p:spPr>
          <a:xfrm>
            <a:off x="439738" y="1674669"/>
            <a:ext cx="10952162" cy="390525"/>
          </a:xfrm>
        </p:spPr>
        <p:txBody>
          <a:bodyPr/>
          <a:lstStyle/>
          <a:p>
            <a:r>
              <a:rPr lang="en-GB" dirty="0"/>
              <a:t>BTL Mortgage ‘Dashboard’</a:t>
            </a:r>
          </a:p>
        </p:txBody>
      </p:sp>
      <p:graphicFrame>
        <p:nvGraphicFramePr>
          <p:cNvPr id="11" name="Table 10"/>
          <p:cNvGraphicFramePr>
            <a:graphicFrameLocks noGrp="1"/>
          </p:cNvGraphicFramePr>
          <p:nvPr>
            <p:extLst>
              <p:ext uri="{D42A27DB-BD31-4B8C-83A1-F6EECF244321}">
                <p14:modId xmlns:p14="http://schemas.microsoft.com/office/powerpoint/2010/main" val="2292125248"/>
              </p:ext>
            </p:extLst>
          </p:nvPr>
        </p:nvGraphicFramePr>
        <p:xfrm>
          <a:off x="439735" y="2147956"/>
          <a:ext cx="11229254" cy="3816519"/>
        </p:xfrm>
        <a:graphic>
          <a:graphicData uri="http://schemas.openxmlformats.org/drawingml/2006/table">
            <a:tbl>
              <a:tblPr/>
              <a:tblGrid>
                <a:gridCol w="1970179">
                  <a:extLst>
                    <a:ext uri="{9D8B030D-6E8A-4147-A177-3AD203B41FA5}">
                      <a16:colId xmlns:a16="http://schemas.microsoft.com/office/drawing/2014/main" val="20007"/>
                    </a:ext>
                  </a:extLst>
                </a:gridCol>
                <a:gridCol w="1322725">
                  <a:extLst>
                    <a:ext uri="{9D8B030D-6E8A-4147-A177-3AD203B41FA5}">
                      <a16:colId xmlns:a16="http://schemas.microsoft.com/office/drawing/2014/main" val="20000"/>
                    </a:ext>
                  </a:extLst>
                </a:gridCol>
                <a:gridCol w="1322725">
                  <a:extLst>
                    <a:ext uri="{9D8B030D-6E8A-4147-A177-3AD203B41FA5}">
                      <a16:colId xmlns:a16="http://schemas.microsoft.com/office/drawing/2014/main" val="20001"/>
                    </a:ext>
                  </a:extLst>
                </a:gridCol>
                <a:gridCol w="1322725">
                  <a:extLst>
                    <a:ext uri="{9D8B030D-6E8A-4147-A177-3AD203B41FA5}">
                      <a16:colId xmlns:a16="http://schemas.microsoft.com/office/drawing/2014/main" val="20002"/>
                    </a:ext>
                  </a:extLst>
                </a:gridCol>
                <a:gridCol w="1322725">
                  <a:extLst>
                    <a:ext uri="{9D8B030D-6E8A-4147-A177-3AD203B41FA5}">
                      <a16:colId xmlns:a16="http://schemas.microsoft.com/office/drawing/2014/main" val="20003"/>
                    </a:ext>
                  </a:extLst>
                </a:gridCol>
                <a:gridCol w="1322725">
                  <a:extLst>
                    <a:ext uri="{9D8B030D-6E8A-4147-A177-3AD203B41FA5}">
                      <a16:colId xmlns:a16="http://schemas.microsoft.com/office/drawing/2014/main" val="20004"/>
                    </a:ext>
                  </a:extLst>
                </a:gridCol>
                <a:gridCol w="1322725">
                  <a:extLst>
                    <a:ext uri="{9D8B030D-6E8A-4147-A177-3AD203B41FA5}">
                      <a16:colId xmlns:a16="http://schemas.microsoft.com/office/drawing/2014/main" val="20005"/>
                    </a:ext>
                  </a:extLst>
                </a:gridCol>
                <a:gridCol w="1322725">
                  <a:extLst>
                    <a:ext uri="{9D8B030D-6E8A-4147-A177-3AD203B41FA5}">
                      <a16:colId xmlns:a16="http://schemas.microsoft.com/office/drawing/2014/main" val="20006"/>
                    </a:ext>
                  </a:extLst>
                </a:gridCol>
              </a:tblGrid>
              <a:tr h="648519">
                <a:tc>
                  <a:txBody>
                    <a:bodyPr/>
                    <a:lstStyle/>
                    <a:p>
                      <a:pPr algn="ctr"/>
                      <a:endParaRPr lang="en-US" sz="1100" b="1" dirty="0">
                        <a:solidFill>
                          <a:schemeClr val="bg1"/>
                        </a:solidFill>
                        <a:latin typeface="Segoe UI" panose="020B0502040204020203" pitchFamily="34" charset="0"/>
                        <a:cs typeface="Segoe UI" panose="020B0502040204020203"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algn="ctr"/>
                      <a:r>
                        <a:rPr lang="en-US" sz="1100" b="1" dirty="0">
                          <a:solidFill>
                            <a:schemeClr val="bg1"/>
                          </a:solidFill>
                          <a:latin typeface="Segoe UI" panose="020B0502040204020203" pitchFamily="34" charset="0"/>
                          <a:cs typeface="Segoe UI" panose="020B0502040204020203" pitchFamily="34" charset="0"/>
                        </a:rPr>
                        <a:t>All </a:t>
                      </a:r>
                      <a:br>
                        <a:rPr lang="en-US" sz="1100" b="1" dirty="0">
                          <a:solidFill>
                            <a:schemeClr val="bg1"/>
                          </a:solidFill>
                          <a:latin typeface="Segoe UI" panose="020B0502040204020203" pitchFamily="34" charset="0"/>
                          <a:cs typeface="Segoe UI" panose="020B0502040204020203" pitchFamily="34" charset="0"/>
                        </a:rPr>
                      </a:br>
                      <a:r>
                        <a:rPr lang="en-US" sz="1100" b="1" dirty="0">
                          <a:solidFill>
                            <a:schemeClr val="bg1"/>
                          </a:solidFill>
                          <a:latin typeface="Segoe UI" panose="020B0502040204020203" pitchFamily="34" charset="0"/>
                          <a:cs typeface="Segoe UI" panose="020B0502040204020203" pitchFamily="34" charset="0"/>
                        </a:rPr>
                        <a:t>landlords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algn="ctr"/>
                      <a:r>
                        <a:rPr lang="en-US" sz="1100" b="1" dirty="0">
                          <a:solidFill>
                            <a:schemeClr val="bg1"/>
                          </a:solidFill>
                          <a:latin typeface="Segoe UI" panose="020B0502040204020203" pitchFamily="34" charset="0"/>
                          <a:cs typeface="Segoe UI" panose="020B0502040204020203" pitchFamily="34" charset="0"/>
                        </a:rPr>
                        <a:t>1 </a:t>
                      </a:r>
                      <a:br>
                        <a:rPr lang="en-US" sz="1100" b="1" dirty="0">
                          <a:solidFill>
                            <a:schemeClr val="bg1"/>
                          </a:solidFill>
                          <a:latin typeface="Segoe UI" panose="020B0502040204020203" pitchFamily="34" charset="0"/>
                          <a:cs typeface="Segoe UI" panose="020B0502040204020203" pitchFamily="34" charset="0"/>
                        </a:rPr>
                      </a:br>
                      <a:r>
                        <a:rPr lang="en-US" sz="1100" b="1" dirty="0">
                          <a:solidFill>
                            <a:schemeClr val="bg1"/>
                          </a:solidFill>
                          <a:latin typeface="Segoe UI" panose="020B0502040204020203" pitchFamily="34" charset="0"/>
                          <a:cs typeface="Segoe UI" panose="020B0502040204020203" pitchFamily="34" charset="0"/>
                        </a:rPr>
                        <a:t>Property*</a:t>
                      </a:r>
                    </a:p>
                    <a:p>
                      <a:pPr algn="ctr"/>
                      <a:r>
                        <a:rPr lang="en-US" sz="1100" b="1" dirty="0">
                          <a:solidFill>
                            <a:schemeClr val="bg1"/>
                          </a:solidFill>
                          <a:latin typeface="Segoe UI" panose="020B0502040204020203" pitchFamily="34" charset="0"/>
                          <a:cs typeface="Segoe UI" panose="020B0502040204020203" pitchFamily="34" charset="0"/>
                        </a:rPr>
                        <a:t>(n=120/43)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algn="ctr"/>
                      <a:r>
                        <a:rPr lang="en-US" sz="1100" b="1" dirty="0">
                          <a:solidFill>
                            <a:schemeClr val="bg1"/>
                          </a:solidFill>
                          <a:latin typeface="Segoe UI" panose="020B0502040204020203" pitchFamily="34" charset="0"/>
                          <a:cs typeface="Segoe UI" panose="020B0502040204020203" pitchFamily="34" charset="0"/>
                        </a:rPr>
                        <a:t>2-3 </a:t>
                      </a:r>
                      <a:br>
                        <a:rPr lang="en-US" sz="1100" b="1" dirty="0">
                          <a:solidFill>
                            <a:schemeClr val="bg1"/>
                          </a:solidFill>
                          <a:latin typeface="Segoe UI" panose="020B0502040204020203" pitchFamily="34" charset="0"/>
                          <a:cs typeface="Segoe UI" panose="020B0502040204020203" pitchFamily="34" charset="0"/>
                        </a:rPr>
                      </a:br>
                      <a:r>
                        <a:rPr lang="en-US" sz="1100" b="1" dirty="0">
                          <a:solidFill>
                            <a:schemeClr val="bg1"/>
                          </a:solidFill>
                          <a:latin typeface="Segoe UI" panose="020B0502040204020203" pitchFamily="34" charset="0"/>
                          <a:cs typeface="Segoe UI" panose="020B0502040204020203" pitchFamily="34" charset="0"/>
                        </a:rPr>
                        <a:t>Properties</a:t>
                      </a:r>
                    </a:p>
                    <a:p>
                      <a:pPr algn="ctr"/>
                      <a:r>
                        <a:rPr lang="en-US" sz="1100" b="1" dirty="0">
                          <a:solidFill>
                            <a:schemeClr val="bg1"/>
                          </a:solidFill>
                          <a:latin typeface="Segoe UI" panose="020B0502040204020203" pitchFamily="34" charset="0"/>
                          <a:cs typeface="Segoe UI" panose="020B0502040204020203" pitchFamily="34" charset="0"/>
                        </a:rPr>
                        <a:t>(n= 265/133)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algn="ctr"/>
                      <a:r>
                        <a:rPr lang="en-US" sz="1100" b="1" dirty="0">
                          <a:solidFill>
                            <a:schemeClr val="bg1"/>
                          </a:solidFill>
                          <a:latin typeface="Segoe UI" panose="020B0502040204020203" pitchFamily="34" charset="0"/>
                          <a:cs typeface="Segoe UI" panose="020B0502040204020203" pitchFamily="34" charset="0"/>
                        </a:rPr>
                        <a:t>4-5 </a:t>
                      </a:r>
                      <a:br>
                        <a:rPr lang="en-US" sz="1100" b="1" dirty="0">
                          <a:solidFill>
                            <a:schemeClr val="bg1"/>
                          </a:solidFill>
                          <a:latin typeface="Segoe UI" panose="020B0502040204020203" pitchFamily="34" charset="0"/>
                          <a:cs typeface="Segoe UI" panose="020B0502040204020203" pitchFamily="34" charset="0"/>
                        </a:rPr>
                      </a:br>
                      <a:r>
                        <a:rPr lang="en-US" sz="1100" b="1" dirty="0">
                          <a:solidFill>
                            <a:schemeClr val="bg1"/>
                          </a:solidFill>
                          <a:latin typeface="Segoe UI" panose="020B0502040204020203" pitchFamily="34" charset="0"/>
                          <a:cs typeface="Segoe UI" panose="020B0502040204020203" pitchFamily="34" charset="0"/>
                        </a:rPr>
                        <a:t>Properties</a:t>
                      </a:r>
                    </a:p>
                    <a:p>
                      <a:pPr algn="ctr"/>
                      <a:r>
                        <a:rPr lang="en-US" sz="1100" b="1" i="0" dirty="0">
                          <a:solidFill>
                            <a:schemeClr val="bg1"/>
                          </a:solidFill>
                          <a:latin typeface="Segoe UI" panose="020B0502040204020203" pitchFamily="34" charset="0"/>
                          <a:cs typeface="Segoe UI" panose="020B0502040204020203" pitchFamily="34" charset="0"/>
                        </a:rPr>
                        <a:t>(n=174/119)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algn="ctr"/>
                      <a:r>
                        <a:rPr lang="en-US" sz="1100" b="1" dirty="0">
                          <a:solidFill>
                            <a:schemeClr val="bg1"/>
                          </a:solidFill>
                          <a:latin typeface="Segoe UI" panose="020B0502040204020203" pitchFamily="34" charset="0"/>
                          <a:cs typeface="Segoe UI" panose="020B0502040204020203" pitchFamily="34" charset="0"/>
                        </a:rPr>
                        <a:t>6-10 </a:t>
                      </a:r>
                      <a:br>
                        <a:rPr lang="en-US" sz="1100" b="1" dirty="0">
                          <a:solidFill>
                            <a:schemeClr val="bg1"/>
                          </a:solidFill>
                          <a:latin typeface="Segoe UI" panose="020B0502040204020203" pitchFamily="34" charset="0"/>
                          <a:cs typeface="Segoe UI" panose="020B0502040204020203" pitchFamily="34" charset="0"/>
                        </a:rPr>
                      </a:br>
                      <a:r>
                        <a:rPr lang="en-US" sz="1100" b="1" dirty="0">
                          <a:solidFill>
                            <a:schemeClr val="bg1"/>
                          </a:solidFill>
                          <a:latin typeface="Segoe UI" panose="020B0502040204020203" pitchFamily="34" charset="0"/>
                          <a:cs typeface="Segoe UI" panose="020B0502040204020203" pitchFamily="34" charset="0"/>
                        </a:rPr>
                        <a:t>Properties</a:t>
                      </a:r>
                    </a:p>
                    <a:p>
                      <a:pPr algn="ctr"/>
                      <a:r>
                        <a:rPr lang="en-US" sz="1100" b="1" dirty="0">
                          <a:solidFill>
                            <a:schemeClr val="bg1"/>
                          </a:solidFill>
                          <a:latin typeface="Segoe UI" panose="020B0502040204020203" pitchFamily="34" charset="0"/>
                          <a:cs typeface="Segoe UI" panose="020B0502040204020203" pitchFamily="34" charset="0"/>
                        </a:rPr>
                        <a:t>(n=223/170)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algn="ctr"/>
                      <a:r>
                        <a:rPr lang="en-US" sz="1100" b="1" dirty="0">
                          <a:solidFill>
                            <a:schemeClr val="bg1"/>
                          </a:solidFill>
                          <a:latin typeface="Segoe UI" panose="020B0502040204020203" pitchFamily="34" charset="0"/>
                          <a:cs typeface="Segoe UI" panose="020B0502040204020203" pitchFamily="34" charset="0"/>
                        </a:rPr>
                        <a:t>11-19 </a:t>
                      </a:r>
                      <a:br>
                        <a:rPr lang="en-US" sz="1100" b="1" dirty="0">
                          <a:solidFill>
                            <a:schemeClr val="bg1"/>
                          </a:solidFill>
                          <a:latin typeface="Segoe UI" panose="020B0502040204020203" pitchFamily="34" charset="0"/>
                          <a:cs typeface="Segoe UI" panose="020B0502040204020203" pitchFamily="34" charset="0"/>
                        </a:rPr>
                      </a:br>
                      <a:r>
                        <a:rPr lang="en-US" sz="1100" b="1" dirty="0">
                          <a:solidFill>
                            <a:schemeClr val="bg1"/>
                          </a:solidFill>
                          <a:latin typeface="Segoe UI" panose="020B0502040204020203" pitchFamily="34" charset="0"/>
                          <a:cs typeface="Segoe UI" panose="020B0502040204020203" pitchFamily="34" charset="0"/>
                        </a:rPr>
                        <a:t>Properties</a:t>
                      </a:r>
                    </a:p>
                    <a:p>
                      <a:pPr algn="ctr"/>
                      <a:r>
                        <a:rPr lang="en-US" sz="1100" b="1" dirty="0">
                          <a:solidFill>
                            <a:schemeClr val="bg1"/>
                          </a:solidFill>
                          <a:latin typeface="Segoe UI" panose="020B0502040204020203" pitchFamily="34" charset="0"/>
                          <a:cs typeface="Segoe UI" panose="020B0502040204020203" pitchFamily="34" charset="0"/>
                        </a:rPr>
                        <a:t>(n=118/82)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algn="ctr"/>
                      <a:r>
                        <a:rPr lang="en-US" sz="1100" b="1" dirty="0">
                          <a:solidFill>
                            <a:schemeClr val="bg1"/>
                          </a:solidFill>
                          <a:latin typeface="Segoe UI" panose="020B0502040204020203" pitchFamily="34" charset="0"/>
                          <a:cs typeface="Segoe UI" panose="020B0502040204020203" pitchFamily="34" charset="0"/>
                        </a:rPr>
                        <a:t>20+ </a:t>
                      </a:r>
                      <a:br>
                        <a:rPr lang="en-US" sz="1100" b="1" dirty="0">
                          <a:solidFill>
                            <a:schemeClr val="bg1"/>
                          </a:solidFill>
                          <a:latin typeface="Segoe UI" panose="020B0502040204020203" pitchFamily="34" charset="0"/>
                          <a:cs typeface="Segoe UI" panose="020B0502040204020203" pitchFamily="34" charset="0"/>
                        </a:rPr>
                      </a:br>
                      <a:r>
                        <a:rPr lang="en-US" sz="1100" b="1" dirty="0">
                          <a:solidFill>
                            <a:schemeClr val="bg1"/>
                          </a:solidFill>
                          <a:latin typeface="Segoe UI" panose="020B0502040204020203" pitchFamily="34" charset="0"/>
                          <a:cs typeface="Segoe UI" panose="020B0502040204020203" pitchFamily="34" charset="0"/>
                        </a:rPr>
                        <a:t>Properties</a:t>
                      </a:r>
                    </a:p>
                    <a:p>
                      <a:pPr algn="ctr"/>
                      <a:r>
                        <a:rPr lang="en-US" sz="1100" b="1" dirty="0">
                          <a:solidFill>
                            <a:schemeClr val="bg1"/>
                          </a:solidFill>
                          <a:latin typeface="Segoe UI" panose="020B0502040204020203" pitchFamily="34" charset="0"/>
                          <a:cs typeface="Segoe UI" panose="020B0502040204020203" pitchFamily="34" charset="0"/>
                        </a:rPr>
                        <a:t>(n=83/69)</a:t>
                      </a:r>
                    </a:p>
                  </a:txBody>
                  <a:tcPr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396000">
                <a:tc>
                  <a:txBody>
                    <a:bodyPr/>
                    <a:lstStyle/>
                    <a:p>
                      <a:pPr algn="r"/>
                      <a:r>
                        <a:rPr lang="en-US" sz="1100" b="1" dirty="0">
                          <a:solidFill>
                            <a:schemeClr val="bg1">
                              <a:lumMod val="50000"/>
                            </a:schemeClr>
                          </a:solidFill>
                          <a:latin typeface="Segoe UI" panose="020B0502040204020203" pitchFamily="34" charset="0"/>
                          <a:cs typeface="Segoe UI" panose="020B0502040204020203" pitchFamily="34" charset="0"/>
                        </a:rPr>
                        <a:t>Owned outright</a:t>
                      </a: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37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64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50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32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24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31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17</a:t>
                      </a:r>
                    </a:p>
                  </a:txBody>
                  <a:tcPr marL="6350" marR="6350" marT="6350"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96000">
                <a:tc>
                  <a:txBody>
                    <a:bodyPr/>
                    <a:lstStyle/>
                    <a:p>
                      <a:pPr algn="r"/>
                      <a:r>
                        <a:rPr lang="en-US" sz="1100" b="1" dirty="0">
                          <a:solidFill>
                            <a:schemeClr val="bg1">
                              <a:lumMod val="50000"/>
                            </a:schemeClr>
                          </a:solidFill>
                          <a:latin typeface="Segoe UI" panose="020B0502040204020203" pitchFamily="34" charset="0"/>
                          <a:cs typeface="Segoe UI" panose="020B0502040204020203" pitchFamily="34" charset="0"/>
                        </a:rPr>
                        <a:t>Owned via BTL mortgage</a:t>
                      </a: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34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31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31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40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34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28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41</a:t>
                      </a:r>
                    </a:p>
                  </a:txBody>
                  <a:tcPr marL="6350" marR="6350" marT="6350"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000">
                <a:tc>
                  <a:txBody>
                    <a:bodyPr/>
                    <a:lstStyle/>
                    <a:p>
                      <a:pPr algn="r"/>
                      <a:r>
                        <a:rPr lang="en-US" sz="1100" b="1" dirty="0">
                          <a:solidFill>
                            <a:schemeClr val="bg1">
                              <a:lumMod val="50000"/>
                            </a:schemeClr>
                          </a:solidFill>
                          <a:latin typeface="Segoe UI" panose="020B0502040204020203" pitchFamily="34" charset="0"/>
                          <a:cs typeface="Segoe UI" panose="020B0502040204020203" pitchFamily="34" charset="0"/>
                        </a:rPr>
                        <a:t>Mixed situation</a:t>
                      </a: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29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20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28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42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42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42</a:t>
                      </a:r>
                    </a:p>
                  </a:txBody>
                  <a:tcPr marL="6350" marR="6350" marT="6350"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96000">
                <a:tc>
                  <a:txBody>
                    <a:bodyPr/>
                    <a:lstStyle/>
                    <a:p>
                      <a:pPr algn="r"/>
                      <a:r>
                        <a:rPr lang="en-US" sz="1100" b="1" dirty="0">
                          <a:solidFill>
                            <a:schemeClr val="bg1">
                              <a:lumMod val="50000"/>
                            </a:schemeClr>
                          </a:solidFill>
                          <a:latin typeface="Segoe UI" panose="020B0502040204020203" pitchFamily="34" charset="0"/>
                          <a:cs typeface="Segoe UI" panose="020B0502040204020203" pitchFamily="34" charset="0"/>
                        </a:rPr>
                        <a:t>#</a:t>
                      </a:r>
                      <a:r>
                        <a:rPr lang="en-US" sz="1100" b="1" baseline="0" dirty="0">
                          <a:solidFill>
                            <a:schemeClr val="bg1">
                              <a:lumMod val="50000"/>
                            </a:schemeClr>
                          </a:solidFill>
                          <a:latin typeface="Segoe UI" panose="020B0502040204020203" pitchFamily="34" charset="0"/>
                          <a:cs typeface="Segoe UI" panose="020B0502040204020203" pitchFamily="34" charset="0"/>
                        </a:rPr>
                        <a:t> BTL loans held</a:t>
                      </a:r>
                      <a:endParaRPr lang="en-US" sz="1100" b="1" dirty="0">
                        <a:solidFill>
                          <a:schemeClr val="bg1">
                            <a:lumMod val="50000"/>
                          </a:schemeClr>
                        </a:solidFill>
                        <a:latin typeface="Segoe UI" panose="020B0502040204020203" pitchFamily="34" charset="0"/>
                        <a:cs typeface="Segoe UI" panose="020B0502040204020203" pitchFamily="34" charset="0"/>
                      </a:endParaRP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5.8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1.0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1.9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3.4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5.1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9.7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19.1</a:t>
                      </a:r>
                    </a:p>
                  </a:txBody>
                  <a:tcPr marL="6350" marR="6350" marT="6350"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algn="r"/>
                      <a:r>
                        <a:rPr lang="en-US" sz="1100" b="1" dirty="0">
                          <a:solidFill>
                            <a:schemeClr val="bg1">
                              <a:lumMod val="50000"/>
                            </a:schemeClr>
                          </a:solidFill>
                          <a:latin typeface="Segoe UI" panose="020B0502040204020203" pitchFamily="34" charset="0"/>
                          <a:cs typeface="Segoe UI" panose="020B0502040204020203" pitchFamily="34" charset="0"/>
                        </a:rPr>
                        <a:t>Value of BTL loans held**</a:t>
                      </a: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£504K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£104K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£157K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£368K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£540K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£914K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£1.88M</a:t>
                      </a:r>
                    </a:p>
                  </a:txBody>
                  <a:tcPr marL="6350" marR="6350" marT="6350"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96000">
                <a:tc>
                  <a:txBody>
                    <a:bodyPr/>
                    <a:lstStyle/>
                    <a:p>
                      <a:pPr algn="r"/>
                      <a:r>
                        <a:rPr lang="en-US" sz="1100" b="1" dirty="0">
                          <a:solidFill>
                            <a:schemeClr val="bg1">
                              <a:lumMod val="50000"/>
                            </a:schemeClr>
                          </a:solidFill>
                          <a:latin typeface="Segoe UI" panose="020B0502040204020203" pitchFamily="34" charset="0"/>
                          <a:cs typeface="Segoe UI" panose="020B0502040204020203" pitchFamily="34" charset="0"/>
                        </a:rPr>
                        <a:t>Average</a:t>
                      </a:r>
                      <a:r>
                        <a:rPr lang="en-US" sz="1100" b="1" baseline="0" dirty="0">
                          <a:solidFill>
                            <a:schemeClr val="bg1">
                              <a:lumMod val="50000"/>
                            </a:schemeClr>
                          </a:solidFill>
                          <a:latin typeface="Segoe UI" panose="020B0502040204020203" pitchFamily="34" charset="0"/>
                          <a:cs typeface="Segoe UI" panose="020B0502040204020203" pitchFamily="34" charset="0"/>
                        </a:rPr>
                        <a:t> LTV</a:t>
                      </a:r>
                      <a:endParaRPr lang="en-US" sz="1100" b="1" dirty="0">
                        <a:solidFill>
                          <a:schemeClr val="bg1">
                            <a:lumMod val="50000"/>
                          </a:schemeClr>
                        </a:solidFill>
                        <a:latin typeface="Segoe UI" panose="020B0502040204020203" pitchFamily="34" charset="0"/>
                        <a:cs typeface="Segoe UI" panose="020B0502040204020203" pitchFamily="34" charset="0"/>
                      </a:endParaRP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US" sz="1100" b="1" i="0" u="none" strike="noStrike" kern="1200" dirty="0">
                          <a:solidFill>
                            <a:srgbClr val="7F7F7F"/>
                          </a:solidFill>
                          <a:effectLst/>
                          <a:latin typeface="Segoe UI" panose="020B0502040204020203" pitchFamily="34" charset="0"/>
                          <a:ea typeface="+mn-ea"/>
                          <a:cs typeface="Segoe UI" panose="020B0502040204020203" pitchFamily="34" charset="0"/>
                        </a:rPr>
                        <a:t>48.0%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US" sz="1100" b="1" i="0" u="none" strike="noStrike" kern="1200" dirty="0">
                          <a:solidFill>
                            <a:srgbClr val="7F7F7F"/>
                          </a:solidFill>
                          <a:effectLst/>
                          <a:latin typeface="Segoe UI" panose="020B0502040204020203" pitchFamily="34" charset="0"/>
                          <a:ea typeface="+mn-ea"/>
                          <a:cs typeface="Segoe UI" panose="020B0502040204020203" pitchFamily="34" charset="0"/>
                        </a:rPr>
                        <a:t>44.0%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US" sz="1100" b="1" i="0" u="none" strike="noStrike" kern="1200" dirty="0">
                          <a:solidFill>
                            <a:srgbClr val="7F7F7F"/>
                          </a:solidFill>
                          <a:effectLst/>
                          <a:latin typeface="Segoe UI" panose="020B0502040204020203" pitchFamily="34" charset="0"/>
                          <a:ea typeface="+mn-ea"/>
                          <a:cs typeface="Segoe UI" panose="020B0502040204020203" pitchFamily="34" charset="0"/>
                        </a:rPr>
                        <a:t>45.1%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US" sz="1100" b="1" i="0" u="none" strike="noStrike" kern="1200" dirty="0">
                          <a:solidFill>
                            <a:srgbClr val="7F7F7F"/>
                          </a:solidFill>
                          <a:effectLst/>
                          <a:latin typeface="Segoe UI" panose="020B0502040204020203" pitchFamily="34" charset="0"/>
                          <a:ea typeface="+mn-ea"/>
                          <a:cs typeface="Segoe UI" panose="020B0502040204020203" pitchFamily="34" charset="0"/>
                        </a:rPr>
                        <a:t>50.1%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US" sz="1100" b="1" i="0" u="none" strike="noStrike" kern="1200" dirty="0">
                          <a:solidFill>
                            <a:srgbClr val="7F7F7F"/>
                          </a:solidFill>
                          <a:effectLst/>
                          <a:latin typeface="Segoe UI" panose="020B0502040204020203" pitchFamily="34" charset="0"/>
                          <a:ea typeface="+mn-ea"/>
                          <a:cs typeface="Segoe UI" panose="020B0502040204020203" pitchFamily="34" charset="0"/>
                        </a:rPr>
                        <a:t>49.5%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US" sz="1100" b="1" i="0" u="none" strike="noStrike" kern="1200" dirty="0">
                          <a:solidFill>
                            <a:srgbClr val="7F7F7F"/>
                          </a:solidFill>
                          <a:effectLst/>
                          <a:latin typeface="Segoe UI" panose="020B0502040204020203" pitchFamily="34" charset="0"/>
                          <a:ea typeface="+mn-ea"/>
                          <a:cs typeface="Segoe UI" panose="020B0502040204020203" pitchFamily="34" charset="0"/>
                        </a:rPr>
                        <a:t>46.7%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49.9%</a:t>
                      </a:r>
                    </a:p>
                  </a:txBody>
                  <a:tcPr marL="6350" marR="6350" marT="6350"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000">
                <a:tc>
                  <a:txBody>
                    <a:bodyPr/>
                    <a:lstStyle/>
                    <a:p>
                      <a:pPr algn="r"/>
                      <a:r>
                        <a:rPr lang="en-US" sz="1100" b="1" dirty="0">
                          <a:solidFill>
                            <a:schemeClr val="bg1">
                              <a:lumMod val="50000"/>
                            </a:schemeClr>
                          </a:solidFill>
                          <a:latin typeface="Segoe UI" panose="020B0502040204020203" pitchFamily="34" charset="0"/>
                          <a:cs typeface="Segoe UI" panose="020B0502040204020203" pitchFamily="34" charset="0"/>
                        </a:rPr>
                        <a:t>Mortgage interest repaid in last 12 months</a:t>
                      </a: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£28.1K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£11.5K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£10.9K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£15.5K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£25.4K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£49.6K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£77.2K</a:t>
                      </a:r>
                    </a:p>
                  </a:txBody>
                  <a:tcPr marL="6350" marR="6350" marT="6350"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96000">
                <a:tc>
                  <a:txBody>
                    <a:bodyPr/>
                    <a:lstStyle/>
                    <a:p>
                      <a:pPr marL="0" algn="r" defTabSz="914377" rtl="0" eaLnBrk="1" fontAlgn="ctr" latinLnBrk="0" hangingPunct="1"/>
                      <a:r>
                        <a:rPr lang="en-US" sz="1100" b="1" kern="1200" dirty="0">
                          <a:solidFill>
                            <a:schemeClr val="bg1">
                              <a:lumMod val="50000"/>
                            </a:schemeClr>
                          </a:solidFill>
                          <a:latin typeface="Segoe UI" panose="020B0502040204020203" pitchFamily="34" charset="0"/>
                          <a:ea typeface="+mn-ea"/>
                          <a:cs typeface="Segoe UI" panose="020B0502040204020203" pitchFamily="34" charset="0"/>
                        </a:rPr>
                        <a:t>Average # BTL lender relationships</a:t>
                      </a: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2.5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1.0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1.5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2.2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2.7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3.7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3.8</a:t>
                      </a:r>
                    </a:p>
                  </a:txBody>
                  <a:tcPr marL="6350" marR="6350" marT="6350"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7" name="TextBox 6"/>
          <p:cNvSpPr txBox="1"/>
          <p:nvPr/>
        </p:nvSpPr>
        <p:spPr>
          <a:xfrm>
            <a:off x="6656173" y="6326322"/>
            <a:ext cx="4381931" cy="369332"/>
          </a:xfrm>
          <a:prstGeom prst="rect">
            <a:avLst/>
          </a:prstGeom>
          <a:noFill/>
        </p:spPr>
        <p:txBody>
          <a:bodyPr wrap="square" rtlCol="0">
            <a:spAutoFit/>
          </a:bodyPr>
          <a:lstStyle/>
          <a:p>
            <a:pPr algn="r"/>
            <a:r>
              <a:rPr lang="en-GB" sz="900" dirty="0">
                <a:solidFill>
                  <a:srgbClr val="707070"/>
                </a:solidFill>
                <a:latin typeface="Segoe UI" panose="020B0502040204020203" pitchFamily="34" charset="0"/>
                <a:cs typeface="Segoe UI" panose="020B0502040204020203" pitchFamily="34" charset="0"/>
              </a:rPr>
              <a:t>*Caution: Small Base</a:t>
            </a:r>
          </a:p>
          <a:p>
            <a:pPr algn="r"/>
            <a:r>
              <a:rPr lang="en-GB" sz="900" dirty="0">
                <a:solidFill>
                  <a:schemeClr val="bg1">
                    <a:lumMod val="50000"/>
                  </a:schemeClr>
                </a:solidFill>
                <a:latin typeface="Segoe UI" panose="020B0502040204020203" pitchFamily="34" charset="0"/>
                <a:cs typeface="Segoe UI" panose="020B0502040204020203" pitchFamily="34" charset="0"/>
              </a:rPr>
              <a:t>** Note: Mean </a:t>
            </a:r>
            <a:r>
              <a:rPr lang="en-GB" sz="900" b="1" dirty="0">
                <a:solidFill>
                  <a:schemeClr val="bg1">
                    <a:lumMod val="50000"/>
                  </a:schemeClr>
                </a:solidFill>
                <a:latin typeface="Segoe UI" panose="020B0502040204020203" pitchFamily="34" charset="0"/>
                <a:cs typeface="Segoe UI" panose="020B0502040204020203" pitchFamily="34" charset="0"/>
              </a:rPr>
              <a:t>excludes</a:t>
            </a:r>
            <a:r>
              <a:rPr lang="en-GB" sz="900" dirty="0">
                <a:solidFill>
                  <a:schemeClr val="bg1">
                    <a:lumMod val="50000"/>
                  </a:schemeClr>
                </a:solidFill>
                <a:latin typeface="Segoe UI" panose="020B0502040204020203" pitchFamily="34" charset="0"/>
                <a:cs typeface="Segoe UI" panose="020B0502040204020203" pitchFamily="34" charset="0"/>
              </a:rPr>
              <a:t> all saying 0 for total money owed through BTL borrowing</a:t>
            </a:r>
          </a:p>
        </p:txBody>
      </p:sp>
      <p:sp>
        <p:nvSpPr>
          <p:cNvPr id="6" name="TextBox 5">
            <a:extLst>
              <a:ext uri="{FF2B5EF4-FFF2-40B4-BE49-F238E27FC236}">
                <a16:creationId xmlns:a16="http://schemas.microsoft.com/office/drawing/2014/main" id="{2A583A54-A373-46C3-A570-B74EBF7644E5}"/>
              </a:ext>
            </a:extLst>
          </p:cNvPr>
          <p:cNvSpPr txBox="1"/>
          <p:nvPr/>
        </p:nvSpPr>
        <p:spPr>
          <a:xfrm>
            <a:off x="10578517" y="285226"/>
            <a:ext cx="1333850" cy="398852"/>
          </a:xfrm>
          <a:prstGeom prst="rect">
            <a:avLst/>
          </a:prstGeom>
        </p:spPr>
        <p:txBody>
          <a:bodyPr vert="horz" wrap="square" lIns="0" tIns="0" rIns="0" bIns="0" rtlCol="0" anchor="ctr">
            <a:normAutofit/>
          </a:bodyPr>
          <a:lstStyle/>
          <a:p>
            <a:endParaRPr lang="en-GB" sz="1800" b="1" dirty="0">
              <a:solidFill>
                <a:schemeClr val="bg1"/>
              </a:solidFill>
            </a:endParaRPr>
          </a:p>
        </p:txBody>
      </p:sp>
    </p:spTree>
    <p:extLst>
      <p:ext uri="{BB962C8B-B14F-4D97-AF65-F5344CB8AC3E}">
        <p14:creationId xmlns:p14="http://schemas.microsoft.com/office/powerpoint/2010/main" val="21593425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BTL mortgage ‘dashboard’ – Non-portfolio vs. Portfolio BTL landlords</a:t>
            </a:r>
            <a:endParaRPr lang="en-GB" dirty="0"/>
          </a:p>
        </p:txBody>
      </p:sp>
      <p:sp>
        <p:nvSpPr>
          <p:cNvPr id="3" name="Text Placeholder 2"/>
          <p:cNvSpPr>
            <a:spLocks noGrp="1"/>
          </p:cNvSpPr>
          <p:nvPr>
            <p:ph type="body" sz="quarter" idx="18"/>
          </p:nvPr>
        </p:nvSpPr>
        <p:spPr/>
        <p:txBody>
          <a:bodyPr/>
          <a:lstStyle/>
          <a:p>
            <a:r>
              <a:rPr lang="en-GB" altLang="en-US" dirty="0"/>
              <a:t>Q3ax / Q3ay / Q3az / Q30 / Q27 / Q29. Various BTL related questions </a:t>
            </a:r>
            <a:r>
              <a:rPr lang="en-US" altLang="en-US" dirty="0"/>
              <a:t>Base: All (983) / All BTL borrowers (616)</a:t>
            </a:r>
            <a:endParaRPr lang="en-GB" altLang="en-US" dirty="0"/>
          </a:p>
        </p:txBody>
      </p:sp>
      <p:sp>
        <p:nvSpPr>
          <p:cNvPr id="4" name="Text Placeholder 3"/>
          <p:cNvSpPr>
            <a:spLocks noGrp="1"/>
          </p:cNvSpPr>
          <p:nvPr>
            <p:ph type="body" sz="quarter" idx="19"/>
          </p:nvPr>
        </p:nvSpPr>
        <p:spPr/>
        <p:txBody>
          <a:bodyPr>
            <a:normAutofit/>
          </a:bodyPr>
          <a:lstStyle/>
          <a:p>
            <a:r>
              <a:rPr lang="en-GB" dirty="0"/>
              <a:t>This table provides a single view across the key BTL-related measures collected in the Landlords Panel survey, presented here by # of BTL loans held.</a:t>
            </a:r>
          </a:p>
        </p:txBody>
      </p:sp>
      <p:sp>
        <p:nvSpPr>
          <p:cNvPr id="5" name="Text Placeholder 4"/>
          <p:cNvSpPr>
            <a:spLocks noGrp="1"/>
          </p:cNvSpPr>
          <p:nvPr>
            <p:ph type="body" sz="quarter" idx="20"/>
          </p:nvPr>
        </p:nvSpPr>
        <p:spPr/>
        <p:txBody>
          <a:bodyPr/>
          <a:lstStyle/>
          <a:p>
            <a:r>
              <a:rPr lang="en-GB" dirty="0"/>
              <a:t>BTL Mortgage ‘Dashboard’</a:t>
            </a:r>
          </a:p>
        </p:txBody>
      </p:sp>
      <p:graphicFrame>
        <p:nvGraphicFramePr>
          <p:cNvPr id="9" name="Table 8"/>
          <p:cNvGraphicFramePr>
            <a:graphicFrameLocks noGrp="1"/>
          </p:cNvGraphicFramePr>
          <p:nvPr>
            <p:extLst>
              <p:ext uri="{D42A27DB-BD31-4B8C-83A1-F6EECF244321}">
                <p14:modId xmlns:p14="http://schemas.microsoft.com/office/powerpoint/2010/main" val="735551497"/>
              </p:ext>
            </p:extLst>
          </p:nvPr>
        </p:nvGraphicFramePr>
        <p:xfrm>
          <a:off x="1993900" y="2178638"/>
          <a:ext cx="7341167" cy="3693740"/>
        </p:xfrm>
        <a:graphic>
          <a:graphicData uri="http://schemas.openxmlformats.org/drawingml/2006/table">
            <a:tbl>
              <a:tblPr/>
              <a:tblGrid>
                <a:gridCol w="1802336">
                  <a:extLst>
                    <a:ext uri="{9D8B030D-6E8A-4147-A177-3AD203B41FA5}">
                      <a16:colId xmlns:a16="http://schemas.microsoft.com/office/drawing/2014/main" val="20003"/>
                    </a:ext>
                  </a:extLst>
                </a:gridCol>
                <a:gridCol w="1585299">
                  <a:extLst>
                    <a:ext uri="{9D8B030D-6E8A-4147-A177-3AD203B41FA5}">
                      <a16:colId xmlns:a16="http://schemas.microsoft.com/office/drawing/2014/main" val="20000"/>
                    </a:ext>
                  </a:extLst>
                </a:gridCol>
                <a:gridCol w="1976766">
                  <a:extLst>
                    <a:ext uri="{9D8B030D-6E8A-4147-A177-3AD203B41FA5}">
                      <a16:colId xmlns:a16="http://schemas.microsoft.com/office/drawing/2014/main" val="20001"/>
                    </a:ext>
                  </a:extLst>
                </a:gridCol>
                <a:gridCol w="1976766">
                  <a:extLst>
                    <a:ext uri="{9D8B030D-6E8A-4147-A177-3AD203B41FA5}">
                      <a16:colId xmlns:a16="http://schemas.microsoft.com/office/drawing/2014/main" val="20002"/>
                    </a:ext>
                  </a:extLst>
                </a:gridCol>
              </a:tblGrid>
              <a:tr h="523761">
                <a:tc>
                  <a:txBody>
                    <a:bodyPr/>
                    <a:lstStyle/>
                    <a:p>
                      <a:pPr algn="ctr"/>
                      <a:endParaRPr lang="en-US" sz="1100" b="1" dirty="0">
                        <a:solidFill>
                          <a:schemeClr val="bg1"/>
                        </a:solidFill>
                        <a:latin typeface="Segoe UI" panose="020B0502040204020203" pitchFamily="34" charset="0"/>
                        <a:cs typeface="Segoe UI" panose="020B0502040204020203"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algn="ctr"/>
                      <a:r>
                        <a:rPr lang="en-US" sz="1100" b="1" dirty="0">
                          <a:solidFill>
                            <a:schemeClr val="bg1"/>
                          </a:solidFill>
                          <a:latin typeface="Segoe UI" panose="020B0502040204020203" pitchFamily="34" charset="0"/>
                          <a:cs typeface="Segoe UI" panose="020B0502040204020203" pitchFamily="34" charset="0"/>
                        </a:rPr>
                        <a:t>All landlords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algn="ctr"/>
                      <a:r>
                        <a:rPr lang="en-US" sz="1100" b="1" dirty="0">
                          <a:solidFill>
                            <a:schemeClr val="bg1"/>
                          </a:solidFill>
                          <a:latin typeface="Segoe UI" panose="020B0502040204020203" pitchFamily="34" charset="0"/>
                          <a:cs typeface="Segoe UI" panose="020B0502040204020203" pitchFamily="34" charset="0"/>
                        </a:rPr>
                        <a:t>1-3 </a:t>
                      </a:r>
                      <a:br>
                        <a:rPr lang="en-US" sz="1100" b="1" dirty="0">
                          <a:solidFill>
                            <a:schemeClr val="bg1"/>
                          </a:solidFill>
                          <a:latin typeface="Segoe UI" panose="020B0502040204020203" pitchFamily="34" charset="0"/>
                          <a:cs typeface="Segoe UI" panose="020B0502040204020203" pitchFamily="34" charset="0"/>
                        </a:rPr>
                      </a:br>
                      <a:r>
                        <a:rPr lang="en-US" sz="1100" b="1" dirty="0">
                          <a:solidFill>
                            <a:schemeClr val="bg1"/>
                          </a:solidFill>
                          <a:latin typeface="Segoe UI" panose="020B0502040204020203" pitchFamily="34" charset="0"/>
                          <a:cs typeface="Segoe UI" panose="020B0502040204020203" pitchFamily="34" charset="0"/>
                        </a:rPr>
                        <a:t>BTL</a:t>
                      </a:r>
                      <a:r>
                        <a:rPr lang="en-US" sz="1100" b="1" baseline="0" dirty="0">
                          <a:solidFill>
                            <a:schemeClr val="bg1"/>
                          </a:solidFill>
                          <a:latin typeface="Segoe UI" panose="020B0502040204020203" pitchFamily="34" charset="0"/>
                          <a:cs typeface="Segoe UI" panose="020B0502040204020203" pitchFamily="34" charset="0"/>
                        </a:rPr>
                        <a:t> mortgages held</a:t>
                      </a:r>
                      <a:endParaRPr lang="en-US" sz="1100" b="1" dirty="0">
                        <a:solidFill>
                          <a:schemeClr val="bg1"/>
                        </a:solidFill>
                        <a:latin typeface="Segoe UI" panose="020B0502040204020203" pitchFamily="34" charset="0"/>
                        <a:cs typeface="Segoe UI" panose="020B0502040204020203" pitchFamily="34" charset="0"/>
                      </a:endParaRPr>
                    </a:p>
                    <a:p>
                      <a:pPr algn="ctr"/>
                      <a:r>
                        <a:rPr lang="en-US" sz="1100" b="1" dirty="0">
                          <a:solidFill>
                            <a:schemeClr val="bg1"/>
                          </a:solidFill>
                          <a:latin typeface="Segoe UI" panose="020B0502040204020203" pitchFamily="34" charset="0"/>
                          <a:cs typeface="Segoe UI" panose="020B0502040204020203" pitchFamily="34" charset="0"/>
                        </a:rPr>
                        <a:t>(n=290)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algn="ctr"/>
                      <a:r>
                        <a:rPr lang="en-US" sz="1100" b="1" dirty="0">
                          <a:solidFill>
                            <a:schemeClr val="bg1"/>
                          </a:solidFill>
                          <a:latin typeface="Segoe UI" panose="020B0502040204020203" pitchFamily="34" charset="0"/>
                          <a:cs typeface="Segoe UI" panose="020B0502040204020203" pitchFamily="34" charset="0"/>
                        </a:rPr>
                        <a:t>4+ </a:t>
                      </a:r>
                    </a:p>
                    <a:p>
                      <a:pPr algn="ctr"/>
                      <a:r>
                        <a:rPr lang="en-US" sz="1100" b="1" dirty="0">
                          <a:solidFill>
                            <a:schemeClr val="bg1"/>
                          </a:solidFill>
                          <a:latin typeface="Segoe UI" panose="020B0502040204020203" pitchFamily="34" charset="0"/>
                          <a:cs typeface="Segoe UI" panose="020B0502040204020203" pitchFamily="34" charset="0"/>
                        </a:rPr>
                        <a:t>BTL</a:t>
                      </a:r>
                      <a:r>
                        <a:rPr lang="en-US" sz="1100" b="1" baseline="0" dirty="0">
                          <a:solidFill>
                            <a:schemeClr val="bg1"/>
                          </a:solidFill>
                          <a:latin typeface="Segoe UI" panose="020B0502040204020203" pitchFamily="34" charset="0"/>
                          <a:cs typeface="Segoe UI" panose="020B0502040204020203" pitchFamily="34" charset="0"/>
                        </a:rPr>
                        <a:t> mortgages held</a:t>
                      </a:r>
                      <a:endParaRPr lang="en-US" sz="1100" b="1" dirty="0">
                        <a:solidFill>
                          <a:schemeClr val="bg1"/>
                        </a:solidFill>
                        <a:latin typeface="Segoe UI" panose="020B0502040204020203" pitchFamily="34" charset="0"/>
                        <a:cs typeface="Segoe UI" panose="020B0502040204020203" pitchFamily="34" charset="0"/>
                      </a:endParaRPr>
                    </a:p>
                    <a:p>
                      <a:pPr algn="ctr"/>
                      <a:r>
                        <a:rPr lang="en-US" sz="1100" b="1" dirty="0">
                          <a:solidFill>
                            <a:schemeClr val="bg1"/>
                          </a:solidFill>
                          <a:latin typeface="Segoe UI" panose="020B0502040204020203" pitchFamily="34" charset="0"/>
                          <a:cs typeface="Segoe UI" panose="020B0502040204020203" pitchFamily="34" charset="0"/>
                        </a:rPr>
                        <a:t>(n=312)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465152">
                <a:tc>
                  <a:txBody>
                    <a:bodyPr/>
                    <a:lstStyle/>
                    <a:p>
                      <a:pPr algn="r"/>
                      <a:r>
                        <a:rPr lang="en-US" sz="1100" b="1" dirty="0">
                          <a:solidFill>
                            <a:schemeClr val="bg1">
                              <a:lumMod val="50000"/>
                            </a:schemeClr>
                          </a:solidFill>
                          <a:latin typeface="Segoe UI" panose="020B0502040204020203" pitchFamily="34" charset="0"/>
                          <a:cs typeface="Segoe UI" panose="020B0502040204020203" pitchFamily="34" charset="0"/>
                        </a:rPr>
                        <a:t>Owned via BTL mortgage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34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ctr" latinLnBrk="0" hangingPunct="1"/>
                      <a:r>
                        <a:rPr lang="en-GB" sz="1100" b="1" i="0" u="none" strike="noStrike" kern="1200" dirty="0">
                          <a:solidFill>
                            <a:srgbClr val="7F7F7F"/>
                          </a:solidFill>
                          <a:effectLst/>
                          <a:latin typeface="Segoe UI" panose="020B0502040204020203" pitchFamily="34" charset="0"/>
                          <a:ea typeface="+mn-ea"/>
                          <a:cs typeface="+mn-cs"/>
                        </a:rPr>
                        <a:t>47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ctr" latinLnBrk="0" hangingPunct="1"/>
                      <a:r>
                        <a:rPr lang="en-GB" sz="1100" b="1" i="0" u="none" strike="noStrike" kern="1200" dirty="0">
                          <a:solidFill>
                            <a:srgbClr val="7F7F7F"/>
                          </a:solidFill>
                          <a:effectLst/>
                          <a:latin typeface="Segoe UI" panose="020B0502040204020203" pitchFamily="34" charset="0"/>
                          <a:ea typeface="+mn-ea"/>
                          <a:cs typeface="+mn-cs"/>
                        </a:rPr>
                        <a:t>61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439038">
                <a:tc>
                  <a:txBody>
                    <a:bodyPr/>
                    <a:lstStyle/>
                    <a:p>
                      <a:pPr algn="r"/>
                      <a:r>
                        <a:rPr lang="en-US" sz="1100" b="1" dirty="0">
                          <a:solidFill>
                            <a:schemeClr val="bg1">
                              <a:lumMod val="50000"/>
                            </a:schemeClr>
                          </a:solidFill>
                          <a:latin typeface="Segoe UI" panose="020B0502040204020203" pitchFamily="34" charset="0"/>
                          <a:cs typeface="Segoe UI" panose="020B0502040204020203" pitchFamily="34" charset="0"/>
                        </a:rPr>
                        <a:t>Mixed situation</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29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ctr" latinLnBrk="0" hangingPunct="1"/>
                      <a:r>
                        <a:rPr lang="en-GB" sz="1100" b="1" i="0" u="none" strike="noStrike" kern="1200" dirty="0">
                          <a:solidFill>
                            <a:srgbClr val="7F7F7F"/>
                          </a:solidFill>
                          <a:effectLst/>
                          <a:latin typeface="Segoe UI" panose="020B0502040204020203" pitchFamily="34" charset="0"/>
                          <a:ea typeface="+mn-ea"/>
                          <a:cs typeface="+mn-cs"/>
                        </a:rPr>
                        <a:t>53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algn="ctr" defTabSz="914377" rtl="0" eaLnBrk="1" fontAlgn="ctr" latinLnBrk="0" hangingPunct="1"/>
                      <a:r>
                        <a:rPr lang="en-GB" sz="1100" b="1" i="0" u="none" strike="noStrike" kern="1200" dirty="0">
                          <a:solidFill>
                            <a:srgbClr val="7F7F7F"/>
                          </a:solidFill>
                          <a:effectLst/>
                          <a:latin typeface="Segoe UI" panose="020B0502040204020203" pitchFamily="34" charset="0"/>
                          <a:ea typeface="+mn-ea"/>
                          <a:cs typeface="+mn-cs"/>
                        </a:rPr>
                        <a:t>39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39038">
                <a:tc>
                  <a:txBody>
                    <a:bodyPr/>
                    <a:lstStyle/>
                    <a:p>
                      <a:pPr algn="r"/>
                      <a:r>
                        <a:rPr lang="en-US" sz="1100" b="1" dirty="0">
                          <a:solidFill>
                            <a:schemeClr val="bg1">
                              <a:lumMod val="50000"/>
                            </a:schemeClr>
                          </a:solidFill>
                          <a:latin typeface="Segoe UI" panose="020B0502040204020203" pitchFamily="34" charset="0"/>
                          <a:cs typeface="Segoe UI" panose="020B0502040204020203" pitchFamily="34" charset="0"/>
                        </a:rPr>
                        <a:t>#</a:t>
                      </a:r>
                      <a:r>
                        <a:rPr lang="en-US" sz="1100" b="1" baseline="0" dirty="0">
                          <a:solidFill>
                            <a:schemeClr val="bg1">
                              <a:lumMod val="50000"/>
                            </a:schemeClr>
                          </a:solidFill>
                          <a:latin typeface="Segoe UI" panose="020B0502040204020203" pitchFamily="34" charset="0"/>
                          <a:cs typeface="Segoe UI" panose="020B0502040204020203" pitchFamily="34" charset="0"/>
                        </a:rPr>
                        <a:t> BTL loans held</a:t>
                      </a:r>
                      <a:endParaRPr lang="en-US" sz="1100" b="1" dirty="0">
                        <a:solidFill>
                          <a:schemeClr val="bg1">
                            <a:lumMod val="50000"/>
                          </a:schemeClr>
                        </a:solidFill>
                        <a:latin typeface="Segoe UI" panose="020B0502040204020203" pitchFamily="34" charset="0"/>
                        <a:cs typeface="Segoe UI" panose="020B0502040204020203"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b" latinLnBrk="0" hangingPunct="1"/>
                      <a:r>
                        <a:rPr lang="en-GB" sz="1100" b="1" i="0" u="none" strike="noStrike" kern="1200" dirty="0">
                          <a:solidFill>
                            <a:srgbClr val="7F7F7F"/>
                          </a:solidFill>
                          <a:effectLst/>
                          <a:latin typeface="Segoe UI" panose="020B0502040204020203" pitchFamily="34" charset="0"/>
                          <a:ea typeface="+mn-ea"/>
                          <a:cs typeface="Segoe UI" panose="020B0502040204020203" pitchFamily="34" charset="0"/>
                        </a:rPr>
                        <a:t>5.8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ctr" latinLnBrk="0" hangingPunct="1"/>
                      <a:r>
                        <a:rPr lang="en-GB" sz="1100" b="1" i="0" u="none" strike="noStrike" kern="1200" dirty="0">
                          <a:solidFill>
                            <a:srgbClr val="7F7F7F"/>
                          </a:solidFill>
                          <a:effectLst/>
                          <a:latin typeface="Segoe UI" panose="020B0502040204020203" pitchFamily="34" charset="0"/>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defTabSz="914377" rtl="0" eaLnBrk="1" fontAlgn="ctr" latinLnBrk="0" hangingPunct="1"/>
                      <a:r>
                        <a:rPr lang="en-GB" sz="1100" b="1" i="0" u="none" strike="noStrike" kern="1200" dirty="0">
                          <a:solidFill>
                            <a:srgbClr val="7F7F7F"/>
                          </a:solidFill>
                          <a:effectLst/>
                          <a:latin typeface="Segoe UI" panose="020B0502040204020203" pitchFamily="34" charset="0"/>
                          <a:ea typeface="+mn-ea"/>
                          <a:cs typeface="+mn-cs"/>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39038">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100" b="1" dirty="0">
                          <a:solidFill>
                            <a:schemeClr val="bg1">
                              <a:lumMod val="50000"/>
                            </a:schemeClr>
                          </a:solidFill>
                          <a:latin typeface="Segoe UI" panose="020B0502040204020203" pitchFamily="34" charset="0"/>
                          <a:cs typeface="Segoe UI" panose="020B0502040204020203" pitchFamily="34" charset="0"/>
                        </a:rPr>
                        <a:t>Value of BTL loans held**</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£504K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GB" sz="1100" b="1" i="0" u="none" strike="noStrike" dirty="0">
                          <a:solidFill>
                            <a:srgbClr val="7F7F7F"/>
                          </a:solidFill>
                          <a:effectLst/>
                          <a:latin typeface="Segoe UI" panose="020B0502040204020203" pitchFamily="34" charset="0"/>
                        </a:rPr>
                        <a:t>£382K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GB" sz="1100" b="1" i="0" u="none" strike="noStrike" dirty="0">
                          <a:solidFill>
                            <a:srgbClr val="7F7F7F"/>
                          </a:solidFill>
                          <a:effectLst/>
                          <a:latin typeface="Segoe UI" panose="020B0502040204020203" pitchFamily="34" charset="0"/>
                        </a:rPr>
                        <a:t>£1.16M</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39038">
                <a:tc>
                  <a:txBody>
                    <a:bodyPr/>
                    <a:lstStyle/>
                    <a:p>
                      <a:pPr algn="r"/>
                      <a:r>
                        <a:rPr lang="en-US" sz="1100" b="1" dirty="0">
                          <a:solidFill>
                            <a:schemeClr val="bg1">
                              <a:lumMod val="50000"/>
                            </a:schemeClr>
                          </a:solidFill>
                          <a:latin typeface="Segoe UI" panose="020B0502040204020203" pitchFamily="34" charset="0"/>
                          <a:cs typeface="Segoe UI" panose="020B0502040204020203" pitchFamily="34" charset="0"/>
                        </a:rPr>
                        <a:t>Average</a:t>
                      </a:r>
                      <a:r>
                        <a:rPr lang="en-US" sz="1100" b="1" baseline="0" dirty="0">
                          <a:solidFill>
                            <a:schemeClr val="bg1">
                              <a:lumMod val="50000"/>
                            </a:schemeClr>
                          </a:solidFill>
                          <a:latin typeface="Segoe UI" panose="020B0502040204020203" pitchFamily="34" charset="0"/>
                          <a:cs typeface="Segoe UI" panose="020B0502040204020203" pitchFamily="34" charset="0"/>
                        </a:rPr>
                        <a:t> LTV</a:t>
                      </a:r>
                      <a:endParaRPr lang="en-US" sz="1100" b="1" dirty="0">
                        <a:solidFill>
                          <a:schemeClr val="bg1">
                            <a:lumMod val="50000"/>
                          </a:schemeClr>
                        </a:solidFill>
                        <a:latin typeface="Segoe UI" panose="020B0502040204020203" pitchFamily="34" charset="0"/>
                        <a:cs typeface="Segoe UI" panose="020B0502040204020203"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48.0%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GB" sz="1100" b="1" i="0" u="none" strike="noStrike" dirty="0">
                          <a:solidFill>
                            <a:srgbClr val="7F7F7F"/>
                          </a:solidFill>
                          <a:effectLst/>
                          <a:latin typeface="Segoe UI" panose="020B0502040204020203" pitchFamily="34" charset="0"/>
                        </a:rPr>
                        <a:t>42.5%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GB" sz="1100" b="1" i="0" u="none" strike="noStrike" dirty="0">
                          <a:solidFill>
                            <a:srgbClr val="7F7F7F"/>
                          </a:solidFill>
                          <a:effectLst/>
                          <a:latin typeface="Segoe UI" panose="020B0502040204020203" pitchFamily="34" charset="0"/>
                        </a:rPr>
                        <a:t>53.8%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439038">
                <a:tc>
                  <a:txBody>
                    <a:bodyPr/>
                    <a:lstStyle/>
                    <a:p>
                      <a:pPr algn="r"/>
                      <a:r>
                        <a:rPr lang="en-US" sz="1100" b="1" dirty="0">
                          <a:solidFill>
                            <a:schemeClr val="bg1">
                              <a:lumMod val="50000"/>
                            </a:schemeClr>
                          </a:solidFill>
                          <a:latin typeface="Segoe UI" panose="020B0502040204020203" pitchFamily="34" charset="0"/>
                          <a:cs typeface="Segoe UI" panose="020B0502040204020203" pitchFamily="34" charset="0"/>
                        </a:rPr>
                        <a:t>Mortgage interest repaid in last 12 months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£28.1K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GB" sz="1100" b="1" i="0" u="none" strike="noStrike" dirty="0">
                          <a:solidFill>
                            <a:srgbClr val="7F7F7F"/>
                          </a:solidFill>
                          <a:effectLst/>
                          <a:latin typeface="Segoe UI" panose="020B0502040204020203" pitchFamily="34" charset="0"/>
                        </a:rPr>
                        <a:t>£12.9K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GB" sz="1100" b="1" i="0" u="none" strike="noStrike" dirty="0">
                          <a:solidFill>
                            <a:srgbClr val="7F7F7F"/>
                          </a:solidFill>
                          <a:effectLst/>
                          <a:latin typeface="Segoe UI" panose="020B0502040204020203" pitchFamily="34" charset="0"/>
                        </a:rPr>
                        <a:t>£43.1K</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39038">
                <a:tc>
                  <a:txBody>
                    <a:bodyPr/>
                    <a:lstStyle/>
                    <a:p>
                      <a:pPr marL="0" algn="r" defTabSz="914377" rtl="0" eaLnBrk="1" fontAlgn="ctr" latinLnBrk="0" hangingPunct="1"/>
                      <a:r>
                        <a:rPr lang="en-US" sz="1100" b="1" kern="1200" dirty="0">
                          <a:solidFill>
                            <a:schemeClr val="bg1">
                              <a:lumMod val="50000"/>
                            </a:schemeClr>
                          </a:solidFill>
                          <a:latin typeface="Segoe UI" panose="020B0502040204020203" pitchFamily="34" charset="0"/>
                          <a:ea typeface="+mn-ea"/>
                          <a:cs typeface="Segoe UI" panose="020B0502040204020203" pitchFamily="34" charset="0"/>
                        </a:rPr>
                        <a:t>Average # BTL lender relationships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n-GB" sz="1100" b="1" i="0" u="none" strike="noStrike" dirty="0">
                          <a:solidFill>
                            <a:srgbClr val="7F7F7F"/>
                          </a:solidFill>
                          <a:effectLst/>
                          <a:latin typeface="Segoe UI" panose="020B0502040204020203" pitchFamily="34" charset="0"/>
                          <a:cs typeface="Segoe UI" panose="020B0502040204020203" pitchFamily="34" charset="0"/>
                        </a:rPr>
                        <a:t>2.5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GB" sz="1100" b="1" i="0" u="none" strike="noStrike" dirty="0">
                          <a:solidFill>
                            <a:srgbClr val="7F7F7F"/>
                          </a:solidFill>
                          <a:effectLst/>
                          <a:latin typeface="Segoe UI" panose="020B0502040204020203" pitchFamily="34" charset="0"/>
                        </a:rPr>
                        <a:t>1.4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GB" sz="1100" b="1" i="0" u="none" strike="noStrike" dirty="0">
                          <a:solidFill>
                            <a:srgbClr val="7F7F7F"/>
                          </a:solidFill>
                          <a:effectLst/>
                          <a:latin typeface="Segoe UI" panose="020B0502040204020203" pitchFamily="34" charset="0"/>
                        </a:rPr>
                        <a:t>3.5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11" name="TextBox 10"/>
          <p:cNvSpPr txBox="1"/>
          <p:nvPr/>
        </p:nvSpPr>
        <p:spPr>
          <a:xfrm>
            <a:off x="8493211" y="6343927"/>
            <a:ext cx="2577845" cy="369332"/>
          </a:xfrm>
          <a:prstGeom prst="rect">
            <a:avLst/>
          </a:prstGeom>
          <a:noFill/>
        </p:spPr>
        <p:txBody>
          <a:bodyPr wrap="square" rtlCol="0">
            <a:spAutoFit/>
          </a:bodyPr>
          <a:lstStyle/>
          <a:p>
            <a:pPr algn="r"/>
            <a:r>
              <a:rPr lang="en-GB" sz="900" dirty="0">
                <a:solidFill>
                  <a:schemeClr val="bg1">
                    <a:lumMod val="50000"/>
                  </a:schemeClr>
                </a:solidFill>
                <a:latin typeface="Segoe UI" panose="020B0502040204020203" pitchFamily="34" charset="0"/>
                <a:cs typeface="Segoe UI" panose="020B0502040204020203" pitchFamily="34" charset="0"/>
              </a:rPr>
              <a:t>** Note: Mean </a:t>
            </a:r>
            <a:r>
              <a:rPr lang="en-GB" sz="900" b="1" dirty="0">
                <a:solidFill>
                  <a:schemeClr val="bg1">
                    <a:lumMod val="50000"/>
                  </a:schemeClr>
                </a:solidFill>
                <a:latin typeface="Segoe UI" panose="020B0502040204020203" pitchFamily="34" charset="0"/>
                <a:cs typeface="Segoe UI" panose="020B0502040204020203" pitchFamily="34" charset="0"/>
              </a:rPr>
              <a:t>excludes</a:t>
            </a:r>
            <a:r>
              <a:rPr lang="en-GB" sz="900" dirty="0">
                <a:solidFill>
                  <a:schemeClr val="bg1">
                    <a:lumMod val="50000"/>
                  </a:schemeClr>
                </a:solidFill>
                <a:latin typeface="Segoe UI" panose="020B0502040204020203" pitchFamily="34" charset="0"/>
                <a:cs typeface="Segoe UI" panose="020B0502040204020203" pitchFamily="34" charset="0"/>
              </a:rPr>
              <a:t> all saying 0 for total money owed through BTL borrowing</a:t>
            </a:r>
          </a:p>
        </p:txBody>
      </p:sp>
    </p:spTree>
    <p:extLst>
      <p:ext uri="{BB962C8B-B14F-4D97-AF65-F5344CB8AC3E}">
        <p14:creationId xmlns:p14="http://schemas.microsoft.com/office/powerpoint/2010/main" val="31437691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246103" cy="671807"/>
          </a:xfrm>
        </p:spPr>
        <p:txBody>
          <a:bodyPr/>
          <a:lstStyle/>
          <a:p>
            <a:r>
              <a:rPr lang="en-GB" altLang="en-US" dirty="0"/>
              <a:t>The typical landlord owes approximately £504k in BTL borrowing</a:t>
            </a:r>
            <a:endParaRPr lang="en-GB" dirty="0"/>
          </a:p>
        </p:txBody>
      </p:sp>
      <p:sp>
        <p:nvSpPr>
          <p:cNvPr id="3" name="Text Placeholder 2"/>
          <p:cNvSpPr>
            <a:spLocks noGrp="1"/>
          </p:cNvSpPr>
          <p:nvPr>
            <p:ph type="body" sz="quarter" idx="18"/>
          </p:nvPr>
        </p:nvSpPr>
        <p:spPr>
          <a:xfrm>
            <a:off x="668337" y="6189797"/>
            <a:ext cx="9417050" cy="273050"/>
          </a:xfrm>
        </p:spPr>
        <p:txBody>
          <a:bodyPr/>
          <a:lstStyle/>
          <a:p>
            <a:r>
              <a:rPr lang="en-GB" altLang="en-US" dirty="0"/>
              <a:t>Q3ax. And approximately how much money in total do you owe on your residential letting portfolio through BTL mortgage borrowing? </a:t>
            </a:r>
            <a:r>
              <a:rPr lang="en-US" altLang="en-US" dirty="0"/>
              <a:t>Base: All (983)</a:t>
            </a:r>
            <a:endParaRPr lang="en-GB" altLang="en-US" dirty="0"/>
          </a:p>
        </p:txBody>
      </p:sp>
      <p:sp>
        <p:nvSpPr>
          <p:cNvPr id="4" name="Text Placeholder 3"/>
          <p:cNvSpPr>
            <a:spLocks noGrp="1"/>
          </p:cNvSpPr>
          <p:nvPr>
            <p:ph type="body" sz="quarter" idx="19"/>
          </p:nvPr>
        </p:nvSpPr>
        <p:spPr>
          <a:xfrm>
            <a:off x="439738" y="1007919"/>
            <a:ext cx="11078794" cy="581025"/>
          </a:xfrm>
        </p:spPr>
        <p:txBody>
          <a:bodyPr>
            <a:normAutofit/>
          </a:bodyPr>
          <a:lstStyle/>
          <a:p>
            <a:r>
              <a:rPr lang="en-GB" dirty="0"/>
              <a:t>Over a third of landlords (36%) have no BTL exposure. Looking at those who have a BTL mortgage, the total average amount borrowed rises to almost £800k, up by almost £50k vs. Q1</a:t>
            </a:r>
          </a:p>
        </p:txBody>
      </p:sp>
      <p:sp>
        <p:nvSpPr>
          <p:cNvPr id="5" name="Text Placeholder 4"/>
          <p:cNvSpPr>
            <a:spLocks noGrp="1"/>
          </p:cNvSpPr>
          <p:nvPr>
            <p:ph type="body" sz="quarter" idx="20"/>
          </p:nvPr>
        </p:nvSpPr>
        <p:spPr>
          <a:xfrm>
            <a:off x="439738" y="1674669"/>
            <a:ext cx="10952162" cy="390525"/>
          </a:xfrm>
        </p:spPr>
        <p:txBody>
          <a:bodyPr/>
          <a:lstStyle/>
          <a:p>
            <a:r>
              <a:rPr lang="en-GB" dirty="0"/>
              <a:t>Total amount owed on portfolio through BTL mortgage borrowing (%)</a:t>
            </a:r>
          </a:p>
        </p:txBody>
      </p:sp>
      <p:graphicFrame>
        <p:nvGraphicFramePr>
          <p:cNvPr id="8" name="Object 7"/>
          <p:cNvGraphicFramePr>
            <a:graphicFrameLocks/>
          </p:cNvGraphicFramePr>
          <p:nvPr>
            <p:extLst>
              <p:ext uri="{D42A27DB-BD31-4B8C-83A1-F6EECF244321}">
                <p14:modId xmlns:p14="http://schemas.microsoft.com/office/powerpoint/2010/main" val="2993078581"/>
              </p:ext>
            </p:extLst>
          </p:nvPr>
        </p:nvGraphicFramePr>
        <p:xfrm>
          <a:off x="2073076" y="2282528"/>
          <a:ext cx="3781813" cy="346815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76912" y="2485695"/>
            <a:ext cx="1963063" cy="3312000"/>
          </a:xfrm>
          <a:prstGeom prst="rect">
            <a:avLst/>
          </a:prstGeom>
        </p:spPr>
        <p:txBody>
          <a:bodyPr wrap="square">
            <a:spAutoFit/>
          </a:bodyPr>
          <a:lstStyle/>
          <a:p>
            <a:pPr algn="r" fontAlgn="b">
              <a:lnSpc>
                <a:spcPct val="191000"/>
              </a:lnSpc>
            </a:pPr>
            <a:r>
              <a:rPr lang="en-GB" altLang="en-US" sz="1100" dirty="0">
                <a:solidFill>
                  <a:schemeClr val="tx1">
                    <a:lumMod val="75000"/>
                    <a:lumOff val="25000"/>
                  </a:schemeClr>
                </a:solidFill>
                <a:latin typeface="Segoe UI" panose="020B0502040204020203" pitchFamily="34" charset="0"/>
                <a:cs typeface="Segoe UI" panose="020B0502040204020203" pitchFamily="34" charset="0"/>
              </a:rPr>
              <a:t> £0 </a:t>
            </a:r>
          </a:p>
          <a:p>
            <a:pPr algn="r" fontAlgn="b">
              <a:lnSpc>
                <a:spcPct val="191000"/>
              </a:lnSpc>
            </a:pPr>
            <a:r>
              <a:rPr lang="en-GB" altLang="en-US" sz="1100" dirty="0">
                <a:solidFill>
                  <a:schemeClr val="tx1">
                    <a:lumMod val="75000"/>
                    <a:lumOff val="25000"/>
                  </a:schemeClr>
                </a:solidFill>
                <a:latin typeface="Segoe UI" panose="020B0502040204020203" pitchFamily="34" charset="0"/>
                <a:cs typeface="Segoe UI" panose="020B0502040204020203" pitchFamily="34" charset="0"/>
              </a:rPr>
              <a:t>£1 - £99,999</a:t>
            </a:r>
          </a:p>
          <a:p>
            <a:pPr algn="r" fontAlgn="b">
              <a:lnSpc>
                <a:spcPct val="191000"/>
              </a:lnSpc>
            </a:pPr>
            <a:r>
              <a:rPr lang="en-GB" altLang="en-US" sz="1100" dirty="0">
                <a:solidFill>
                  <a:schemeClr val="tx1">
                    <a:lumMod val="75000"/>
                    <a:lumOff val="25000"/>
                  </a:schemeClr>
                </a:solidFill>
                <a:latin typeface="Segoe UI" panose="020B0502040204020203" pitchFamily="34" charset="0"/>
                <a:cs typeface="Segoe UI" panose="020B0502040204020203" pitchFamily="34" charset="0"/>
              </a:rPr>
              <a:t> £100,000 -  £199,999</a:t>
            </a:r>
          </a:p>
          <a:p>
            <a:pPr algn="r" fontAlgn="b">
              <a:lnSpc>
                <a:spcPct val="191000"/>
              </a:lnSpc>
            </a:pPr>
            <a:r>
              <a:rPr lang="en-GB" altLang="en-US" sz="1100" dirty="0">
                <a:solidFill>
                  <a:schemeClr val="tx1">
                    <a:lumMod val="75000"/>
                    <a:lumOff val="25000"/>
                  </a:schemeClr>
                </a:solidFill>
                <a:latin typeface="Segoe UI" panose="020B0502040204020203" pitchFamily="34" charset="0"/>
                <a:cs typeface="Segoe UI" panose="020B0502040204020203" pitchFamily="34" charset="0"/>
              </a:rPr>
              <a:t> £200,000 - £499,999</a:t>
            </a:r>
          </a:p>
          <a:p>
            <a:pPr algn="r" fontAlgn="b">
              <a:lnSpc>
                <a:spcPct val="191000"/>
              </a:lnSpc>
            </a:pPr>
            <a:r>
              <a:rPr lang="en-GB" altLang="en-US" sz="1100" dirty="0">
                <a:solidFill>
                  <a:schemeClr val="tx1">
                    <a:lumMod val="75000"/>
                    <a:lumOff val="25000"/>
                  </a:schemeClr>
                </a:solidFill>
                <a:latin typeface="Segoe UI" panose="020B0502040204020203" pitchFamily="34" charset="0"/>
                <a:cs typeface="Segoe UI" panose="020B0502040204020203" pitchFamily="34" charset="0"/>
              </a:rPr>
              <a:t> £500,000 - £999,999</a:t>
            </a:r>
          </a:p>
          <a:p>
            <a:pPr algn="r" fontAlgn="b">
              <a:lnSpc>
                <a:spcPct val="191000"/>
              </a:lnSpc>
            </a:pPr>
            <a:r>
              <a:rPr lang="en-GB" altLang="en-US" sz="1100" dirty="0">
                <a:solidFill>
                  <a:schemeClr val="tx1">
                    <a:lumMod val="75000"/>
                    <a:lumOff val="25000"/>
                  </a:schemeClr>
                </a:solidFill>
                <a:latin typeface="Segoe UI" panose="020B0502040204020203" pitchFamily="34" charset="0"/>
                <a:cs typeface="Segoe UI" panose="020B0502040204020203" pitchFamily="34" charset="0"/>
              </a:rPr>
              <a:t> £1,000,000 - £1,999,999</a:t>
            </a:r>
          </a:p>
          <a:p>
            <a:pPr algn="r" fontAlgn="b">
              <a:lnSpc>
                <a:spcPct val="191000"/>
              </a:lnSpc>
            </a:pPr>
            <a:r>
              <a:rPr lang="en-GB" altLang="en-US" sz="1100" dirty="0">
                <a:solidFill>
                  <a:schemeClr val="tx1">
                    <a:lumMod val="75000"/>
                    <a:lumOff val="25000"/>
                  </a:schemeClr>
                </a:solidFill>
                <a:latin typeface="Segoe UI" panose="020B0502040204020203" pitchFamily="34" charset="0"/>
                <a:cs typeface="Segoe UI" panose="020B0502040204020203" pitchFamily="34" charset="0"/>
              </a:rPr>
              <a:t> £2,000,000 - £2,999,999</a:t>
            </a:r>
          </a:p>
          <a:p>
            <a:pPr algn="r" fontAlgn="b">
              <a:lnSpc>
                <a:spcPct val="191000"/>
              </a:lnSpc>
            </a:pPr>
            <a:r>
              <a:rPr lang="en-GB" altLang="en-US" sz="1100" dirty="0">
                <a:solidFill>
                  <a:schemeClr val="tx1">
                    <a:lumMod val="75000"/>
                    <a:lumOff val="25000"/>
                  </a:schemeClr>
                </a:solidFill>
                <a:latin typeface="Segoe UI" panose="020B0502040204020203" pitchFamily="34" charset="0"/>
                <a:cs typeface="Segoe UI" panose="020B0502040204020203" pitchFamily="34" charset="0"/>
              </a:rPr>
              <a:t> £3,000,000 - £3,999,999</a:t>
            </a:r>
          </a:p>
          <a:p>
            <a:pPr algn="r" fontAlgn="b">
              <a:lnSpc>
                <a:spcPct val="191000"/>
              </a:lnSpc>
            </a:pPr>
            <a:r>
              <a:rPr lang="en-GB" altLang="en-US" sz="1100" dirty="0">
                <a:solidFill>
                  <a:schemeClr val="tx1">
                    <a:lumMod val="75000"/>
                    <a:lumOff val="25000"/>
                  </a:schemeClr>
                </a:solidFill>
                <a:latin typeface="Segoe UI" panose="020B0502040204020203" pitchFamily="34" charset="0"/>
                <a:cs typeface="Segoe UI" panose="020B0502040204020203" pitchFamily="34" charset="0"/>
              </a:rPr>
              <a:t> £4,000,000 - £4,999,999</a:t>
            </a:r>
          </a:p>
          <a:p>
            <a:pPr algn="r" fontAlgn="b">
              <a:lnSpc>
                <a:spcPct val="191000"/>
              </a:lnSpc>
            </a:pPr>
            <a:r>
              <a:rPr lang="en-GB" altLang="en-US" sz="1100" dirty="0">
                <a:solidFill>
                  <a:schemeClr val="tx1">
                    <a:lumMod val="75000"/>
                    <a:lumOff val="25000"/>
                  </a:schemeClr>
                </a:solidFill>
                <a:latin typeface="Segoe UI" panose="020B0502040204020203" pitchFamily="34" charset="0"/>
                <a:cs typeface="Segoe UI" panose="020B0502040204020203" pitchFamily="34" charset="0"/>
              </a:rPr>
              <a:t> £5,000,000 or more</a:t>
            </a:r>
          </a:p>
        </p:txBody>
      </p:sp>
      <p:grpSp>
        <p:nvGrpSpPr>
          <p:cNvPr id="16" name="Group 15"/>
          <p:cNvGrpSpPr/>
          <p:nvPr/>
        </p:nvGrpSpPr>
        <p:grpSpPr>
          <a:xfrm>
            <a:off x="6715055" y="2091453"/>
            <a:ext cx="4668604" cy="470544"/>
            <a:chOff x="3290539" y="2842201"/>
            <a:chExt cx="4668604" cy="470544"/>
          </a:xfrm>
        </p:grpSpPr>
        <p:sp>
          <p:nvSpPr>
            <p:cNvPr id="17" name="TextBox 16"/>
            <p:cNvSpPr txBox="1"/>
            <p:nvPr/>
          </p:nvSpPr>
          <p:spPr>
            <a:xfrm>
              <a:off x="3290539" y="3035743"/>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a:t>
              </a:r>
            </a:p>
          </p:txBody>
        </p:sp>
        <p:sp>
          <p:nvSpPr>
            <p:cNvPr id="18" name="TextBox 17"/>
            <p:cNvSpPr txBox="1"/>
            <p:nvPr/>
          </p:nvSpPr>
          <p:spPr>
            <a:xfrm>
              <a:off x="4059154" y="3035744"/>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2-3</a:t>
              </a:r>
            </a:p>
          </p:txBody>
        </p:sp>
        <p:sp>
          <p:nvSpPr>
            <p:cNvPr id="19" name="TextBox 18"/>
            <p:cNvSpPr txBox="1"/>
            <p:nvPr/>
          </p:nvSpPr>
          <p:spPr>
            <a:xfrm>
              <a:off x="5709704" y="3035745"/>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6-10</a:t>
              </a:r>
            </a:p>
          </p:txBody>
        </p:sp>
        <p:sp>
          <p:nvSpPr>
            <p:cNvPr id="20" name="TextBox 19"/>
            <p:cNvSpPr txBox="1"/>
            <p:nvPr/>
          </p:nvSpPr>
          <p:spPr>
            <a:xfrm>
              <a:off x="6539598" y="3035746"/>
              <a:ext cx="599885"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11-19</a:t>
              </a:r>
            </a:p>
          </p:txBody>
        </p:sp>
        <p:sp>
          <p:nvSpPr>
            <p:cNvPr id="21" name="TextBox 20"/>
            <p:cNvSpPr txBox="1"/>
            <p:nvPr/>
          </p:nvSpPr>
          <p:spPr>
            <a:xfrm>
              <a:off x="7359258" y="3035746"/>
              <a:ext cx="599885"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20+</a:t>
              </a:r>
            </a:p>
          </p:txBody>
        </p:sp>
        <p:sp>
          <p:nvSpPr>
            <p:cNvPr id="22" name="TextBox 21"/>
            <p:cNvSpPr txBox="1"/>
            <p:nvPr/>
          </p:nvSpPr>
          <p:spPr>
            <a:xfrm>
              <a:off x="4885227" y="3035746"/>
              <a:ext cx="537882" cy="276999"/>
            </a:xfrm>
            <a:prstGeom prst="rect">
              <a:avLst/>
            </a:prstGeom>
            <a:noFill/>
          </p:spPr>
          <p:txBody>
            <a:bodyPr wrap="square" rtlCol="0">
              <a:spAutoFit/>
            </a:bodyPr>
            <a:lstStyle/>
            <a:p>
              <a:pPr algn="ctr"/>
              <a:r>
                <a:rPr lang="en-US" sz="1200" b="1" dirty="0">
                  <a:solidFill>
                    <a:schemeClr val="bg1">
                      <a:lumMod val="50000"/>
                    </a:schemeClr>
                  </a:solidFill>
                  <a:latin typeface="Segoe UI" pitchFamily="34" charset="0"/>
                  <a:ea typeface="Segoe UI" pitchFamily="34" charset="0"/>
                  <a:cs typeface="Segoe UI" pitchFamily="34" charset="0"/>
                </a:rPr>
                <a:t>4-5</a:t>
              </a:r>
            </a:p>
          </p:txBody>
        </p:sp>
        <p:pic>
          <p:nvPicPr>
            <p:cNvPr id="24" name="Picture 23"/>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57804" y="2842201"/>
              <a:ext cx="219775" cy="219775"/>
            </a:xfrm>
            <a:prstGeom prst="rect">
              <a:avLst/>
            </a:prstGeom>
          </p:spPr>
        </p:pic>
        <p:pic>
          <p:nvPicPr>
            <p:cNvPr id="25" name="Picture 24"/>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27790" y="2842202"/>
              <a:ext cx="219775" cy="219775"/>
            </a:xfrm>
            <a:prstGeom prst="rect">
              <a:avLst/>
            </a:prstGeom>
          </p:spPr>
        </p:pic>
        <p:pic>
          <p:nvPicPr>
            <p:cNvPr id="26" name="Picture 25"/>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39288" y="2842204"/>
              <a:ext cx="219775" cy="219775"/>
            </a:xfrm>
            <a:prstGeom prst="rect">
              <a:avLst/>
            </a:prstGeom>
          </p:spPr>
        </p:pic>
        <p:pic>
          <p:nvPicPr>
            <p:cNvPr id="27" name="Picture 26"/>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49436" y="2842204"/>
              <a:ext cx="219775" cy="219775"/>
            </a:xfrm>
            <a:prstGeom prst="rect">
              <a:avLst/>
            </a:prstGeom>
          </p:spPr>
        </p:pic>
        <p:pic>
          <p:nvPicPr>
            <p:cNvPr id="28" name="Picture 27"/>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51951" y="2842204"/>
              <a:ext cx="219775" cy="219775"/>
            </a:xfrm>
            <a:prstGeom prst="rect">
              <a:avLst/>
            </a:prstGeom>
          </p:spPr>
        </p:pic>
        <p:pic>
          <p:nvPicPr>
            <p:cNvPr id="29" name="Picture 28"/>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60729" y="2842203"/>
              <a:ext cx="219775" cy="219775"/>
            </a:xfrm>
            <a:prstGeom prst="rect">
              <a:avLst/>
            </a:prstGeom>
          </p:spPr>
        </p:pic>
      </p:grpSp>
      <p:graphicFrame>
        <p:nvGraphicFramePr>
          <p:cNvPr id="30" name="Table 29"/>
          <p:cNvGraphicFramePr>
            <a:graphicFrameLocks noGrp="1"/>
          </p:cNvGraphicFramePr>
          <p:nvPr>
            <p:extLst>
              <p:ext uri="{D42A27DB-BD31-4B8C-83A1-F6EECF244321}">
                <p14:modId xmlns:p14="http://schemas.microsoft.com/office/powerpoint/2010/main" val="443877066"/>
              </p:ext>
            </p:extLst>
          </p:nvPr>
        </p:nvGraphicFramePr>
        <p:xfrm>
          <a:off x="6535310" y="2587272"/>
          <a:ext cx="4923150" cy="3555068"/>
        </p:xfrm>
        <a:graphic>
          <a:graphicData uri="http://schemas.openxmlformats.org/drawingml/2006/table">
            <a:tbl>
              <a:tblPr>
                <a:tableStyleId>{073A0DAA-6AF3-43AB-8588-CEC1D06C72B9}</a:tableStyleId>
              </a:tblPr>
              <a:tblGrid>
                <a:gridCol w="820525">
                  <a:extLst>
                    <a:ext uri="{9D8B030D-6E8A-4147-A177-3AD203B41FA5}">
                      <a16:colId xmlns:a16="http://schemas.microsoft.com/office/drawing/2014/main" val="20000"/>
                    </a:ext>
                  </a:extLst>
                </a:gridCol>
                <a:gridCol w="820525">
                  <a:extLst>
                    <a:ext uri="{9D8B030D-6E8A-4147-A177-3AD203B41FA5}">
                      <a16:colId xmlns:a16="http://schemas.microsoft.com/office/drawing/2014/main" val="20001"/>
                    </a:ext>
                  </a:extLst>
                </a:gridCol>
                <a:gridCol w="820525">
                  <a:extLst>
                    <a:ext uri="{9D8B030D-6E8A-4147-A177-3AD203B41FA5}">
                      <a16:colId xmlns:a16="http://schemas.microsoft.com/office/drawing/2014/main" val="20002"/>
                    </a:ext>
                  </a:extLst>
                </a:gridCol>
                <a:gridCol w="820525">
                  <a:extLst>
                    <a:ext uri="{9D8B030D-6E8A-4147-A177-3AD203B41FA5}">
                      <a16:colId xmlns:a16="http://schemas.microsoft.com/office/drawing/2014/main" val="20003"/>
                    </a:ext>
                  </a:extLst>
                </a:gridCol>
                <a:gridCol w="820525">
                  <a:extLst>
                    <a:ext uri="{9D8B030D-6E8A-4147-A177-3AD203B41FA5}">
                      <a16:colId xmlns:a16="http://schemas.microsoft.com/office/drawing/2014/main" val="20004"/>
                    </a:ext>
                  </a:extLst>
                </a:gridCol>
                <a:gridCol w="820525">
                  <a:extLst>
                    <a:ext uri="{9D8B030D-6E8A-4147-A177-3AD203B41FA5}">
                      <a16:colId xmlns:a16="http://schemas.microsoft.com/office/drawing/2014/main" val="20005"/>
                    </a:ext>
                  </a:extLst>
                </a:gridCol>
              </a:tblGrid>
              <a:tr h="323188">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63</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30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13</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323188">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12</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7"/>
                  </a:ext>
                </a:extLst>
              </a:tr>
              <a:tr h="323188">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11</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8"/>
                  </a:ext>
                </a:extLst>
              </a:tr>
              <a:tr h="323188">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13</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7</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9"/>
                  </a:ext>
                </a:extLst>
              </a:tr>
              <a:tr h="323188">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17</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14</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10"/>
                  </a:ext>
                </a:extLst>
              </a:tr>
              <a:tr h="323188">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18</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323188">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4</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8</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17</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323188">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10</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3"/>
                  </a:ext>
                </a:extLst>
              </a:tr>
              <a:tr h="323188">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5</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r h="323188">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2</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6</a:t>
                      </a:r>
                    </a:p>
                  </a:txBody>
                  <a:tcPr marL="6350" marR="6350" marT="6350"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5"/>
                  </a:ext>
                </a:extLst>
              </a:tr>
              <a:tr h="323188">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£104K</a:t>
                      </a:r>
                    </a:p>
                  </a:txBody>
                  <a:tcPr marL="9525" marR="9525" marT="9525"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£157K</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£368K</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£540K</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£914K</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£1.88M</a:t>
                      </a:r>
                    </a:p>
                  </a:txBody>
                  <a:tcPr marL="9525" marR="9525" marT="9525"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6"/>
                  </a:ext>
                </a:extLst>
              </a:tr>
            </a:tbl>
          </a:graphicData>
        </a:graphic>
      </p:graphicFrame>
      <p:grpSp>
        <p:nvGrpSpPr>
          <p:cNvPr id="34" name="Group 33"/>
          <p:cNvGrpSpPr/>
          <p:nvPr/>
        </p:nvGrpSpPr>
        <p:grpSpPr>
          <a:xfrm>
            <a:off x="1936583" y="5750684"/>
            <a:ext cx="2211938" cy="391652"/>
            <a:chOff x="1200687" y="2088995"/>
            <a:chExt cx="2211938" cy="463358"/>
          </a:xfrm>
        </p:grpSpPr>
        <p:sp>
          <p:nvSpPr>
            <p:cNvPr id="35" name="Rounded Rectangle 34"/>
            <p:cNvSpPr/>
            <p:nvPr/>
          </p:nvSpPr>
          <p:spPr>
            <a:xfrm>
              <a:off x="1200687" y="2088995"/>
              <a:ext cx="1827896" cy="463358"/>
            </a:xfrm>
            <a:prstGeom prst="round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en-US" sz="1400" b="1" dirty="0">
                  <a:solidFill>
                    <a:schemeClr val="bg1"/>
                  </a:solidFill>
                  <a:latin typeface="Segoe UI" pitchFamily="34" charset="0"/>
                  <a:ea typeface="Segoe UI" pitchFamily="34" charset="0"/>
                  <a:cs typeface="Segoe UI" pitchFamily="34" charset="0"/>
                </a:rPr>
                <a:t>1-3 Mean</a:t>
              </a:r>
              <a:endParaRPr lang="en-GB" sz="1400" dirty="0">
                <a:ln w="0"/>
                <a:solidFill>
                  <a:schemeClr val="bg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36" name="Rounded Rectangle 35"/>
            <p:cNvSpPr/>
            <p:nvPr/>
          </p:nvSpPr>
          <p:spPr>
            <a:xfrm>
              <a:off x="2216129" y="2160701"/>
              <a:ext cx="1196496" cy="319945"/>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accent3"/>
                  </a:solidFill>
                  <a:latin typeface="Segoe UI" pitchFamily="34" charset="0"/>
                  <a:ea typeface="Segoe UI" pitchFamily="34" charset="0"/>
                  <a:cs typeface="Segoe UI" pitchFamily="34" charset="0"/>
                </a:rPr>
                <a:t>£386,510</a:t>
              </a:r>
            </a:p>
          </p:txBody>
        </p:sp>
      </p:grpSp>
      <p:grpSp>
        <p:nvGrpSpPr>
          <p:cNvPr id="37" name="Group 36"/>
          <p:cNvGrpSpPr/>
          <p:nvPr/>
        </p:nvGrpSpPr>
        <p:grpSpPr>
          <a:xfrm>
            <a:off x="4284316" y="5750683"/>
            <a:ext cx="2198427" cy="391652"/>
            <a:chOff x="1200687" y="2088995"/>
            <a:chExt cx="2198427" cy="463358"/>
          </a:xfrm>
        </p:grpSpPr>
        <p:sp>
          <p:nvSpPr>
            <p:cNvPr id="38" name="Rounded Rectangle 37"/>
            <p:cNvSpPr/>
            <p:nvPr/>
          </p:nvSpPr>
          <p:spPr>
            <a:xfrm>
              <a:off x="1200687" y="2088995"/>
              <a:ext cx="1827896" cy="463358"/>
            </a:xfrm>
            <a:prstGeom prst="round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en-US" sz="1400" b="1" dirty="0">
                  <a:solidFill>
                    <a:schemeClr val="bg1"/>
                  </a:solidFill>
                  <a:latin typeface="Segoe UI" pitchFamily="34" charset="0"/>
                  <a:ea typeface="Segoe UI" pitchFamily="34" charset="0"/>
                  <a:cs typeface="Segoe UI" pitchFamily="34" charset="0"/>
                </a:rPr>
                <a:t>4+ Mean</a:t>
              </a:r>
              <a:endParaRPr lang="en-GB" sz="1400" dirty="0">
                <a:ln w="0"/>
                <a:solidFill>
                  <a:schemeClr val="bg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39" name="Rounded Rectangle 38"/>
            <p:cNvSpPr/>
            <p:nvPr/>
          </p:nvSpPr>
          <p:spPr>
            <a:xfrm>
              <a:off x="2202618" y="2160701"/>
              <a:ext cx="1196496" cy="319945"/>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accent3"/>
                  </a:solidFill>
                  <a:latin typeface="Segoe UI" pitchFamily="34" charset="0"/>
                  <a:ea typeface="Segoe UI" pitchFamily="34" charset="0"/>
                  <a:cs typeface="Segoe UI" pitchFamily="34" charset="0"/>
                </a:rPr>
                <a:t>£1,168,690</a:t>
              </a:r>
            </a:p>
          </p:txBody>
        </p:sp>
      </p:grpSp>
      <p:sp>
        <p:nvSpPr>
          <p:cNvPr id="40" name="TextBox 39"/>
          <p:cNvSpPr txBox="1"/>
          <p:nvPr/>
        </p:nvSpPr>
        <p:spPr>
          <a:xfrm>
            <a:off x="151119" y="5803931"/>
            <a:ext cx="1827895" cy="276999"/>
          </a:xfrm>
          <a:prstGeom prst="rect">
            <a:avLst/>
          </a:prstGeom>
          <a:noFill/>
        </p:spPr>
        <p:txBody>
          <a:bodyPr wrap="square" rtlCol="0">
            <a:spAutoFit/>
          </a:bodyPr>
          <a:lstStyle/>
          <a:p>
            <a:pPr algn="ctr"/>
            <a:r>
              <a:rPr lang="en-US" sz="1200" dirty="0">
                <a:solidFill>
                  <a:schemeClr val="tx1">
                    <a:lumMod val="75000"/>
                    <a:lumOff val="25000"/>
                  </a:schemeClr>
                </a:solidFill>
                <a:latin typeface="Segoe UI"/>
                <a:cs typeface="Segoe UI"/>
              </a:rPr>
              <a:t>No. of BTL mortgages</a:t>
            </a:r>
          </a:p>
        </p:txBody>
      </p:sp>
      <p:grpSp>
        <p:nvGrpSpPr>
          <p:cNvPr id="42" name="Group 41"/>
          <p:cNvGrpSpPr/>
          <p:nvPr/>
        </p:nvGrpSpPr>
        <p:grpSpPr>
          <a:xfrm>
            <a:off x="2014649" y="2053656"/>
            <a:ext cx="2363042" cy="463358"/>
            <a:chOff x="952136" y="2088995"/>
            <a:chExt cx="2363042" cy="463358"/>
          </a:xfrm>
        </p:grpSpPr>
        <p:sp>
          <p:nvSpPr>
            <p:cNvPr id="43" name="Rounded Rectangle 42"/>
            <p:cNvSpPr/>
            <p:nvPr/>
          </p:nvSpPr>
          <p:spPr>
            <a:xfrm>
              <a:off x="952136" y="2088995"/>
              <a:ext cx="2076447" cy="463358"/>
            </a:xfrm>
            <a:prstGeom prst="round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en-US" sz="1400" b="1" dirty="0">
                  <a:solidFill>
                    <a:schemeClr val="bg1"/>
                  </a:solidFill>
                  <a:latin typeface="Segoe UI" pitchFamily="34" charset="0"/>
                  <a:ea typeface="Segoe UI" pitchFamily="34" charset="0"/>
                  <a:cs typeface="Segoe UI" pitchFamily="34" charset="0"/>
                </a:rPr>
                <a:t>Overall Mean</a:t>
              </a:r>
              <a:endParaRPr lang="en-GB" sz="1400" dirty="0">
                <a:ln w="0"/>
                <a:solidFill>
                  <a:schemeClr val="bg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44" name="Rounded Rectangle 43"/>
            <p:cNvSpPr/>
            <p:nvPr/>
          </p:nvSpPr>
          <p:spPr>
            <a:xfrm>
              <a:off x="2283684" y="2160701"/>
              <a:ext cx="1031494" cy="319946"/>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rgbClr val="002060"/>
                  </a:solidFill>
                  <a:latin typeface="Segoe UI" pitchFamily="34" charset="0"/>
                  <a:ea typeface="Segoe UI" pitchFamily="34" charset="0"/>
                  <a:cs typeface="Segoe UI" pitchFamily="34" charset="0"/>
                </a:rPr>
                <a:t>£503,700</a:t>
              </a:r>
            </a:p>
          </p:txBody>
        </p:sp>
      </p:grpSp>
      <p:grpSp>
        <p:nvGrpSpPr>
          <p:cNvPr id="33" name="Group 32"/>
          <p:cNvGrpSpPr/>
          <p:nvPr/>
        </p:nvGrpSpPr>
        <p:grpSpPr>
          <a:xfrm>
            <a:off x="4470001" y="2067468"/>
            <a:ext cx="1970649" cy="463358"/>
            <a:chOff x="1087593" y="1964648"/>
            <a:chExt cx="1970649" cy="463358"/>
          </a:xfrm>
        </p:grpSpPr>
        <p:sp>
          <p:nvSpPr>
            <p:cNvPr id="41" name="Rounded Rectangle 40"/>
            <p:cNvSpPr/>
            <p:nvPr/>
          </p:nvSpPr>
          <p:spPr>
            <a:xfrm>
              <a:off x="1087593" y="1964648"/>
              <a:ext cx="1701574" cy="463358"/>
            </a:xfrm>
            <a:prstGeom prst="round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en-US" sz="1050" b="1" dirty="0">
                  <a:solidFill>
                    <a:schemeClr val="bg1"/>
                  </a:solidFill>
                  <a:latin typeface="Segoe UI" pitchFamily="34" charset="0"/>
                  <a:ea typeface="Segoe UI" pitchFamily="34" charset="0"/>
                  <a:cs typeface="Segoe UI" pitchFamily="34" charset="0"/>
                </a:rPr>
                <a:t>Overall Mean</a:t>
              </a:r>
            </a:p>
            <a:p>
              <a:r>
                <a:rPr lang="en-GB" altLang="en-US" sz="1050" b="1" dirty="0">
                  <a:solidFill>
                    <a:schemeClr val="bg1"/>
                  </a:solidFill>
                  <a:latin typeface="Segoe UI" pitchFamily="34" charset="0"/>
                  <a:ea typeface="Segoe UI" pitchFamily="34" charset="0"/>
                  <a:cs typeface="Segoe UI" pitchFamily="34" charset="0"/>
                </a:rPr>
                <a:t> (excl. £0)</a:t>
              </a:r>
              <a:endParaRPr lang="en-GB" sz="1050" dirty="0">
                <a:ln w="0"/>
                <a:solidFill>
                  <a:schemeClr val="bg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45" name="Rounded Rectangle 44"/>
            <p:cNvSpPr/>
            <p:nvPr/>
          </p:nvSpPr>
          <p:spPr>
            <a:xfrm>
              <a:off x="2075475" y="2026021"/>
              <a:ext cx="982767" cy="319946"/>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rgbClr val="002060"/>
                  </a:solidFill>
                  <a:highlight>
                    <a:srgbClr val="FFFFFF"/>
                  </a:highlight>
                  <a:latin typeface="Segoe UI" pitchFamily="34" charset="0"/>
                  <a:ea typeface="Segoe UI" pitchFamily="34" charset="0"/>
                  <a:cs typeface="Segoe UI" pitchFamily="34" charset="0"/>
                </a:rPr>
                <a:t>£798,330</a:t>
              </a:r>
            </a:p>
          </p:txBody>
        </p:sp>
      </p:grpSp>
    </p:spTree>
    <p:extLst>
      <p:ext uri="{BB962C8B-B14F-4D97-AF65-F5344CB8AC3E}">
        <p14:creationId xmlns:p14="http://schemas.microsoft.com/office/powerpoint/2010/main" val="453493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B90CD83-C808-410A-B835-5D9239580CBD}"/>
              </a:ext>
            </a:extLst>
          </p:cNvPr>
          <p:cNvSpPr>
            <a:spLocks noGrp="1"/>
          </p:cNvSpPr>
          <p:nvPr>
            <p:ph type="title"/>
          </p:nvPr>
        </p:nvSpPr>
        <p:spPr>
          <a:xfrm>
            <a:off x="422887" y="244702"/>
            <a:ext cx="10500217" cy="671807"/>
          </a:xfrm>
        </p:spPr>
        <p:txBody>
          <a:bodyPr/>
          <a:lstStyle/>
          <a:p>
            <a:r>
              <a:rPr lang="en-GB" dirty="0"/>
              <a:t>The mean amount of mortgage interest repaid last year increased by just £170 vs Q1</a:t>
            </a:r>
          </a:p>
        </p:txBody>
      </p:sp>
      <p:sp>
        <p:nvSpPr>
          <p:cNvPr id="3" name="Text Placeholder 2"/>
          <p:cNvSpPr>
            <a:spLocks noGrp="1"/>
          </p:cNvSpPr>
          <p:nvPr>
            <p:ph type="body" sz="quarter" idx="18"/>
          </p:nvPr>
        </p:nvSpPr>
        <p:spPr>
          <a:xfrm>
            <a:off x="668337" y="6189797"/>
            <a:ext cx="9417050" cy="273050"/>
          </a:xfrm>
        </p:spPr>
        <p:txBody>
          <a:bodyPr/>
          <a:lstStyle/>
          <a:p>
            <a:r>
              <a:rPr lang="en-GB" dirty="0"/>
              <a:t>Q3az. Approximately what are your total annual mortgage interest payments in relation to borrowing against your letting portfolio? Base: All with BTL borrowing (632)</a:t>
            </a:r>
          </a:p>
        </p:txBody>
      </p:sp>
      <p:sp>
        <p:nvSpPr>
          <p:cNvPr id="4" name="Text Placeholder 3"/>
          <p:cNvSpPr>
            <a:spLocks noGrp="1"/>
          </p:cNvSpPr>
          <p:nvPr>
            <p:ph type="body" sz="quarter" idx="19"/>
          </p:nvPr>
        </p:nvSpPr>
        <p:spPr>
          <a:xfrm>
            <a:off x="439737" y="1007919"/>
            <a:ext cx="11323637" cy="581025"/>
          </a:xfrm>
        </p:spPr>
        <p:txBody>
          <a:bodyPr>
            <a:normAutofit/>
          </a:bodyPr>
          <a:lstStyle/>
          <a:p>
            <a:r>
              <a:rPr lang="en-GB" dirty="0"/>
              <a:t>The typical amount of interest repaid equates to c.£4,837 per loan and c.£403 per loan per month.</a:t>
            </a:r>
          </a:p>
        </p:txBody>
      </p:sp>
      <p:sp>
        <p:nvSpPr>
          <p:cNvPr id="5" name="Text Placeholder 4"/>
          <p:cNvSpPr>
            <a:spLocks noGrp="1"/>
          </p:cNvSpPr>
          <p:nvPr>
            <p:ph type="body" sz="quarter" idx="20"/>
          </p:nvPr>
        </p:nvSpPr>
        <p:spPr>
          <a:xfrm>
            <a:off x="439738" y="1674669"/>
            <a:ext cx="10952162" cy="390525"/>
          </a:xfrm>
        </p:spPr>
        <p:txBody>
          <a:bodyPr/>
          <a:lstStyle/>
          <a:p>
            <a:r>
              <a:rPr lang="en-GB" dirty="0"/>
              <a:t>Total annual mortgage interest payments in relation to borrowing against letting portfolio (%)</a:t>
            </a:r>
          </a:p>
        </p:txBody>
      </p:sp>
      <p:graphicFrame>
        <p:nvGraphicFramePr>
          <p:cNvPr id="6" name="Object 1"/>
          <p:cNvGraphicFramePr>
            <a:graphicFrameLocks/>
          </p:cNvGraphicFramePr>
          <p:nvPr>
            <p:extLst>
              <p:ext uri="{D42A27DB-BD31-4B8C-83A1-F6EECF244321}">
                <p14:modId xmlns:p14="http://schemas.microsoft.com/office/powerpoint/2010/main" val="480649577"/>
              </p:ext>
            </p:extLst>
          </p:nvPr>
        </p:nvGraphicFramePr>
        <p:xfrm>
          <a:off x="918666" y="2147956"/>
          <a:ext cx="6807635" cy="383691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602775" y="4354777"/>
            <a:ext cx="2384370" cy="276999"/>
          </a:xfrm>
          <a:prstGeom prst="rect">
            <a:avLst/>
          </a:prstGeom>
          <a:noFill/>
        </p:spPr>
        <p:txBody>
          <a:bodyPr wrap="square" rtlCol="0">
            <a:spAutoFit/>
          </a:bodyPr>
          <a:lstStyle/>
          <a:p>
            <a:pPr algn="ctr"/>
            <a:r>
              <a:rPr lang="en-US" sz="1200" b="1" dirty="0">
                <a:solidFill>
                  <a:schemeClr val="tx1">
                    <a:lumMod val="75000"/>
                    <a:lumOff val="25000"/>
                  </a:schemeClr>
                </a:solidFill>
                <a:latin typeface="Segoe UI"/>
                <a:cs typeface="Segoe UI"/>
              </a:rPr>
              <a:t>No. of BTL mortgages</a:t>
            </a:r>
          </a:p>
        </p:txBody>
      </p:sp>
      <p:grpSp>
        <p:nvGrpSpPr>
          <p:cNvPr id="17" name="Group 16"/>
          <p:cNvGrpSpPr/>
          <p:nvPr/>
        </p:nvGrpSpPr>
        <p:grpSpPr>
          <a:xfrm>
            <a:off x="7797681" y="4643524"/>
            <a:ext cx="2279493" cy="391652"/>
            <a:chOff x="1200687" y="2088995"/>
            <a:chExt cx="2279493" cy="463358"/>
          </a:xfrm>
        </p:grpSpPr>
        <p:sp>
          <p:nvSpPr>
            <p:cNvPr id="18" name="Rounded Rectangle 17"/>
            <p:cNvSpPr/>
            <p:nvPr/>
          </p:nvSpPr>
          <p:spPr>
            <a:xfrm>
              <a:off x="1200687" y="2088995"/>
              <a:ext cx="1827896" cy="463358"/>
            </a:xfrm>
            <a:prstGeom prst="round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en-US" sz="1400" dirty="0">
                  <a:solidFill>
                    <a:schemeClr val="bg1"/>
                  </a:solidFill>
                  <a:latin typeface="Segoe UI" pitchFamily="34" charset="0"/>
                  <a:ea typeface="Segoe UI" pitchFamily="34" charset="0"/>
                  <a:cs typeface="Segoe UI" pitchFamily="34" charset="0"/>
                </a:rPr>
                <a:t>1-3 Mean</a:t>
              </a:r>
              <a:endParaRPr lang="en-GB" sz="1400" dirty="0">
                <a:ln w="0"/>
                <a:solidFill>
                  <a:schemeClr val="bg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19" name="Rounded Rectangle 18"/>
            <p:cNvSpPr/>
            <p:nvPr/>
          </p:nvSpPr>
          <p:spPr>
            <a:xfrm>
              <a:off x="2283684" y="2160701"/>
              <a:ext cx="1196496" cy="319946"/>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accent3"/>
                  </a:solidFill>
                  <a:latin typeface="Segoe UI" pitchFamily="34" charset="0"/>
                  <a:ea typeface="Segoe UI" pitchFamily="34" charset="0"/>
                  <a:cs typeface="Segoe UI" pitchFamily="34" charset="0"/>
                </a:rPr>
                <a:t>£28,330</a:t>
              </a:r>
            </a:p>
          </p:txBody>
        </p:sp>
      </p:grpSp>
      <p:grpSp>
        <p:nvGrpSpPr>
          <p:cNvPr id="20" name="Group 19"/>
          <p:cNvGrpSpPr/>
          <p:nvPr/>
        </p:nvGrpSpPr>
        <p:grpSpPr>
          <a:xfrm>
            <a:off x="7797938" y="5188732"/>
            <a:ext cx="2279493" cy="391652"/>
            <a:chOff x="1200687" y="2088995"/>
            <a:chExt cx="2279493" cy="463358"/>
          </a:xfrm>
        </p:grpSpPr>
        <p:sp>
          <p:nvSpPr>
            <p:cNvPr id="21" name="Rounded Rectangle 20"/>
            <p:cNvSpPr/>
            <p:nvPr/>
          </p:nvSpPr>
          <p:spPr>
            <a:xfrm>
              <a:off x="1200687" y="2088995"/>
              <a:ext cx="1827896" cy="463358"/>
            </a:xfrm>
            <a:prstGeom prst="round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en-US" sz="1400" dirty="0">
                  <a:solidFill>
                    <a:schemeClr val="bg1"/>
                  </a:solidFill>
                  <a:latin typeface="Segoe UI" pitchFamily="34" charset="0"/>
                  <a:ea typeface="Segoe UI" pitchFamily="34" charset="0"/>
                  <a:cs typeface="Segoe UI" pitchFamily="34" charset="0"/>
                </a:rPr>
                <a:t>4+ Mean</a:t>
              </a:r>
              <a:endParaRPr lang="en-GB" sz="1400" dirty="0">
                <a:ln w="0"/>
                <a:solidFill>
                  <a:schemeClr val="bg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2" name="Rounded Rectangle 21"/>
            <p:cNvSpPr/>
            <p:nvPr/>
          </p:nvSpPr>
          <p:spPr>
            <a:xfrm>
              <a:off x="2283684" y="2160701"/>
              <a:ext cx="1196496" cy="319946"/>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accent3"/>
                  </a:solidFill>
                  <a:latin typeface="Segoe UI" pitchFamily="34" charset="0"/>
                  <a:ea typeface="Segoe UI" pitchFamily="34" charset="0"/>
                  <a:cs typeface="Segoe UI" pitchFamily="34" charset="0"/>
                </a:rPr>
                <a:t>£43,110</a:t>
              </a:r>
            </a:p>
          </p:txBody>
        </p:sp>
      </p:grpSp>
      <p:grpSp>
        <p:nvGrpSpPr>
          <p:cNvPr id="24" name="Group 23"/>
          <p:cNvGrpSpPr/>
          <p:nvPr/>
        </p:nvGrpSpPr>
        <p:grpSpPr>
          <a:xfrm>
            <a:off x="7526036" y="3862236"/>
            <a:ext cx="2833839" cy="463358"/>
            <a:chOff x="952136" y="2088995"/>
            <a:chExt cx="2398795" cy="463358"/>
          </a:xfrm>
        </p:grpSpPr>
        <p:sp>
          <p:nvSpPr>
            <p:cNvPr id="25" name="Rounded Rectangle 24"/>
            <p:cNvSpPr/>
            <p:nvPr/>
          </p:nvSpPr>
          <p:spPr>
            <a:xfrm>
              <a:off x="952136" y="2088995"/>
              <a:ext cx="2076447" cy="463358"/>
            </a:xfrm>
            <a:prstGeom prst="round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en-US" sz="1400" dirty="0">
                  <a:solidFill>
                    <a:schemeClr val="bg1"/>
                  </a:solidFill>
                  <a:latin typeface="Segoe UI" pitchFamily="34" charset="0"/>
                  <a:ea typeface="Segoe UI" pitchFamily="34" charset="0"/>
                  <a:cs typeface="Segoe UI" pitchFamily="34" charset="0"/>
                </a:rPr>
                <a:t>Overall Mean</a:t>
              </a:r>
              <a:endParaRPr lang="en-GB" sz="1400" dirty="0">
                <a:ln w="0"/>
                <a:solidFill>
                  <a:schemeClr val="bg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26" name="Rounded Rectangle 25"/>
            <p:cNvSpPr/>
            <p:nvPr/>
          </p:nvSpPr>
          <p:spPr>
            <a:xfrm>
              <a:off x="2154435" y="2160701"/>
              <a:ext cx="1196496" cy="319946"/>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rgbClr val="002060"/>
                  </a:solidFill>
                  <a:latin typeface="Segoe UI" pitchFamily="34" charset="0"/>
                  <a:ea typeface="Segoe UI" pitchFamily="34" charset="0"/>
                  <a:cs typeface="Segoe UI" pitchFamily="34" charset="0"/>
                </a:rPr>
                <a:t>£28,060</a:t>
              </a:r>
            </a:p>
          </p:txBody>
        </p:sp>
      </p:grpSp>
    </p:spTree>
    <p:extLst>
      <p:ext uri="{BB962C8B-B14F-4D97-AF65-F5344CB8AC3E}">
        <p14:creationId xmlns:p14="http://schemas.microsoft.com/office/powerpoint/2010/main" val="14076440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Group 34"/>
          <p:cNvGraphicFramePr>
            <a:graphicFrameLocks noGrp="1"/>
          </p:cNvGraphicFramePr>
          <p:nvPr>
            <p:extLst>
              <p:ext uri="{D42A27DB-BD31-4B8C-83A1-F6EECF244321}">
                <p14:modId xmlns:p14="http://schemas.microsoft.com/office/powerpoint/2010/main" val="1787411174"/>
              </p:ext>
            </p:extLst>
          </p:nvPr>
        </p:nvGraphicFramePr>
        <p:xfrm>
          <a:off x="8493955" y="2392071"/>
          <a:ext cx="2632670" cy="3489322"/>
        </p:xfrm>
        <a:graphic>
          <a:graphicData uri="http://schemas.openxmlformats.org/drawingml/2006/table">
            <a:tbl>
              <a:tblPr/>
              <a:tblGrid>
                <a:gridCol w="226204">
                  <a:extLst>
                    <a:ext uri="{9D8B030D-6E8A-4147-A177-3AD203B41FA5}">
                      <a16:colId xmlns:a16="http://schemas.microsoft.com/office/drawing/2014/main" val="20002"/>
                    </a:ext>
                  </a:extLst>
                </a:gridCol>
                <a:gridCol w="1878276">
                  <a:extLst>
                    <a:ext uri="{9D8B030D-6E8A-4147-A177-3AD203B41FA5}">
                      <a16:colId xmlns:a16="http://schemas.microsoft.com/office/drawing/2014/main" val="20000"/>
                    </a:ext>
                  </a:extLst>
                </a:gridCol>
                <a:gridCol w="264095">
                  <a:extLst>
                    <a:ext uri="{9D8B030D-6E8A-4147-A177-3AD203B41FA5}">
                      <a16:colId xmlns:a16="http://schemas.microsoft.com/office/drawing/2014/main" val="20001"/>
                    </a:ext>
                  </a:extLst>
                </a:gridCol>
                <a:gridCol w="264095">
                  <a:extLst>
                    <a:ext uri="{9D8B030D-6E8A-4147-A177-3AD203B41FA5}">
                      <a16:colId xmlns:a16="http://schemas.microsoft.com/office/drawing/2014/main" val="20003"/>
                    </a:ext>
                  </a:extLst>
                </a:gridCol>
              </a:tblGrid>
              <a:tr h="323514">
                <a:tc>
                  <a:txBody>
                    <a:bodyPr/>
                    <a:lstStyle/>
                    <a:p>
                      <a:pPr algn="ctr" fontAlgn="b"/>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gridSpan="2">
                  <a:txBody>
                    <a:bodyPr/>
                    <a:lstStyle/>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Other lenders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hMerge="1">
                  <a:txBody>
                    <a:bodyPr/>
                    <a:lstStyle/>
                    <a:p>
                      <a:pPr algn="ctr" fontAlgn="b"/>
                      <a:endParaRPr lang="en-GB" sz="1200" b="0" i="0" u="none" strike="noStrike" dirty="0">
                        <a:solidFill>
                          <a:srgbClr val="000000"/>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2"/>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l" rtl="0" fontAlgn="b"/>
                      <a:r>
                        <a:rPr lang="en-GB" sz="1100" b="1" i="0" u="none" strike="noStrike" dirty="0">
                          <a:solidFill>
                            <a:schemeClr val="bg1">
                              <a:lumMod val="50000"/>
                            </a:schemeClr>
                          </a:solidFill>
                          <a:effectLst/>
                          <a:latin typeface="Segoe UI" panose="020B0502040204020203" pitchFamily="34" charset="0"/>
                        </a:rPr>
                        <a:t>Bank of Ireland / Post Office</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rtl="0" fontAlgn="b"/>
                      <a:r>
                        <a:rPr lang="en-US" sz="1100" b="0" i="0" u="none" strike="noStrike" dirty="0">
                          <a:solidFill>
                            <a:srgbClr val="707070"/>
                          </a:solidFill>
                          <a:effectLst/>
                          <a:latin typeface="Segoe UI" panose="020B0502040204020203" pitchFamily="34" charset="0"/>
                        </a:rPr>
                        <a:t>6</a:t>
                      </a:r>
                      <a:endParaRPr lang="en-GB" sz="1100" b="0" i="0" u="none" strike="noStrike" dirty="0">
                        <a:solidFill>
                          <a:srgbClr val="707070"/>
                        </a:solidFill>
                        <a:effectLst/>
                        <a:latin typeface="Segoe UI" panose="020B0502040204020203" pitchFamily="34" charset="0"/>
                      </a:endParaRP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1" i="0" u="none" strike="noStrike" dirty="0">
                          <a:solidFill>
                            <a:schemeClr val="bg1">
                              <a:lumMod val="50000"/>
                            </a:schemeClr>
                          </a:solidFill>
                          <a:effectLst/>
                          <a:latin typeface="Segoe UI" panose="020B0502040204020203" pitchFamily="34" charset="0"/>
                        </a:rPr>
                        <a:t>Santander</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dirty="0">
                          <a:solidFill>
                            <a:srgbClr val="707070"/>
                          </a:solidFill>
                          <a:effectLst/>
                          <a:latin typeface="Segoe UI" panose="020B0502040204020203" pitchFamily="34" charset="0"/>
                        </a:rPr>
                        <a:t>6</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602981378"/>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l" rtl="0" fontAlgn="b"/>
                      <a:r>
                        <a:rPr lang="en-GB" sz="1100" b="1" i="0" u="none" strike="noStrike" dirty="0">
                          <a:solidFill>
                            <a:schemeClr val="bg1">
                              <a:lumMod val="50000"/>
                            </a:schemeClr>
                          </a:solidFill>
                          <a:effectLst/>
                          <a:latin typeface="Segoe UI" panose="020B0502040204020203" pitchFamily="34" charset="0"/>
                        </a:rPr>
                        <a:t>Accord</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rtl="0" fontAlgn="b"/>
                      <a:r>
                        <a:rPr lang="en-US" sz="1100" b="0" i="0" u="none" strike="noStrike" dirty="0">
                          <a:solidFill>
                            <a:srgbClr val="707070"/>
                          </a:solidFill>
                          <a:effectLst/>
                          <a:latin typeface="Segoe UI" panose="020B0502040204020203" pitchFamily="34" charset="0"/>
                        </a:rPr>
                        <a:t>6</a:t>
                      </a:r>
                      <a:endParaRPr lang="en-GB" sz="1100" b="0" i="0" u="none" strike="noStrike" dirty="0">
                        <a:solidFill>
                          <a:srgbClr val="707070"/>
                        </a:solidFill>
                        <a:effectLst/>
                        <a:latin typeface="Segoe UI" panose="020B0502040204020203" pitchFamily="34" charset="0"/>
                      </a:endParaRP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395726">
                <a:tc>
                  <a:txBody>
                    <a:bodyPr/>
                    <a:lstStyle/>
                    <a:p>
                      <a:pPr marL="0" algn="l" defTabSz="914400" rtl="0" eaLnBrk="1" fontAlgn="b" latinLnBrk="0" hangingPunct="1"/>
                      <a:endParaRPr lang="en-GB"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lumMod val="50000"/>
                            </a:schemeClr>
                          </a:solidFill>
                          <a:effectLst/>
                          <a:latin typeface="Segoe UI" panose="020B0502040204020203" pitchFamily="34" charset="0"/>
                        </a:rPr>
                        <a:t>Aldermore</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algn="ctr" rtl="0" fontAlgn="b"/>
                      <a:r>
                        <a:rPr lang="en-GB" sz="1100" b="0" i="0" u="none" strike="noStrike" dirty="0">
                          <a:solidFill>
                            <a:srgbClr val="707070"/>
                          </a:solidFill>
                          <a:effectLst/>
                          <a:latin typeface="Segoe UI" panose="020B0502040204020203" pitchFamily="34" charset="0"/>
                        </a:rPr>
                        <a:t>6</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395726">
                <a:tc>
                  <a:txBody>
                    <a:bodyPr/>
                    <a:lstStyle/>
                    <a:p>
                      <a:pPr marL="0" algn="l" defTabSz="914400" rtl="0" eaLnBrk="1" fontAlgn="b" latinLnBrk="0" hangingPunct="1"/>
                      <a:endParaRPr lang="en-GB"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l" rtl="0" fontAlgn="b"/>
                      <a:r>
                        <a:rPr lang="en-GB" sz="1100" b="1" i="0" u="none" strike="noStrike" dirty="0">
                          <a:solidFill>
                            <a:schemeClr val="bg1">
                              <a:lumMod val="50000"/>
                            </a:schemeClr>
                          </a:solidFill>
                          <a:effectLst/>
                          <a:latin typeface="Segoe UI" panose="020B0502040204020203" pitchFamily="34" charset="0"/>
                        </a:rPr>
                        <a:t>Kent Reliance</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rtl="0" fontAlgn="b"/>
                      <a:r>
                        <a:rPr lang="en-GB" sz="1100" b="0" i="0" u="none" strike="noStrike" dirty="0">
                          <a:solidFill>
                            <a:srgbClr val="707070"/>
                          </a:solidFill>
                          <a:effectLst/>
                          <a:latin typeface="Segoe UI" panose="020B0502040204020203" pitchFamily="34" charset="0"/>
                        </a:rPr>
                        <a:t>5</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1" i="0" u="none" strike="noStrike" dirty="0">
                          <a:solidFill>
                            <a:schemeClr val="bg1">
                              <a:lumMod val="50000"/>
                            </a:schemeClr>
                          </a:solidFill>
                          <a:effectLst/>
                          <a:latin typeface="Segoe UI" panose="020B0502040204020203" pitchFamily="34" charset="0"/>
                        </a:rPr>
                        <a:t>Lloyds Banking Group</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dirty="0">
                          <a:solidFill>
                            <a:srgbClr val="707070"/>
                          </a:solidFill>
                          <a:effectLst/>
                          <a:latin typeface="Segoe UI" panose="020B0502040204020203" pitchFamily="34" charset="0"/>
                        </a:rPr>
                        <a:t>4</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rtl="0" fontAlgn="b"/>
                      <a:r>
                        <a:rPr lang="en-GB" sz="1100" b="1" i="0" u="none" strike="noStrike" dirty="0">
                          <a:solidFill>
                            <a:schemeClr val="bg1">
                              <a:lumMod val="50000"/>
                            </a:schemeClr>
                          </a:solidFill>
                          <a:effectLst/>
                          <a:latin typeface="Segoe UI" panose="020B0502040204020203" pitchFamily="34" charset="0"/>
                        </a:rPr>
                        <a:t>Mortgage Express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b"/>
                      <a:r>
                        <a:rPr lang="en-GB" sz="1100" b="0" i="0" u="none" strike="noStrike" dirty="0">
                          <a:solidFill>
                            <a:srgbClr val="707070"/>
                          </a:solidFill>
                          <a:effectLst/>
                          <a:latin typeface="Segoe UI" panose="020B0502040204020203" pitchFamily="34" charset="0"/>
                        </a:rPr>
                        <a:t>4</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1" i="0" u="none" strike="noStrike" dirty="0">
                          <a:solidFill>
                            <a:schemeClr val="bg1">
                              <a:lumMod val="50000"/>
                            </a:schemeClr>
                          </a:solidFill>
                          <a:effectLst/>
                          <a:latin typeface="Segoe UI" panose="020B0502040204020203" pitchFamily="34" charset="0"/>
                        </a:rPr>
                        <a:t>Principality</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dirty="0">
                          <a:solidFill>
                            <a:srgbClr val="707070"/>
                          </a:solidFill>
                          <a:effectLst/>
                          <a:latin typeface="Segoe UI" panose="020B0502040204020203" pitchFamily="34" charset="0"/>
                        </a:rPr>
                        <a:t>4</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856713806"/>
                  </a:ext>
                </a:extLst>
              </a:tr>
            </a:tbl>
          </a:graphicData>
        </a:graphic>
      </p:graphicFrame>
      <p:sp>
        <p:nvSpPr>
          <p:cNvPr id="2" name="Title 1"/>
          <p:cNvSpPr>
            <a:spLocks noGrp="1"/>
          </p:cNvSpPr>
          <p:nvPr>
            <p:ph type="title"/>
          </p:nvPr>
        </p:nvSpPr>
        <p:spPr>
          <a:xfrm>
            <a:off x="422887" y="244702"/>
            <a:ext cx="11246103" cy="671807"/>
          </a:xfrm>
        </p:spPr>
        <p:txBody>
          <a:bodyPr>
            <a:normAutofit/>
          </a:bodyPr>
          <a:lstStyle/>
          <a:p>
            <a:r>
              <a:rPr lang="en-US" dirty="0"/>
              <a:t>TMW and BM Solutions continue to hold the greatest share of BTL borrowing</a:t>
            </a:r>
            <a:endParaRPr lang="en-GB" dirty="0"/>
          </a:p>
        </p:txBody>
      </p:sp>
      <p:sp>
        <p:nvSpPr>
          <p:cNvPr id="3" name="Text Placeholder 2"/>
          <p:cNvSpPr>
            <a:spLocks noGrp="1"/>
          </p:cNvSpPr>
          <p:nvPr>
            <p:ph type="body" sz="quarter" idx="18"/>
          </p:nvPr>
        </p:nvSpPr>
        <p:spPr>
          <a:xfrm>
            <a:off x="668337" y="6189797"/>
            <a:ext cx="9417050" cy="273050"/>
          </a:xfrm>
        </p:spPr>
        <p:txBody>
          <a:bodyPr/>
          <a:lstStyle/>
          <a:p>
            <a:r>
              <a:rPr lang="en-GB" dirty="0"/>
              <a:t>Q30. Which lenders do you have Buy to Let mortgages with? Base: All with a mortgage on their lettings (616)</a:t>
            </a:r>
          </a:p>
        </p:txBody>
      </p:sp>
      <p:sp>
        <p:nvSpPr>
          <p:cNvPr id="11" name="Text Placeholder 10">
            <a:extLst>
              <a:ext uri="{FF2B5EF4-FFF2-40B4-BE49-F238E27FC236}">
                <a16:creationId xmlns:a16="http://schemas.microsoft.com/office/drawing/2014/main" id="{0F32500E-5E7D-4140-8086-3828FF10DD58}"/>
              </a:ext>
            </a:extLst>
          </p:cNvPr>
          <p:cNvSpPr>
            <a:spLocks noGrp="1"/>
          </p:cNvSpPr>
          <p:nvPr>
            <p:ph type="body" sz="quarter" idx="19"/>
          </p:nvPr>
        </p:nvSpPr>
        <p:spPr/>
        <p:txBody>
          <a:bodyPr/>
          <a:lstStyle/>
          <a:p>
            <a:r>
              <a:rPr lang="en-GB" dirty="0"/>
              <a:t>The average leveraged landlord has 5.8 BTL mortgages with 2.5 lenders, with this rising to 14.5 BTL mortgages with 3.8 lenders for landlords with 11+ properties.</a:t>
            </a:r>
          </a:p>
        </p:txBody>
      </p:sp>
      <p:sp>
        <p:nvSpPr>
          <p:cNvPr id="5" name="Text Placeholder 4"/>
          <p:cNvSpPr>
            <a:spLocks noGrp="1"/>
          </p:cNvSpPr>
          <p:nvPr>
            <p:ph type="body" sz="quarter" idx="20"/>
          </p:nvPr>
        </p:nvSpPr>
        <p:spPr>
          <a:xfrm>
            <a:off x="439738" y="1674669"/>
            <a:ext cx="10952162" cy="390525"/>
          </a:xfrm>
        </p:spPr>
        <p:txBody>
          <a:bodyPr/>
          <a:lstStyle/>
          <a:p>
            <a:r>
              <a:rPr lang="en-GB" dirty="0"/>
              <a:t>Current BTL mortgage lenders (%)</a:t>
            </a:r>
          </a:p>
        </p:txBody>
      </p:sp>
      <p:graphicFrame>
        <p:nvGraphicFramePr>
          <p:cNvPr id="6" name="Object 1"/>
          <p:cNvGraphicFramePr>
            <a:graphicFrameLocks/>
          </p:cNvGraphicFramePr>
          <p:nvPr>
            <p:extLst>
              <p:ext uri="{D42A27DB-BD31-4B8C-83A1-F6EECF244321}">
                <p14:modId xmlns:p14="http://schemas.microsoft.com/office/powerpoint/2010/main" val="3528046930"/>
              </p:ext>
            </p:extLst>
          </p:nvPr>
        </p:nvGraphicFramePr>
        <p:xfrm>
          <a:off x="2907091" y="1769830"/>
          <a:ext cx="5304076" cy="4212079"/>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2" descr="Nationwide on your s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171" y="2263341"/>
            <a:ext cx="1382246" cy="4233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953019" y="2648975"/>
            <a:ext cx="1591132" cy="302127"/>
          </a:xfrm>
          <a:prstGeom prst="rect">
            <a:avLst/>
          </a:prstGeom>
        </p:spPr>
      </p:pic>
      <p:grpSp>
        <p:nvGrpSpPr>
          <p:cNvPr id="27" name="Group 26"/>
          <p:cNvGrpSpPr/>
          <p:nvPr/>
        </p:nvGrpSpPr>
        <p:grpSpPr>
          <a:xfrm>
            <a:off x="8482275" y="2346163"/>
            <a:ext cx="2661387" cy="3535230"/>
            <a:chOff x="7096126" y="2522936"/>
            <a:chExt cx="4057650" cy="3271248"/>
          </a:xfrm>
        </p:grpSpPr>
        <p:grpSp>
          <p:nvGrpSpPr>
            <p:cNvPr id="28" name="Group 27"/>
            <p:cNvGrpSpPr/>
            <p:nvPr/>
          </p:nvGrpSpPr>
          <p:grpSpPr>
            <a:xfrm>
              <a:off x="7096126" y="2522936"/>
              <a:ext cx="4057650" cy="3271248"/>
              <a:chOff x="7096126" y="2522936"/>
              <a:chExt cx="4057650" cy="3271248"/>
            </a:xfrm>
          </p:grpSpPr>
          <p:sp>
            <p:nvSpPr>
              <p:cNvPr id="31" name="Rounded Rectangle 30"/>
              <p:cNvSpPr/>
              <p:nvPr/>
            </p:nvSpPr>
            <p:spPr bwMode="auto">
              <a:xfrm>
                <a:off x="7096126" y="2522936"/>
                <a:ext cx="4057650" cy="3271248"/>
              </a:xfrm>
              <a:prstGeom prst="roundRect">
                <a:avLst>
                  <a:gd name="adj" fmla="val 3936"/>
                </a:avLst>
              </a:prstGeom>
              <a:noFill/>
              <a:ln w="57150" cap="flat" cmpd="sng" algn="ctr">
                <a:solidFill>
                  <a:srgbClr val="00206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32" name="Straight Connector 31"/>
              <p:cNvCxnSpPr/>
              <p:nvPr/>
            </p:nvCxnSpPr>
            <p:spPr>
              <a:xfrm>
                <a:off x="7219949" y="2561878"/>
                <a:ext cx="3826394" cy="0"/>
              </a:xfrm>
              <a:prstGeom prst="line">
                <a:avLst/>
              </a:prstGeom>
              <a:ln w="5715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9" name="Oval 28"/>
            <p:cNvSpPr/>
            <p:nvPr/>
          </p:nvSpPr>
          <p:spPr>
            <a:xfrm>
              <a:off x="7167561" y="2533303"/>
              <a:ext cx="85725" cy="95597"/>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30" name="Oval 29"/>
            <p:cNvSpPr/>
            <p:nvPr/>
          </p:nvSpPr>
          <p:spPr>
            <a:xfrm>
              <a:off x="10996060" y="2557029"/>
              <a:ext cx="107433" cy="104602"/>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grpSp>
      <p:pic>
        <p:nvPicPr>
          <p:cNvPr id="40" name="Picture 39">
            <a:extLst>
              <a:ext uri="{FF2B5EF4-FFF2-40B4-BE49-F238E27FC236}">
                <a16:creationId xmlns:a16="http://schemas.microsoft.com/office/drawing/2014/main" id="{B400CFEE-F65A-42A2-BF2F-E5C2E24A59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3304" y="5062363"/>
            <a:ext cx="970847" cy="241276"/>
          </a:xfrm>
          <a:prstGeom prst="rect">
            <a:avLst/>
          </a:prstGeom>
        </p:spPr>
      </p:pic>
      <p:pic>
        <p:nvPicPr>
          <p:cNvPr id="41" name="Picture 40">
            <a:extLst>
              <a:ext uri="{FF2B5EF4-FFF2-40B4-BE49-F238E27FC236}">
                <a16:creationId xmlns:a16="http://schemas.microsoft.com/office/drawing/2014/main" id="{2459BD4B-8AA9-404E-A94B-84C92E471A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5695" y="3914753"/>
            <a:ext cx="388456" cy="428329"/>
          </a:xfrm>
          <a:prstGeom prst="rect">
            <a:avLst/>
          </a:prstGeom>
        </p:spPr>
      </p:pic>
      <p:grpSp>
        <p:nvGrpSpPr>
          <p:cNvPr id="25" name="Group 24">
            <a:extLst>
              <a:ext uri="{FF2B5EF4-FFF2-40B4-BE49-F238E27FC236}">
                <a16:creationId xmlns:a16="http://schemas.microsoft.com/office/drawing/2014/main" id="{B129234B-AEB3-4C86-9661-25B2B0B23B08}"/>
              </a:ext>
            </a:extLst>
          </p:cNvPr>
          <p:cNvGrpSpPr/>
          <p:nvPr/>
        </p:nvGrpSpPr>
        <p:grpSpPr>
          <a:xfrm>
            <a:off x="1855013" y="3263920"/>
            <a:ext cx="1689138" cy="375302"/>
            <a:chOff x="-726797" y="2201587"/>
            <a:chExt cx="1979183" cy="439746"/>
          </a:xfrm>
        </p:grpSpPr>
        <p:pic>
          <p:nvPicPr>
            <p:cNvPr id="26" name="Picture 2" descr="Image result for godiva mortgages">
              <a:extLst>
                <a:ext uri="{FF2B5EF4-FFF2-40B4-BE49-F238E27FC236}">
                  <a16:creationId xmlns:a16="http://schemas.microsoft.com/office/drawing/2014/main" id="{9815ABA5-B284-4972-A97B-EBE2D42941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895" y="2201587"/>
              <a:ext cx="879491" cy="4397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coventry building society">
              <a:extLst>
                <a:ext uri="{FF2B5EF4-FFF2-40B4-BE49-F238E27FC236}">
                  <a16:creationId xmlns:a16="http://schemas.microsoft.com/office/drawing/2014/main" id="{40838F2A-A2F5-4C2C-BC02-E0BC25AC86F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6797" y="2205605"/>
              <a:ext cx="1143893" cy="3404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28380A30-858D-486B-A91A-D062BED784EF}"/>
              </a:ext>
            </a:extLst>
          </p:cNvPr>
          <p:cNvGrpSpPr/>
          <p:nvPr/>
        </p:nvGrpSpPr>
        <p:grpSpPr>
          <a:xfrm>
            <a:off x="2161904" y="2967226"/>
            <a:ext cx="1382247" cy="310049"/>
            <a:chOff x="1055433" y="3694753"/>
            <a:chExt cx="1773498" cy="397810"/>
          </a:xfrm>
        </p:grpSpPr>
        <p:pic>
          <p:nvPicPr>
            <p:cNvPr id="39" name="Picture 2" descr="Image result for mortgage trust logo">
              <a:extLst>
                <a:ext uri="{FF2B5EF4-FFF2-40B4-BE49-F238E27FC236}">
                  <a16:creationId xmlns:a16="http://schemas.microsoft.com/office/drawing/2014/main" id="{ADB6B2B1-3FFF-4691-9E98-5E7568CEC15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5433" y="3694753"/>
              <a:ext cx="732439" cy="39761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chriwhit\AppData\Local\Microsoft\Windows\Temporary Internet Files\Content.Outlook\W85H20Q9\Paragon logo green 6 Oct 17.jpg">
              <a:extLst>
                <a:ext uri="{FF2B5EF4-FFF2-40B4-BE49-F238E27FC236}">
                  <a16:creationId xmlns:a16="http://schemas.microsoft.com/office/drawing/2014/main" id="{E6A5CFFB-2D14-4ABE-9105-D0239672113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57293" y="3731722"/>
              <a:ext cx="971638" cy="360841"/>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42">
            <a:extLst>
              <a:ext uri="{FF2B5EF4-FFF2-40B4-BE49-F238E27FC236}">
                <a16:creationId xmlns:a16="http://schemas.microsoft.com/office/drawing/2014/main" id="{AAD9B59B-3A64-4B77-ADC1-FE281805E5B1}"/>
              </a:ext>
            </a:extLst>
          </p:cNvPr>
          <p:cNvPicPr>
            <a:picLocks noChangeAspect="1"/>
          </p:cNvPicPr>
          <p:nvPr/>
        </p:nvPicPr>
        <p:blipFill>
          <a:blip r:embed="rId12"/>
          <a:stretch>
            <a:fillRect/>
          </a:stretch>
        </p:blipFill>
        <p:spPr>
          <a:xfrm>
            <a:off x="2753633" y="2364937"/>
            <a:ext cx="790518" cy="217487"/>
          </a:xfrm>
          <a:prstGeom prst="rect">
            <a:avLst/>
          </a:prstGeom>
        </p:spPr>
      </p:pic>
      <p:pic>
        <p:nvPicPr>
          <p:cNvPr id="38" name="Picture 2" descr="Go to the Virgin Money homep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25188" y="3664738"/>
            <a:ext cx="818963" cy="3057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barclays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37552" y="4391065"/>
            <a:ext cx="1106599" cy="1867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roperty118 | Mortgage Express transfer to Rosinca Mortgages - anyone else?  - Property118">
            <a:extLst>
              <a:ext uri="{FF2B5EF4-FFF2-40B4-BE49-F238E27FC236}">
                <a16:creationId xmlns:a16="http://schemas.microsoft.com/office/drawing/2014/main" id="{5670EA00-04E6-99AA-6661-9685467FEBC4}"/>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4225" b="21414"/>
          <a:stretch/>
        </p:blipFill>
        <p:spPr bwMode="auto">
          <a:xfrm>
            <a:off x="1529708" y="4596231"/>
            <a:ext cx="1237165" cy="37042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E039E568-2C97-4990-BE22-ADEEED91F6A4}"/>
              </a:ext>
            </a:extLst>
          </p:cNvPr>
          <p:cNvPicPr>
            <a:picLocks noChangeAspect="1"/>
          </p:cNvPicPr>
          <p:nvPr/>
        </p:nvPicPr>
        <p:blipFill>
          <a:blip r:embed="rId16"/>
          <a:stretch>
            <a:fillRect/>
          </a:stretch>
        </p:blipFill>
        <p:spPr>
          <a:xfrm>
            <a:off x="2775173" y="5325530"/>
            <a:ext cx="765907" cy="345534"/>
          </a:xfrm>
          <a:prstGeom prst="rect">
            <a:avLst/>
          </a:prstGeom>
        </p:spPr>
      </p:pic>
      <p:pic>
        <p:nvPicPr>
          <p:cNvPr id="16" name="Picture 15"/>
          <p:cNvPicPr>
            <a:picLocks noChangeAspect="1"/>
          </p:cNvPicPr>
          <p:nvPr/>
        </p:nvPicPr>
        <p:blipFill>
          <a:blip r:embed="rId17"/>
          <a:stretch>
            <a:fillRect/>
          </a:stretch>
        </p:blipFill>
        <p:spPr>
          <a:xfrm>
            <a:off x="2591483" y="5717118"/>
            <a:ext cx="933506" cy="274320"/>
          </a:xfrm>
          <a:prstGeom prst="rect">
            <a:avLst/>
          </a:prstGeom>
        </p:spPr>
      </p:pic>
      <p:pic>
        <p:nvPicPr>
          <p:cNvPr id="7" name="Picture 6" descr="Claim Back Mortgage Express PPI Before The Deadline | Canary Claims">
            <a:extLst>
              <a:ext uri="{FF2B5EF4-FFF2-40B4-BE49-F238E27FC236}">
                <a16:creationId xmlns:a16="http://schemas.microsoft.com/office/drawing/2014/main" id="{B6D108C2-E914-5295-2EB1-5BB9938BF5E1}"/>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8919" b="17372"/>
          <a:stretch/>
        </p:blipFill>
        <p:spPr bwMode="auto">
          <a:xfrm>
            <a:off x="2674931" y="4590350"/>
            <a:ext cx="879490" cy="39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9361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246103" cy="671807"/>
          </a:xfrm>
        </p:spPr>
        <p:txBody>
          <a:bodyPr/>
          <a:lstStyle/>
          <a:p>
            <a:r>
              <a:rPr lang="en-GB" dirty="0"/>
              <a:t>1 in 4 BTL mortgages were placed with TMW in the last 12 months</a:t>
            </a:r>
          </a:p>
        </p:txBody>
      </p:sp>
      <p:sp>
        <p:nvSpPr>
          <p:cNvPr id="3" name="Text Placeholder 2"/>
          <p:cNvSpPr>
            <a:spLocks noGrp="1"/>
          </p:cNvSpPr>
          <p:nvPr>
            <p:ph type="body" sz="quarter" idx="18"/>
          </p:nvPr>
        </p:nvSpPr>
        <p:spPr>
          <a:xfrm>
            <a:off x="668337" y="6189797"/>
            <a:ext cx="9417050" cy="273050"/>
          </a:xfrm>
        </p:spPr>
        <p:txBody>
          <a:bodyPr/>
          <a:lstStyle/>
          <a:p>
            <a:r>
              <a:rPr lang="en-GB" altLang="en-US" dirty="0"/>
              <a:t>Q30a. If you have taken a new BTL loan or re-mortgaged in the last 12 months, which lender(s) did you use? Base: All with a mortgage on their lettings (excl. ‘N/A’ &amp; rather not say) (306)</a:t>
            </a:r>
          </a:p>
        </p:txBody>
      </p:sp>
      <p:sp>
        <p:nvSpPr>
          <p:cNvPr id="4" name="Text Placeholder 3"/>
          <p:cNvSpPr>
            <a:spLocks noGrp="1"/>
          </p:cNvSpPr>
          <p:nvPr>
            <p:ph type="body" sz="quarter" idx="19"/>
          </p:nvPr>
        </p:nvSpPr>
        <p:spPr>
          <a:xfrm>
            <a:off x="439738" y="1007919"/>
            <a:ext cx="11078794" cy="581025"/>
          </a:xfrm>
        </p:spPr>
        <p:txBody>
          <a:bodyPr/>
          <a:lstStyle/>
          <a:p>
            <a:r>
              <a:rPr lang="en-GB" dirty="0"/>
              <a:t>Elsewhere, BM Solutions returns to 2</a:t>
            </a:r>
            <a:r>
              <a:rPr lang="en-GB" baseline="30000" dirty="0"/>
              <a:t>nd</a:t>
            </a:r>
            <a:r>
              <a:rPr lang="en-GB" dirty="0"/>
              <a:t> position in place of Paragon.  Almost a third of landlords took a new loan or remortgaged in the last 12 months. </a:t>
            </a:r>
          </a:p>
        </p:txBody>
      </p:sp>
      <p:sp>
        <p:nvSpPr>
          <p:cNvPr id="5" name="Text Placeholder 4"/>
          <p:cNvSpPr>
            <a:spLocks noGrp="1"/>
          </p:cNvSpPr>
          <p:nvPr>
            <p:ph type="body" sz="quarter" idx="20"/>
          </p:nvPr>
        </p:nvSpPr>
        <p:spPr>
          <a:xfrm>
            <a:off x="439738" y="1674669"/>
            <a:ext cx="10952162" cy="390525"/>
          </a:xfrm>
        </p:spPr>
        <p:txBody>
          <a:bodyPr/>
          <a:lstStyle/>
          <a:p>
            <a:r>
              <a:rPr lang="en-GB" dirty="0"/>
              <a:t>Lender chosen for BTL mortgage in last 12 months: Top 10 (%)</a:t>
            </a:r>
          </a:p>
        </p:txBody>
      </p:sp>
      <p:graphicFrame>
        <p:nvGraphicFramePr>
          <p:cNvPr id="6" name="Object 1"/>
          <p:cNvGraphicFramePr>
            <a:graphicFrameLocks/>
          </p:cNvGraphicFramePr>
          <p:nvPr>
            <p:extLst>
              <p:ext uri="{D42A27DB-BD31-4B8C-83A1-F6EECF244321}">
                <p14:modId xmlns:p14="http://schemas.microsoft.com/office/powerpoint/2010/main" val="1271135808"/>
              </p:ext>
            </p:extLst>
          </p:nvPr>
        </p:nvGraphicFramePr>
        <p:xfrm>
          <a:off x="2816645" y="1756256"/>
          <a:ext cx="3282134" cy="42120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9172049" y="2196583"/>
          <a:ext cx="2578290" cy="191782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9834893" y="2555870"/>
            <a:ext cx="1252603"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Segoe UI" panose="020B0502040204020203" pitchFamily="34" charset="0"/>
                <a:cs typeface="Segoe UI" panose="020B0502040204020203" pitchFamily="34" charset="0"/>
              </a:rPr>
              <a:t>31</a:t>
            </a:r>
            <a:r>
              <a:rPr kumimoji="0" lang="en-GB" sz="20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t>
            </a:r>
            <a:r>
              <a:rPr kumimoji="0" lang="en-GB" sz="2000" b="1" i="0" u="none" strike="noStrike" kern="1200" cap="none" spc="0" normalizeH="0" baseline="0" noProof="0" dirty="0">
                <a:ln>
                  <a:noFill/>
                </a:ln>
                <a:solidFill>
                  <a:srgbClr val="FFFFFF"/>
                </a:solidFill>
                <a:effectLst/>
                <a:uLnTx/>
                <a:uFillTx/>
                <a:latin typeface="Roboto Condensed"/>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Of all landlords took a new loan or re-mortgaged in the last 12 months</a:t>
            </a:r>
          </a:p>
        </p:txBody>
      </p:sp>
      <p:graphicFrame>
        <p:nvGraphicFramePr>
          <p:cNvPr id="11" name="Chart 10"/>
          <p:cNvGraphicFramePr/>
          <p:nvPr/>
        </p:nvGraphicFramePr>
        <p:xfrm>
          <a:off x="9172049" y="3949770"/>
          <a:ext cx="2578290" cy="191782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9834893" y="4459369"/>
            <a:ext cx="1252603" cy="9079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Segoe UI" panose="020B0502040204020203" pitchFamily="34" charset="0"/>
                <a:cs typeface="Segoe UI" panose="020B0502040204020203" pitchFamily="34" charset="0"/>
              </a:rPr>
              <a:t>5</a:t>
            </a:r>
            <a:r>
              <a:rPr kumimoji="0" lang="en-GB" sz="20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Of BTL mortgagees did so</a:t>
            </a:r>
          </a:p>
        </p:txBody>
      </p:sp>
      <p:graphicFrame>
        <p:nvGraphicFramePr>
          <p:cNvPr id="16" name="Group 34"/>
          <p:cNvGraphicFramePr>
            <a:graphicFrameLocks noGrp="1"/>
          </p:cNvGraphicFramePr>
          <p:nvPr>
            <p:extLst>
              <p:ext uri="{D42A27DB-BD31-4B8C-83A1-F6EECF244321}">
                <p14:modId xmlns:p14="http://schemas.microsoft.com/office/powerpoint/2010/main" val="1998062423"/>
              </p:ext>
            </p:extLst>
          </p:nvPr>
        </p:nvGraphicFramePr>
        <p:xfrm>
          <a:off x="6439312" y="2441116"/>
          <a:ext cx="2641828" cy="3276000"/>
        </p:xfrm>
        <a:graphic>
          <a:graphicData uri="http://schemas.openxmlformats.org/drawingml/2006/table">
            <a:tbl>
              <a:tblPr/>
              <a:tblGrid>
                <a:gridCol w="259195">
                  <a:extLst>
                    <a:ext uri="{9D8B030D-6E8A-4147-A177-3AD203B41FA5}">
                      <a16:colId xmlns:a16="http://schemas.microsoft.com/office/drawing/2014/main" val="20002"/>
                    </a:ext>
                  </a:extLst>
                </a:gridCol>
                <a:gridCol w="1850349">
                  <a:extLst>
                    <a:ext uri="{9D8B030D-6E8A-4147-A177-3AD203B41FA5}">
                      <a16:colId xmlns:a16="http://schemas.microsoft.com/office/drawing/2014/main" val="20000"/>
                    </a:ext>
                  </a:extLst>
                </a:gridCol>
                <a:gridCol w="266142">
                  <a:extLst>
                    <a:ext uri="{9D8B030D-6E8A-4147-A177-3AD203B41FA5}">
                      <a16:colId xmlns:a16="http://schemas.microsoft.com/office/drawing/2014/main" val="20001"/>
                    </a:ext>
                  </a:extLst>
                </a:gridCol>
                <a:gridCol w="266142">
                  <a:extLst>
                    <a:ext uri="{9D8B030D-6E8A-4147-A177-3AD203B41FA5}">
                      <a16:colId xmlns:a16="http://schemas.microsoft.com/office/drawing/2014/main" val="20003"/>
                    </a:ext>
                  </a:extLst>
                </a:gridCol>
              </a:tblGrid>
              <a:tr h="546000">
                <a:tc gridSpan="4">
                  <a:txBody>
                    <a:bodyPr/>
                    <a:lstStyle/>
                    <a:p>
                      <a:pPr algn="ctr" fontAlgn="b"/>
                      <a:r>
                        <a:rPr lang="en-GB" sz="1100" b="1" i="0" u="none" strike="noStrike" dirty="0">
                          <a:solidFill>
                            <a:schemeClr val="bg1"/>
                          </a:solidFill>
                          <a:effectLst/>
                          <a:latin typeface="Segoe UI" panose="020B0502040204020203" pitchFamily="34" charset="0"/>
                          <a:cs typeface="Segoe UI" panose="020B0502040204020203" pitchFamily="34" charset="0"/>
                        </a:rPr>
                        <a:t>Other BTL lenders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hMerge="1">
                  <a:txBody>
                    <a:bodyPr/>
                    <a:lstStyle/>
                    <a:p>
                      <a:pPr algn="l" fontAlgn="b"/>
                      <a:endParaRPr lang="en-GB" sz="1100" b="0" i="0" u="none" strike="noStrike" dirty="0">
                        <a:solidFill>
                          <a:srgbClr val="000000"/>
                        </a:solidFill>
                        <a:effectLst/>
                        <a:latin typeface="Calibri"/>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hMerge="1">
                  <a:txBody>
                    <a:bodyPr/>
                    <a:lstStyle/>
                    <a:p>
                      <a:pPr algn="ctr" fontAlgn="b"/>
                      <a:endParaRPr lang="en-GB" sz="1100" b="0" i="0" u="none" strike="noStrike" dirty="0">
                        <a:solidFill>
                          <a:srgbClr val="000000"/>
                        </a:solidFill>
                        <a:effectLst/>
                        <a:latin typeface="Calibri"/>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hMerge="1">
                  <a:txBody>
                    <a:bodyPr/>
                    <a:lstStyle/>
                    <a:p>
                      <a:pPr algn="ctr" fontAlgn="b"/>
                      <a:endParaRPr lang="en-GB" sz="1100" b="0" i="0" u="none" strike="noStrike" dirty="0">
                        <a:solidFill>
                          <a:srgbClr val="000000"/>
                        </a:solidFill>
                        <a:effectLst/>
                        <a:latin typeface="Calibri"/>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6"/>
                  </a:ext>
                </a:extLst>
              </a:tr>
              <a:tr h="455000">
                <a:tc>
                  <a:txBody>
                    <a:bodyPr/>
                    <a:lstStyle/>
                    <a:p>
                      <a:pPr algn="l" fontAlgn="b"/>
                      <a:endParaRPr lang="en-GB" sz="1100" b="0" i="0" u="none" strike="noStrike" dirty="0">
                        <a:solidFill>
                          <a:srgbClr val="000000"/>
                        </a:solidFill>
                        <a:effectLst/>
                        <a:latin typeface="Calibri"/>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rPr>
                        <a:t>Accord</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GB" sz="1100" b="0" i="0" u="none" strike="noStrike" dirty="0">
                          <a:solidFill>
                            <a:srgbClr val="7F7F7F"/>
                          </a:solidFill>
                          <a:effectLst/>
                          <a:latin typeface="Segoe UI" panose="020B0502040204020203" pitchFamily="34" charset="0"/>
                        </a:rPr>
                        <a:t>4</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455000">
                <a:tc>
                  <a:txBody>
                    <a:bodyPr/>
                    <a:lstStyle/>
                    <a:p>
                      <a:pPr algn="l" fontAlgn="b"/>
                      <a:endParaRPr lang="en-GB" sz="1100" b="0" i="0" u="none" strike="noStrike" dirty="0">
                        <a:solidFill>
                          <a:srgbClr val="000000"/>
                        </a:solidFill>
                        <a:effectLst/>
                        <a:latin typeface="Calibri"/>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r>
                        <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rPr>
                        <a:t>Kent Reliance</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GB" sz="1100" b="0" i="0" u="none" strike="noStrike" dirty="0">
                          <a:solidFill>
                            <a:srgbClr val="7F7F7F"/>
                          </a:solidFill>
                          <a:effectLst/>
                          <a:latin typeface="Segoe UI" panose="020B0502040204020203" pitchFamily="34" charset="0"/>
                        </a:rPr>
                        <a:t>4</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5000">
                <a:tc>
                  <a:txBody>
                    <a:bodyPr/>
                    <a:lstStyle/>
                    <a:p>
                      <a:pPr algn="l" fontAlgn="b"/>
                      <a:endParaRPr lang="en-GB" sz="1100" b="0" i="0" u="none" strike="noStrike" dirty="0">
                        <a:solidFill>
                          <a:srgbClr val="000000"/>
                        </a:solidFill>
                        <a:effectLst/>
                        <a:latin typeface="Calibri"/>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GB" sz="1000" b="1" i="0" u="none" strike="noStrike" dirty="0">
                          <a:solidFill>
                            <a:schemeClr val="bg1">
                              <a:lumMod val="50000"/>
                            </a:schemeClr>
                          </a:solidFill>
                          <a:effectLst/>
                          <a:latin typeface="Segoe UI" panose="020B0502040204020203" pitchFamily="34" charset="0"/>
                          <a:cs typeface="Segoe UI" panose="020B0502040204020203" pitchFamily="34" charset="0"/>
                        </a:rPr>
                        <a:t>Barclays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algn="ctr" rtl="0" fontAlgn="ctr"/>
                      <a:r>
                        <a:rPr lang="en-GB" sz="1100" b="0" i="0" u="none" strike="noStrike" dirty="0">
                          <a:solidFill>
                            <a:srgbClr val="7F7F7F"/>
                          </a:solidFill>
                          <a:effectLst/>
                          <a:latin typeface="Segoe UI" panose="020B0502040204020203" pitchFamily="34" charset="0"/>
                        </a:rPr>
                        <a:t>4</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55000">
                <a:tc>
                  <a:txBody>
                    <a:bodyPr/>
                    <a:lstStyle/>
                    <a:p>
                      <a:pPr algn="l" fontAlgn="b"/>
                      <a:endParaRPr lang="en-GB" sz="1100" b="0" i="0" u="none" strike="noStrike" dirty="0">
                        <a:solidFill>
                          <a:srgbClr val="000000"/>
                        </a:solidFill>
                        <a:effectLst/>
                        <a:latin typeface="Calibri"/>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rtl="0" fontAlgn="b"/>
                      <a:r>
                        <a:rPr lang="en-GB" sz="1000" b="1" i="0" u="none" strike="noStrike" dirty="0">
                          <a:solidFill>
                            <a:srgbClr val="7F7F7F"/>
                          </a:solidFill>
                          <a:effectLst/>
                          <a:latin typeface="Segoe UI" panose="020B0502040204020203" pitchFamily="34" charset="0"/>
                        </a:rPr>
                        <a:t>Fleet Mortgages</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GB" sz="1100" b="0" i="0" u="none" strike="noStrike" dirty="0">
                          <a:solidFill>
                            <a:srgbClr val="7F7F7F"/>
                          </a:solidFill>
                          <a:effectLst/>
                          <a:latin typeface="Segoe UI" panose="020B0502040204020203" pitchFamily="34" charset="0"/>
                        </a:rPr>
                        <a:t>3</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5000">
                <a:tc>
                  <a:txBody>
                    <a:bodyPr/>
                    <a:lstStyle/>
                    <a:p>
                      <a:pPr algn="l" fontAlgn="b"/>
                      <a:endParaRPr lang="en-GB" sz="1100" b="0" i="0" u="none" strike="noStrike" dirty="0">
                        <a:solidFill>
                          <a:srgbClr val="000000"/>
                        </a:solidFill>
                        <a:effectLst/>
                        <a:latin typeface="Calibri"/>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000" b="1" i="0" u="none" strike="noStrike" dirty="0">
                          <a:solidFill>
                            <a:srgbClr val="7F7F7F"/>
                          </a:solidFill>
                          <a:effectLst/>
                          <a:latin typeface="Segoe UI" panose="020B0502040204020203" pitchFamily="34" charset="0"/>
                        </a:rPr>
                        <a:t>Santander</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GB" sz="1100" b="0" i="0" u="none" strike="noStrike" dirty="0">
                          <a:solidFill>
                            <a:srgbClr val="7F7F7F"/>
                          </a:solidFill>
                          <a:effectLst/>
                          <a:latin typeface="Segoe UI" panose="020B0502040204020203" pitchFamily="34" charset="0"/>
                        </a:rPr>
                        <a:t>3</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785109376"/>
                  </a:ext>
                </a:extLst>
              </a:tr>
              <a:tr h="455000">
                <a:tc>
                  <a:txBody>
                    <a:bodyPr/>
                    <a:lstStyle/>
                    <a:p>
                      <a:pPr algn="l" fontAlgn="b"/>
                      <a:endParaRPr lang="en-GB" sz="1100" b="0" i="0" u="none" strike="noStrike" dirty="0">
                        <a:solidFill>
                          <a:srgbClr val="000000"/>
                        </a:solidFill>
                        <a:effectLst/>
                        <a:latin typeface="Calibri"/>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rtl="0" fontAlgn="b"/>
                      <a:r>
                        <a:rPr lang="en-GB" sz="1000" b="1" i="0" u="none" strike="noStrike" dirty="0">
                          <a:solidFill>
                            <a:srgbClr val="7F7F7F"/>
                          </a:solidFill>
                          <a:effectLst/>
                          <a:latin typeface="Segoe UI" panose="020B0502040204020203" pitchFamily="34" charset="0"/>
                        </a:rPr>
                        <a:t>Lloyds Banking Group</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GB" sz="1100" b="0" i="0" u="none" strike="noStrike" dirty="0">
                          <a:solidFill>
                            <a:srgbClr val="7F7F7F"/>
                          </a:solidFill>
                          <a:effectLst/>
                          <a:latin typeface="Segoe UI" panose="020B0502040204020203" pitchFamily="34" charset="0"/>
                        </a:rPr>
                        <a:t>2</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endParaRPr lang="en-GB" sz="11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7482302"/>
                  </a:ext>
                </a:extLst>
              </a:tr>
            </a:tbl>
          </a:graphicData>
        </a:graphic>
      </p:graphicFrame>
      <p:pic>
        <p:nvPicPr>
          <p:cNvPr id="17" name="Picture 2" descr="Nationwide on your si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2557" y="2276129"/>
            <a:ext cx="1430025" cy="4379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29621" y="2695448"/>
            <a:ext cx="1432839" cy="272070"/>
          </a:xfrm>
          <a:prstGeom prst="rect">
            <a:avLst/>
          </a:prstGeom>
        </p:spPr>
      </p:pic>
      <p:grpSp>
        <p:nvGrpSpPr>
          <p:cNvPr id="25" name="Group 24"/>
          <p:cNvGrpSpPr/>
          <p:nvPr/>
        </p:nvGrpSpPr>
        <p:grpSpPr>
          <a:xfrm>
            <a:off x="6419754" y="2432981"/>
            <a:ext cx="2661387" cy="3280566"/>
            <a:chOff x="7096126" y="2522936"/>
            <a:chExt cx="4057650" cy="3156462"/>
          </a:xfrm>
        </p:grpSpPr>
        <p:grpSp>
          <p:nvGrpSpPr>
            <p:cNvPr id="26" name="Group 25"/>
            <p:cNvGrpSpPr/>
            <p:nvPr/>
          </p:nvGrpSpPr>
          <p:grpSpPr>
            <a:xfrm>
              <a:off x="7096126" y="2522936"/>
              <a:ext cx="4057650" cy="3156462"/>
              <a:chOff x="7096126" y="2522936"/>
              <a:chExt cx="4057650" cy="3156462"/>
            </a:xfrm>
          </p:grpSpPr>
          <p:sp>
            <p:nvSpPr>
              <p:cNvPr id="29" name="Rounded Rectangle 28"/>
              <p:cNvSpPr/>
              <p:nvPr/>
            </p:nvSpPr>
            <p:spPr bwMode="auto">
              <a:xfrm>
                <a:off x="7096126" y="2522936"/>
                <a:ext cx="4057650" cy="3156462"/>
              </a:xfrm>
              <a:prstGeom prst="roundRect">
                <a:avLst>
                  <a:gd name="adj" fmla="val 3936"/>
                </a:avLst>
              </a:prstGeom>
              <a:noFill/>
              <a:ln w="57150" cap="flat" cmpd="sng" algn="ctr">
                <a:solidFill>
                  <a:srgbClr val="00206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Arial" charset="0"/>
                  <a:ea typeface="ＭＳ Ｐゴシック" pitchFamily="1" charset="-128"/>
                  <a:cs typeface="+mn-cs"/>
                </a:endParaRPr>
              </a:p>
            </p:txBody>
          </p:sp>
          <p:cxnSp>
            <p:nvCxnSpPr>
              <p:cNvPr id="30" name="Straight Connector 29"/>
              <p:cNvCxnSpPr/>
              <p:nvPr/>
            </p:nvCxnSpPr>
            <p:spPr>
              <a:xfrm>
                <a:off x="7219949" y="2561878"/>
                <a:ext cx="3826394" cy="0"/>
              </a:xfrm>
              <a:prstGeom prst="line">
                <a:avLst/>
              </a:prstGeom>
              <a:ln w="5715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7" name="Oval 26"/>
            <p:cNvSpPr/>
            <p:nvPr/>
          </p:nvSpPr>
          <p:spPr>
            <a:xfrm>
              <a:off x="7167561" y="2533303"/>
              <a:ext cx="85725" cy="95597"/>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28" name="Oval 27"/>
            <p:cNvSpPr/>
            <p:nvPr/>
          </p:nvSpPr>
          <p:spPr>
            <a:xfrm>
              <a:off x="10996060" y="2557029"/>
              <a:ext cx="107433" cy="104602"/>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grpSp>
      <p:grpSp>
        <p:nvGrpSpPr>
          <p:cNvPr id="7" name="Group 6">
            <a:extLst>
              <a:ext uri="{FF2B5EF4-FFF2-40B4-BE49-F238E27FC236}">
                <a16:creationId xmlns:a16="http://schemas.microsoft.com/office/drawing/2014/main" id="{0BFA1A68-EA10-EA02-84AF-13762B548933}"/>
              </a:ext>
            </a:extLst>
          </p:cNvPr>
          <p:cNvGrpSpPr/>
          <p:nvPr/>
        </p:nvGrpSpPr>
        <p:grpSpPr>
          <a:xfrm>
            <a:off x="1053550" y="3017112"/>
            <a:ext cx="1702838" cy="403998"/>
            <a:chOff x="1099822" y="3000392"/>
            <a:chExt cx="1702838" cy="403998"/>
          </a:xfrm>
        </p:grpSpPr>
        <p:pic>
          <p:nvPicPr>
            <p:cNvPr id="34" name="Picture 2" descr="Image result for mortgage trust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9822" y="3006780"/>
              <a:ext cx="732439" cy="39761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chriwhit\AppData\Local\Microsoft\Windows\Temporary Internet Files\Content.Outlook\W85H20Q9\Paragon logo green 6 Oct 1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1022" y="3000392"/>
              <a:ext cx="971638" cy="360841"/>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3545" y="4550871"/>
            <a:ext cx="970847" cy="241276"/>
          </a:xfrm>
          <a:prstGeom prst="rect">
            <a:avLst/>
          </a:prstGeom>
        </p:spPr>
      </p:pic>
      <p:pic>
        <p:nvPicPr>
          <p:cNvPr id="13" name="Picture 12">
            <a:extLst>
              <a:ext uri="{FF2B5EF4-FFF2-40B4-BE49-F238E27FC236}">
                <a16:creationId xmlns:a16="http://schemas.microsoft.com/office/drawing/2014/main" id="{E039E568-2C97-4990-BE22-ADEEED91F6A4}"/>
              </a:ext>
            </a:extLst>
          </p:cNvPr>
          <p:cNvPicPr>
            <a:picLocks noChangeAspect="1"/>
          </p:cNvPicPr>
          <p:nvPr/>
        </p:nvPicPr>
        <p:blipFill>
          <a:blip r:embed="rId10"/>
          <a:stretch>
            <a:fillRect/>
          </a:stretch>
        </p:blipFill>
        <p:spPr>
          <a:xfrm>
            <a:off x="2027921" y="5210005"/>
            <a:ext cx="765907" cy="345534"/>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87810" y="4123128"/>
            <a:ext cx="344961" cy="380370"/>
          </a:xfrm>
          <a:prstGeom prst="rect">
            <a:avLst/>
          </a:prstGeom>
        </p:spPr>
      </p:pic>
      <p:pic>
        <p:nvPicPr>
          <p:cNvPr id="33" name="Picture 32">
            <a:extLst>
              <a:ext uri="{FF2B5EF4-FFF2-40B4-BE49-F238E27FC236}">
                <a16:creationId xmlns:a16="http://schemas.microsoft.com/office/drawing/2014/main" id="{407B7A6B-E999-42C7-9853-54598103C610}"/>
              </a:ext>
            </a:extLst>
          </p:cNvPr>
          <p:cNvPicPr>
            <a:picLocks noChangeAspect="1"/>
          </p:cNvPicPr>
          <p:nvPr/>
        </p:nvPicPr>
        <p:blipFill>
          <a:blip r:embed="rId12"/>
          <a:stretch>
            <a:fillRect/>
          </a:stretch>
        </p:blipFill>
        <p:spPr>
          <a:xfrm>
            <a:off x="590606" y="2378756"/>
            <a:ext cx="790518" cy="217487"/>
          </a:xfrm>
          <a:prstGeom prst="rect">
            <a:avLst/>
          </a:prstGeom>
        </p:spPr>
      </p:pic>
      <p:grpSp>
        <p:nvGrpSpPr>
          <p:cNvPr id="36" name="Group 35">
            <a:extLst>
              <a:ext uri="{FF2B5EF4-FFF2-40B4-BE49-F238E27FC236}">
                <a16:creationId xmlns:a16="http://schemas.microsoft.com/office/drawing/2014/main" id="{B18617DF-A0F2-46CC-BEA6-C844A694DFE9}"/>
              </a:ext>
            </a:extLst>
          </p:cNvPr>
          <p:cNvGrpSpPr/>
          <p:nvPr/>
        </p:nvGrpSpPr>
        <p:grpSpPr>
          <a:xfrm>
            <a:off x="1104690" y="3763171"/>
            <a:ext cx="1689138" cy="375302"/>
            <a:chOff x="-726797" y="2201587"/>
            <a:chExt cx="1979183" cy="439746"/>
          </a:xfrm>
        </p:grpSpPr>
        <p:pic>
          <p:nvPicPr>
            <p:cNvPr id="37" name="Picture 2" descr="Image result for godiva mortgages">
              <a:extLst>
                <a:ext uri="{FF2B5EF4-FFF2-40B4-BE49-F238E27FC236}">
                  <a16:creationId xmlns:a16="http://schemas.microsoft.com/office/drawing/2014/main" id="{8488210E-7B0F-480C-86AB-B1FCC177CE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2895" y="2201587"/>
              <a:ext cx="879491" cy="43974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coventry building society">
              <a:extLst>
                <a:ext uri="{FF2B5EF4-FFF2-40B4-BE49-F238E27FC236}">
                  <a16:creationId xmlns:a16="http://schemas.microsoft.com/office/drawing/2014/main" id="{6D85D1D5-15FC-447D-916C-B3BD7DCEEFB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6797" y="2205605"/>
              <a:ext cx="1143893" cy="3404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507390D9-65A2-BD97-0527-B138B51F2A6C}"/>
              </a:ext>
            </a:extLst>
          </p:cNvPr>
          <p:cNvGrpSpPr/>
          <p:nvPr/>
        </p:nvGrpSpPr>
        <p:grpSpPr>
          <a:xfrm>
            <a:off x="1525161" y="3407897"/>
            <a:ext cx="1226978" cy="321985"/>
            <a:chOff x="275048" y="4022678"/>
            <a:chExt cx="1509536" cy="455023"/>
          </a:xfrm>
        </p:grpSpPr>
        <p:pic>
          <p:nvPicPr>
            <p:cNvPr id="15" name="Picture 2" descr="Go to the Virgin Money homepage">
              <a:extLst>
                <a:ext uri="{FF2B5EF4-FFF2-40B4-BE49-F238E27FC236}">
                  <a16:creationId xmlns:a16="http://schemas.microsoft.com/office/drawing/2014/main" id="{53439BEA-8A43-1E9F-A179-50F97DCAF3C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82877" y="4076200"/>
              <a:ext cx="901707" cy="3637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Northern Rock - Wikipedia">
              <a:extLst>
                <a:ext uri="{FF2B5EF4-FFF2-40B4-BE49-F238E27FC236}">
                  <a16:creationId xmlns:a16="http://schemas.microsoft.com/office/drawing/2014/main" id="{44E17B06-F4B5-9F1F-D2D2-DF5021736C6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5048" y="4022678"/>
              <a:ext cx="449019" cy="455023"/>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Aldermore Group PLC, Manchester | | Business Directory Profile | Insider  Media">
            <a:extLst>
              <a:ext uri="{FF2B5EF4-FFF2-40B4-BE49-F238E27FC236}">
                <a16:creationId xmlns:a16="http://schemas.microsoft.com/office/drawing/2014/main" id="{4577DCFD-68C3-01E3-7DB1-2D59D5CC0D39}"/>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38598" b="38582"/>
          <a:stretch/>
        </p:blipFill>
        <p:spPr bwMode="auto">
          <a:xfrm>
            <a:off x="1525161" y="5672981"/>
            <a:ext cx="1333174" cy="21748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18"/>
          <a:stretch>
            <a:fillRect/>
          </a:stretch>
        </p:blipFill>
        <p:spPr>
          <a:xfrm>
            <a:off x="1852578" y="4911249"/>
            <a:ext cx="933506" cy="274320"/>
          </a:xfrm>
          <a:prstGeom prst="rect">
            <a:avLst/>
          </a:prstGeom>
        </p:spPr>
      </p:pic>
    </p:spTree>
    <p:extLst>
      <p:ext uri="{BB962C8B-B14F-4D97-AF65-F5344CB8AC3E}">
        <p14:creationId xmlns:p14="http://schemas.microsoft.com/office/powerpoint/2010/main" val="37249436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4A1E7274-8B5D-4972-A368-D06334B7EC8A}"/>
              </a:ext>
            </a:extLst>
          </p:cNvPr>
          <p:cNvCxnSpPr>
            <a:cxnSpLocks/>
          </p:cNvCxnSpPr>
          <p:nvPr/>
        </p:nvCxnSpPr>
        <p:spPr bwMode="auto">
          <a:xfrm>
            <a:off x="9340862" y="2718116"/>
            <a:ext cx="7886" cy="1244726"/>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FFD889F1-5531-43CD-9574-FC584A63E23B}"/>
              </a:ext>
            </a:extLst>
          </p:cNvPr>
          <p:cNvCxnSpPr>
            <a:cxnSpLocks/>
          </p:cNvCxnSpPr>
          <p:nvPr/>
        </p:nvCxnSpPr>
        <p:spPr bwMode="auto">
          <a:xfrm>
            <a:off x="7605164" y="2718428"/>
            <a:ext cx="1743584" cy="14231"/>
          </a:xfrm>
          <a:prstGeom prst="line">
            <a:avLst/>
          </a:prstGeom>
          <a:solidFill>
            <a:schemeClr val="accent1"/>
          </a:solidFill>
          <a:ln w="38100" cap="flat" cmpd="sng" algn="ctr">
            <a:solidFill>
              <a:srgbClr val="002060"/>
            </a:solidFill>
            <a:prstDash val="solid"/>
            <a:round/>
            <a:headEnd type="none" w="med" len="med"/>
            <a:tailEnd type="none" w="med" len="med"/>
          </a:ln>
          <a:effectLst/>
        </p:spPr>
      </p:cxnSp>
      <p:graphicFrame>
        <p:nvGraphicFramePr>
          <p:cNvPr id="6" name="Chart Placeholder 3"/>
          <p:cNvGraphicFramePr>
            <a:graphicFrameLocks/>
          </p:cNvGraphicFramePr>
          <p:nvPr>
            <p:extLst>
              <p:ext uri="{D42A27DB-BD31-4B8C-83A1-F6EECF244321}">
                <p14:modId xmlns:p14="http://schemas.microsoft.com/office/powerpoint/2010/main" val="1775216119"/>
              </p:ext>
            </p:extLst>
          </p:nvPr>
        </p:nvGraphicFramePr>
        <p:xfrm>
          <a:off x="873516" y="1949583"/>
          <a:ext cx="6282293" cy="426126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22887" y="244702"/>
            <a:ext cx="11246103" cy="671807"/>
          </a:xfrm>
        </p:spPr>
        <p:txBody>
          <a:bodyPr/>
          <a:lstStyle/>
          <a:p>
            <a:r>
              <a:rPr lang="en-GB" dirty="0"/>
              <a:t>3 in 10 plan to re-mortgage with a preference for a fixed rate product</a:t>
            </a:r>
          </a:p>
        </p:txBody>
      </p:sp>
      <p:sp>
        <p:nvSpPr>
          <p:cNvPr id="3" name="Text Placeholder 2"/>
          <p:cNvSpPr>
            <a:spLocks noGrp="1"/>
          </p:cNvSpPr>
          <p:nvPr>
            <p:ph type="body" sz="quarter" idx="18"/>
          </p:nvPr>
        </p:nvSpPr>
        <p:spPr>
          <a:xfrm>
            <a:off x="668337" y="6189797"/>
            <a:ext cx="9417050" cy="273050"/>
          </a:xfrm>
        </p:spPr>
        <p:txBody>
          <a:bodyPr/>
          <a:lstStyle/>
          <a:p>
            <a:r>
              <a:rPr lang="en-GB" dirty="0"/>
              <a:t>Q30AB. Do you plan to remortgage in the next 12 months? Base: Base: All with BTL borrowing (616) </a:t>
            </a:r>
          </a:p>
          <a:p>
            <a:r>
              <a:rPr lang="en-GB" dirty="0"/>
              <a:t>Q31. Are you likely to choose a fixed or variable interest rate at that point? Base: All who plan to re-mortgage (186)</a:t>
            </a:r>
          </a:p>
        </p:txBody>
      </p:sp>
      <p:sp>
        <p:nvSpPr>
          <p:cNvPr id="4" name="Text Placeholder 3"/>
          <p:cNvSpPr>
            <a:spLocks noGrp="1"/>
          </p:cNvSpPr>
          <p:nvPr>
            <p:ph type="body" sz="quarter" idx="19"/>
          </p:nvPr>
        </p:nvSpPr>
        <p:spPr>
          <a:xfrm>
            <a:off x="439738" y="1007919"/>
            <a:ext cx="11078794" cy="581025"/>
          </a:xfrm>
        </p:spPr>
        <p:txBody>
          <a:bodyPr/>
          <a:lstStyle/>
          <a:p>
            <a:r>
              <a:rPr lang="en-GB" dirty="0"/>
              <a:t>A third who plan to re-mortgage this year are currently unsure what kind of a product they will select; 1 in 10  will lean on advice from their broker.</a:t>
            </a:r>
          </a:p>
        </p:txBody>
      </p:sp>
      <p:sp>
        <p:nvSpPr>
          <p:cNvPr id="5" name="Text Placeholder 4"/>
          <p:cNvSpPr>
            <a:spLocks noGrp="1"/>
          </p:cNvSpPr>
          <p:nvPr>
            <p:ph type="body" sz="quarter" idx="20"/>
          </p:nvPr>
        </p:nvSpPr>
        <p:spPr>
          <a:xfrm>
            <a:off x="439738" y="1674669"/>
            <a:ext cx="10952162" cy="390525"/>
          </a:xfrm>
        </p:spPr>
        <p:txBody>
          <a:bodyPr/>
          <a:lstStyle/>
          <a:p>
            <a:r>
              <a:rPr lang="en-GB" dirty="0"/>
              <a:t>Plans to re-mortgage in next 12 months (%)</a:t>
            </a:r>
          </a:p>
        </p:txBody>
      </p:sp>
      <p:grpSp>
        <p:nvGrpSpPr>
          <p:cNvPr id="7" name="Group 7"/>
          <p:cNvGrpSpPr>
            <a:grpSpLocks/>
          </p:cNvGrpSpPr>
          <p:nvPr/>
        </p:nvGrpSpPr>
        <p:grpSpPr bwMode="auto">
          <a:xfrm>
            <a:off x="472653" y="4723939"/>
            <a:ext cx="3145140" cy="787400"/>
            <a:chOff x="169" y="1399"/>
            <a:chExt cx="2066" cy="496"/>
          </a:xfrm>
          <a:solidFill>
            <a:schemeClr val="accent3"/>
          </a:solidFill>
        </p:grpSpPr>
        <p:sp>
          <p:nvSpPr>
            <p:cNvPr id="8" name="AutoShape 8"/>
            <p:cNvSpPr>
              <a:spLocks noChangeArrowheads="1"/>
            </p:cNvSpPr>
            <p:nvPr/>
          </p:nvSpPr>
          <p:spPr bwMode="auto">
            <a:xfrm>
              <a:off x="169" y="1399"/>
              <a:ext cx="2066" cy="496"/>
            </a:xfrm>
            <a:prstGeom prst="roundRect">
              <a:avLst>
                <a:gd name="adj" fmla="val 1347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404040"/>
                </a:solidFill>
                <a:effectLst/>
                <a:uLnTx/>
                <a:uFillTx/>
                <a:latin typeface="Segoe UI" panose="020B0502040204020203" pitchFamily="34" charset="0"/>
                <a:ea typeface="+mn-ea"/>
                <a:cs typeface="Segoe UI" panose="020B0502040204020203" pitchFamily="34" charset="0"/>
              </a:endParaRPr>
            </a:p>
          </p:txBody>
        </p:sp>
        <p:sp>
          <p:nvSpPr>
            <p:cNvPr id="9" name="AutoShape 10"/>
            <p:cNvSpPr>
              <a:spLocks noChangeArrowheads="1"/>
            </p:cNvSpPr>
            <p:nvPr/>
          </p:nvSpPr>
          <p:spPr bwMode="auto">
            <a:xfrm>
              <a:off x="178" y="1463"/>
              <a:ext cx="744" cy="337"/>
            </a:xfrm>
            <a:prstGeom prst="roundRect">
              <a:avLst>
                <a:gd name="adj" fmla="val 36958"/>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800" b="1" noProof="0" dirty="0">
                  <a:solidFill>
                    <a:srgbClr val="FFFFFF"/>
                  </a:solidFill>
                  <a:latin typeface="Segoe UI" panose="020B0502040204020203" pitchFamily="34" charset="0"/>
                  <a:cs typeface="Segoe UI" panose="020B0502040204020203" pitchFamily="34" charset="0"/>
                </a:rPr>
                <a:t>58</a:t>
              </a:r>
              <a:r>
                <a:rPr kumimoji="0" lang="en-GB" altLang="en-US" sz="2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t>
              </a:r>
            </a:p>
          </p:txBody>
        </p:sp>
        <p:sp>
          <p:nvSpPr>
            <p:cNvPr id="10" name="AutoShape 9"/>
            <p:cNvSpPr>
              <a:spLocks noChangeArrowheads="1"/>
            </p:cNvSpPr>
            <p:nvPr/>
          </p:nvSpPr>
          <p:spPr bwMode="auto">
            <a:xfrm>
              <a:off x="752" y="1455"/>
              <a:ext cx="1446" cy="391"/>
            </a:xfrm>
            <a:prstGeom prst="roundRect">
              <a:avLst>
                <a:gd name="adj" fmla="val 36958"/>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Do not plan to </a:t>
              </a:r>
              <a:br>
                <a:rPr kumimoji="0" lang="en-GB" altLang="en-US" sz="180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br>
              <a:r>
                <a:rPr kumimoji="0" lang="en-GB" altLang="en-US" sz="180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re-mortgage</a:t>
              </a:r>
            </a:p>
          </p:txBody>
        </p:sp>
      </p:grpSp>
      <p:grpSp>
        <p:nvGrpSpPr>
          <p:cNvPr id="11" name="Group 10"/>
          <p:cNvGrpSpPr/>
          <p:nvPr/>
        </p:nvGrpSpPr>
        <p:grpSpPr>
          <a:xfrm>
            <a:off x="4426141" y="2559150"/>
            <a:ext cx="3289356" cy="787400"/>
            <a:chOff x="5797027" y="1757143"/>
            <a:chExt cx="3289356" cy="787400"/>
          </a:xfrm>
          <a:solidFill>
            <a:srgbClr val="002060"/>
          </a:solidFill>
        </p:grpSpPr>
        <p:sp>
          <p:nvSpPr>
            <p:cNvPr id="12" name="AutoShape 12"/>
            <p:cNvSpPr>
              <a:spLocks noChangeArrowheads="1"/>
            </p:cNvSpPr>
            <p:nvPr/>
          </p:nvSpPr>
          <p:spPr bwMode="auto">
            <a:xfrm>
              <a:off x="5806608" y="1757143"/>
              <a:ext cx="3279775" cy="787400"/>
            </a:xfrm>
            <a:prstGeom prst="roundRect">
              <a:avLst>
                <a:gd name="adj" fmla="val 13472"/>
              </a:avLst>
            </a:prstGeom>
            <a:grpFill/>
            <a:ln>
              <a:noFill/>
            </a:ln>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404040"/>
                </a:solidFill>
                <a:effectLst/>
                <a:uLnTx/>
                <a:uFillTx/>
                <a:latin typeface="Segoe UI" panose="020B0502040204020203" pitchFamily="34" charset="0"/>
                <a:ea typeface="+mn-ea"/>
                <a:cs typeface="Segoe UI" panose="020B0502040204020203" pitchFamily="34" charset="0"/>
              </a:endParaRPr>
            </a:p>
          </p:txBody>
        </p:sp>
        <p:sp>
          <p:nvSpPr>
            <p:cNvPr id="13" name="AutoShape 14"/>
            <p:cNvSpPr>
              <a:spLocks noChangeArrowheads="1"/>
            </p:cNvSpPr>
            <p:nvPr/>
          </p:nvSpPr>
          <p:spPr bwMode="auto">
            <a:xfrm>
              <a:off x="5797027" y="1876468"/>
              <a:ext cx="1239838" cy="534987"/>
            </a:xfrm>
            <a:prstGeom prst="roundRect">
              <a:avLst>
                <a:gd name="adj" fmla="val 36958"/>
              </a:avLst>
            </a:prstGeom>
            <a:noFill/>
            <a:ln w="9525">
              <a:noFill/>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30%</a:t>
              </a:r>
            </a:p>
          </p:txBody>
        </p:sp>
        <p:sp>
          <p:nvSpPr>
            <p:cNvPr id="14" name="AutoShape 13"/>
            <p:cNvSpPr>
              <a:spLocks noChangeArrowheads="1"/>
            </p:cNvSpPr>
            <p:nvPr/>
          </p:nvSpPr>
          <p:spPr bwMode="auto">
            <a:xfrm>
              <a:off x="6686631" y="1833343"/>
              <a:ext cx="2389013" cy="620712"/>
            </a:xfrm>
            <a:prstGeom prst="roundRect">
              <a:avLst>
                <a:gd name="adj" fmla="val 36958"/>
              </a:avLst>
            </a:prstGeom>
            <a:grpFill/>
            <a:ln w="9525">
              <a:noFill/>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Plan to re-mortgage</a:t>
              </a:r>
            </a:p>
          </p:txBody>
        </p:sp>
      </p:grpSp>
      <p:grpSp>
        <p:nvGrpSpPr>
          <p:cNvPr id="30" name="Group 29"/>
          <p:cNvGrpSpPr/>
          <p:nvPr/>
        </p:nvGrpSpPr>
        <p:grpSpPr>
          <a:xfrm>
            <a:off x="4770416" y="4967278"/>
            <a:ext cx="2954707" cy="787400"/>
            <a:chOff x="5806608" y="1757143"/>
            <a:chExt cx="2954707" cy="787400"/>
          </a:xfrm>
          <a:solidFill>
            <a:srgbClr val="002060"/>
          </a:solidFill>
        </p:grpSpPr>
        <p:sp>
          <p:nvSpPr>
            <p:cNvPr id="31" name="AutoShape 12"/>
            <p:cNvSpPr>
              <a:spLocks noChangeArrowheads="1"/>
            </p:cNvSpPr>
            <p:nvPr/>
          </p:nvSpPr>
          <p:spPr bwMode="auto">
            <a:xfrm>
              <a:off x="5806608" y="1757143"/>
              <a:ext cx="2571340" cy="787400"/>
            </a:xfrm>
            <a:prstGeom prst="roundRect">
              <a:avLst>
                <a:gd name="adj" fmla="val 13472"/>
              </a:avLst>
            </a:prstGeom>
            <a:solidFill>
              <a:schemeClr val="bg1">
                <a:lumMod val="75000"/>
              </a:schemeClr>
            </a:solidFill>
            <a:ln>
              <a:noFill/>
            </a:ln>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404040"/>
                </a:solidFill>
                <a:effectLst/>
                <a:uLnTx/>
                <a:uFillTx/>
                <a:latin typeface="Segoe UI" panose="020B0502040204020203" pitchFamily="34" charset="0"/>
                <a:ea typeface="+mn-ea"/>
                <a:cs typeface="Segoe UI" panose="020B0502040204020203" pitchFamily="34" charset="0"/>
              </a:endParaRPr>
            </a:p>
          </p:txBody>
        </p:sp>
        <p:sp>
          <p:nvSpPr>
            <p:cNvPr id="32" name="AutoShape 14"/>
            <p:cNvSpPr>
              <a:spLocks noChangeArrowheads="1"/>
            </p:cNvSpPr>
            <p:nvPr/>
          </p:nvSpPr>
          <p:spPr bwMode="auto">
            <a:xfrm>
              <a:off x="5841417" y="1876468"/>
              <a:ext cx="1239838" cy="534987"/>
            </a:xfrm>
            <a:prstGeom prst="roundRect">
              <a:avLst>
                <a:gd name="adj" fmla="val 36958"/>
              </a:avLst>
            </a:prstGeom>
            <a:noFill/>
            <a:ln w="9525">
              <a:noFill/>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800" b="1" dirty="0">
                  <a:solidFill>
                    <a:srgbClr val="FFFFFF"/>
                  </a:solidFill>
                  <a:latin typeface="Segoe UI" panose="020B0502040204020203" pitchFamily="34" charset="0"/>
                  <a:cs typeface="Segoe UI" panose="020B0502040204020203" pitchFamily="34" charset="0"/>
                </a:rPr>
                <a:t>11</a:t>
              </a:r>
              <a:r>
                <a:rPr kumimoji="0" lang="en-GB" altLang="en-US" sz="2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t>
              </a:r>
            </a:p>
          </p:txBody>
        </p:sp>
        <p:sp>
          <p:nvSpPr>
            <p:cNvPr id="33" name="AutoShape 13"/>
            <p:cNvSpPr>
              <a:spLocks noChangeArrowheads="1"/>
            </p:cNvSpPr>
            <p:nvPr/>
          </p:nvSpPr>
          <p:spPr bwMode="auto">
            <a:xfrm>
              <a:off x="6702171" y="1831839"/>
              <a:ext cx="2059144" cy="620712"/>
            </a:xfrm>
            <a:prstGeom prst="roundRect">
              <a:avLst>
                <a:gd name="adj" fmla="val 36958"/>
              </a:avLst>
            </a:prstGeom>
            <a:noFill/>
            <a:ln w="9525">
              <a:noFill/>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Don’t know</a:t>
              </a:r>
            </a:p>
          </p:txBody>
        </p:sp>
      </p:grpSp>
      <p:graphicFrame>
        <p:nvGraphicFramePr>
          <p:cNvPr id="19" name="Group 34">
            <a:extLst>
              <a:ext uri="{FF2B5EF4-FFF2-40B4-BE49-F238E27FC236}">
                <a16:creationId xmlns:a16="http://schemas.microsoft.com/office/drawing/2014/main" id="{3C56C42E-7A39-4768-A98C-AC247C696400}"/>
              </a:ext>
            </a:extLst>
          </p:cNvPr>
          <p:cNvGraphicFramePr>
            <a:graphicFrameLocks noGrp="1"/>
          </p:cNvGraphicFramePr>
          <p:nvPr>
            <p:extLst>
              <p:ext uri="{D42A27DB-BD31-4B8C-83A1-F6EECF244321}">
                <p14:modId xmlns:p14="http://schemas.microsoft.com/office/powerpoint/2010/main" val="3841646301"/>
              </p:ext>
            </p:extLst>
          </p:nvPr>
        </p:nvGraphicFramePr>
        <p:xfrm>
          <a:off x="8029733" y="3002411"/>
          <a:ext cx="2660592" cy="3093596"/>
        </p:xfrm>
        <a:graphic>
          <a:graphicData uri="http://schemas.openxmlformats.org/drawingml/2006/table">
            <a:tbl>
              <a:tblPr/>
              <a:tblGrid>
                <a:gridCol w="228603">
                  <a:extLst>
                    <a:ext uri="{9D8B030D-6E8A-4147-A177-3AD203B41FA5}">
                      <a16:colId xmlns:a16="http://schemas.microsoft.com/office/drawing/2014/main" val="20002"/>
                    </a:ext>
                  </a:extLst>
                </a:gridCol>
                <a:gridCol w="1898197">
                  <a:extLst>
                    <a:ext uri="{9D8B030D-6E8A-4147-A177-3AD203B41FA5}">
                      <a16:colId xmlns:a16="http://schemas.microsoft.com/office/drawing/2014/main" val="20000"/>
                    </a:ext>
                  </a:extLst>
                </a:gridCol>
                <a:gridCol w="266896">
                  <a:extLst>
                    <a:ext uri="{9D8B030D-6E8A-4147-A177-3AD203B41FA5}">
                      <a16:colId xmlns:a16="http://schemas.microsoft.com/office/drawing/2014/main" val="20001"/>
                    </a:ext>
                  </a:extLst>
                </a:gridCol>
                <a:gridCol w="266896">
                  <a:extLst>
                    <a:ext uri="{9D8B030D-6E8A-4147-A177-3AD203B41FA5}">
                      <a16:colId xmlns:a16="http://schemas.microsoft.com/office/drawing/2014/main" val="20003"/>
                    </a:ext>
                  </a:extLst>
                </a:gridCol>
              </a:tblGrid>
              <a:tr h="323514">
                <a:tc>
                  <a:txBody>
                    <a:bodyPr/>
                    <a:lstStyle/>
                    <a:p>
                      <a:pPr algn="ctr" fontAlgn="b"/>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gridSpan="2">
                  <a:txBody>
                    <a:bodyPr/>
                    <a:lstStyle/>
                    <a:p>
                      <a:pPr algn="ctr" fontAlgn="b"/>
                      <a:r>
                        <a:rPr lang="en-GB" sz="1200" b="1" i="0" u="none" strike="noStrike" dirty="0">
                          <a:solidFill>
                            <a:schemeClr val="bg1"/>
                          </a:solidFill>
                          <a:effectLst/>
                          <a:latin typeface="Segoe UI" panose="020B0502040204020203" pitchFamily="34" charset="0"/>
                          <a:cs typeface="Segoe UI" panose="020B0502040204020203" pitchFamily="34" charset="0"/>
                        </a:rPr>
                        <a:t>Rate likely to go for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hMerge="1">
                  <a:txBody>
                    <a:bodyPr/>
                    <a:lstStyle/>
                    <a:p>
                      <a:pPr algn="ctr" fontAlgn="b"/>
                      <a:endParaRPr lang="en-GB" sz="1200" b="0" i="0" u="none" strike="noStrike" dirty="0">
                        <a:solidFill>
                          <a:srgbClr val="000000"/>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2"/>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l" rtl="0" fontAlgn="b"/>
                      <a:r>
                        <a:rPr lang="en-GB" sz="1100" b="1" i="0" u="none" strike="noStrike" dirty="0">
                          <a:solidFill>
                            <a:srgbClr val="707070"/>
                          </a:solidFill>
                          <a:effectLst/>
                          <a:latin typeface="Segoe UI" panose="020B0502040204020203" pitchFamily="34" charset="0"/>
                        </a:rPr>
                        <a:t>Fixed (2 yr.)</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rtl="0" fontAlgn="b"/>
                      <a:r>
                        <a:rPr lang="en-US" sz="1100" b="0" i="0" u="none" strike="noStrike" dirty="0">
                          <a:solidFill>
                            <a:srgbClr val="707070"/>
                          </a:solidFill>
                          <a:effectLst/>
                          <a:latin typeface="Segoe UI" panose="020B0502040204020203" pitchFamily="34" charset="0"/>
                        </a:rPr>
                        <a:t>27</a:t>
                      </a:r>
                      <a:endParaRPr lang="en-GB" sz="1100" b="0" i="0" u="none" strike="noStrike" dirty="0">
                        <a:solidFill>
                          <a:srgbClr val="707070"/>
                        </a:solidFill>
                        <a:effectLst/>
                        <a:latin typeface="Segoe UI" panose="020B0502040204020203" pitchFamily="34" charset="0"/>
                      </a:endParaRP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1" i="0" u="none" strike="noStrike" dirty="0">
                          <a:solidFill>
                            <a:srgbClr val="707070"/>
                          </a:solidFill>
                          <a:effectLst/>
                          <a:latin typeface="Segoe UI" panose="020B0502040204020203" pitchFamily="34" charset="0"/>
                        </a:rPr>
                        <a:t>Fixed (3 yr.)</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dirty="0">
                          <a:solidFill>
                            <a:srgbClr val="707070"/>
                          </a:solidFill>
                          <a:effectLst/>
                          <a:latin typeface="Segoe UI" panose="020B0502040204020203" pitchFamily="34" charset="0"/>
                        </a:rPr>
                        <a:t>3</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95726">
                <a:tc>
                  <a:txBody>
                    <a:bodyPr/>
                    <a:lstStyle/>
                    <a:p>
                      <a:pPr marL="0" algn="l" defTabSz="914400" rtl="0" eaLnBrk="1" fontAlgn="b" latinLnBrk="0" hangingPunct="1"/>
                      <a:endParaRPr lang="en-GB"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rtl="0" fontAlgn="b"/>
                      <a:r>
                        <a:rPr lang="en-GB" sz="1100" b="1" i="0" u="none" strike="noStrike" dirty="0">
                          <a:solidFill>
                            <a:srgbClr val="707070"/>
                          </a:solidFill>
                          <a:effectLst/>
                          <a:latin typeface="Segoe UI" panose="020B0502040204020203" pitchFamily="34" charset="0"/>
                        </a:rPr>
                        <a:t>Fixed (5 yr.)</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b"/>
                      <a:r>
                        <a:rPr lang="en-GB" sz="1100" b="0" i="0" u="none" strike="noStrike" dirty="0">
                          <a:solidFill>
                            <a:srgbClr val="707070"/>
                          </a:solidFill>
                          <a:effectLst/>
                          <a:latin typeface="Segoe UI" panose="020B0502040204020203" pitchFamily="34" charset="0"/>
                        </a:rPr>
                        <a:t>16</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5726">
                <a:tc>
                  <a:txBody>
                    <a:bodyPr/>
                    <a:lstStyle/>
                    <a:p>
                      <a:pPr marL="0" algn="l" defTabSz="914400" rtl="0" eaLnBrk="1" fontAlgn="b" latinLnBrk="0" hangingPunct="1"/>
                      <a:endParaRPr lang="en-GB" sz="1200" b="0" i="0" u="none" strike="noStrike" kern="1200" dirty="0">
                        <a:solidFill>
                          <a:schemeClr val="bg1">
                            <a:lumMod val="50000"/>
                          </a:schemeClr>
                        </a:solidFill>
                        <a:effectLst/>
                        <a:latin typeface="Segoe UI" panose="020B0502040204020203" pitchFamily="34" charset="0"/>
                        <a:ea typeface="+mn-ea"/>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1" i="0" u="none" strike="noStrike" dirty="0">
                          <a:solidFill>
                            <a:srgbClr val="707070"/>
                          </a:solidFill>
                          <a:effectLst/>
                          <a:latin typeface="Segoe UI" panose="020B0502040204020203" pitchFamily="34" charset="0"/>
                        </a:rPr>
                        <a:t>Fixed (other)</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dirty="0">
                          <a:solidFill>
                            <a:srgbClr val="707070"/>
                          </a:solidFill>
                          <a:effectLst/>
                          <a:latin typeface="Segoe UI" panose="020B0502040204020203" pitchFamily="34" charset="0"/>
                        </a:rPr>
                        <a:t>2</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rtl="0" fontAlgn="b"/>
                      <a:r>
                        <a:rPr lang="en-GB" sz="1100" b="1" i="0" u="none" strike="noStrike" dirty="0">
                          <a:solidFill>
                            <a:srgbClr val="707070"/>
                          </a:solidFill>
                          <a:effectLst/>
                          <a:latin typeface="Segoe UI" panose="020B0502040204020203" pitchFamily="34" charset="0"/>
                        </a:rPr>
                        <a:t>Variable</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b"/>
                      <a:r>
                        <a:rPr lang="en-GB" sz="1100" b="0" i="0" u="none" strike="noStrike" dirty="0">
                          <a:solidFill>
                            <a:srgbClr val="707070"/>
                          </a:solidFill>
                          <a:effectLst/>
                          <a:latin typeface="Segoe UI" panose="020B0502040204020203" pitchFamily="34" charset="0"/>
                        </a:rPr>
                        <a:t>5</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rtl="0" fontAlgn="b"/>
                      <a:r>
                        <a:rPr lang="en-GB" sz="1100" b="1" i="0" u="none" strike="noStrike" dirty="0">
                          <a:solidFill>
                            <a:srgbClr val="707070"/>
                          </a:solidFill>
                          <a:effectLst/>
                          <a:latin typeface="Segoe UI" panose="020B0502040204020203" pitchFamily="34" charset="0"/>
                        </a:rPr>
                        <a:t>Don’t know</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b"/>
                      <a:r>
                        <a:rPr lang="en-GB" sz="1100" b="0" i="0" u="none" strike="noStrike" dirty="0">
                          <a:solidFill>
                            <a:srgbClr val="707070"/>
                          </a:solidFill>
                          <a:effectLst/>
                          <a:latin typeface="Segoe UI" panose="020B0502040204020203" pitchFamily="34" charset="0"/>
                        </a:rPr>
                        <a:t>35</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95726">
                <a:tc>
                  <a:txBody>
                    <a:bodyPr/>
                    <a:lstStyle/>
                    <a:p>
                      <a:pPr algn="l"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l" rtl="0" fontAlgn="b"/>
                      <a:r>
                        <a:rPr lang="en-GB" sz="1100" b="1" i="0" u="none" strike="noStrike" dirty="0">
                          <a:solidFill>
                            <a:srgbClr val="707070"/>
                          </a:solidFill>
                          <a:effectLst/>
                          <a:latin typeface="Segoe UI" panose="020B0502040204020203" pitchFamily="34" charset="0"/>
                        </a:rPr>
                        <a:t>Will take advice from broker</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rtl="0" fontAlgn="b"/>
                      <a:r>
                        <a:rPr lang="en-GB" sz="1100" b="0" i="0" u="none" strike="noStrike" dirty="0">
                          <a:solidFill>
                            <a:srgbClr val="707070"/>
                          </a:solidFill>
                          <a:effectLst/>
                          <a:latin typeface="Segoe UI" panose="020B0502040204020203" pitchFamily="34" charset="0"/>
                        </a:rPr>
                        <a:t>11</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b"/>
                      <a:endParaRPr lang="en-GB" sz="1200" b="0" i="0" u="none" strike="noStrike" dirty="0">
                        <a:solidFill>
                          <a:schemeClr val="bg1">
                            <a:lumMod val="50000"/>
                          </a:schemeClr>
                        </a:solidFill>
                        <a:effectLst/>
                        <a:latin typeface="Segoe UI" panose="020B0502040204020203" pitchFamily="34" charset="0"/>
                        <a:cs typeface="Segoe UI" panose="020B0502040204020203" pitchFamily="34" charset="0"/>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pSp>
        <p:nvGrpSpPr>
          <p:cNvPr id="20" name="Group 19">
            <a:extLst>
              <a:ext uri="{FF2B5EF4-FFF2-40B4-BE49-F238E27FC236}">
                <a16:creationId xmlns:a16="http://schemas.microsoft.com/office/drawing/2014/main" id="{CED6F45F-C3E2-4379-8CF7-00E16B1A54A0}"/>
              </a:ext>
            </a:extLst>
          </p:cNvPr>
          <p:cNvGrpSpPr/>
          <p:nvPr/>
        </p:nvGrpSpPr>
        <p:grpSpPr>
          <a:xfrm>
            <a:off x="8028940" y="2956503"/>
            <a:ext cx="2661387" cy="3250718"/>
            <a:chOff x="7096126" y="2522936"/>
            <a:chExt cx="4057650" cy="3007981"/>
          </a:xfrm>
        </p:grpSpPr>
        <p:grpSp>
          <p:nvGrpSpPr>
            <p:cNvPr id="21" name="Group 20">
              <a:extLst>
                <a:ext uri="{FF2B5EF4-FFF2-40B4-BE49-F238E27FC236}">
                  <a16:creationId xmlns:a16="http://schemas.microsoft.com/office/drawing/2014/main" id="{40E546F3-BC1B-4F6F-AEAF-74F8C8B65D33}"/>
                </a:ext>
              </a:extLst>
            </p:cNvPr>
            <p:cNvGrpSpPr/>
            <p:nvPr/>
          </p:nvGrpSpPr>
          <p:grpSpPr>
            <a:xfrm>
              <a:off x="7096126" y="2522936"/>
              <a:ext cx="4057650" cy="3007981"/>
              <a:chOff x="7096126" y="2522936"/>
              <a:chExt cx="4057650" cy="3007981"/>
            </a:xfrm>
          </p:grpSpPr>
          <p:sp>
            <p:nvSpPr>
              <p:cNvPr id="24" name="Rounded Rectangle 30">
                <a:extLst>
                  <a:ext uri="{FF2B5EF4-FFF2-40B4-BE49-F238E27FC236}">
                    <a16:creationId xmlns:a16="http://schemas.microsoft.com/office/drawing/2014/main" id="{4AC307A0-9356-4725-A6C2-FB3A32D1D8D4}"/>
                  </a:ext>
                </a:extLst>
              </p:cNvPr>
              <p:cNvSpPr/>
              <p:nvPr/>
            </p:nvSpPr>
            <p:spPr bwMode="auto">
              <a:xfrm>
                <a:off x="7096126" y="2522936"/>
                <a:ext cx="4057650" cy="3007981"/>
              </a:xfrm>
              <a:prstGeom prst="roundRect">
                <a:avLst>
                  <a:gd name="adj" fmla="val 3936"/>
                </a:avLst>
              </a:prstGeom>
              <a:noFill/>
              <a:ln w="57150" cap="flat" cmpd="sng" algn="ctr">
                <a:solidFill>
                  <a:srgbClr val="00206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Arial" charset="0"/>
                  <a:ea typeface="ＭＳ Ｐゴシック" pitchFamily="1" charset="-128"/>
                  <a:cs typeface="+mn-cs"/>
                </a:endParaRPr>
              </a:p>
            </p:txBody>
          </p:sp>
          <p:cxnSp>
            <p:nvCxnSpPr>
              <p:cNvPr id="25" name="Straight Connector 24">
                <a:extLst>
                  <a:ext uri="{FF2B5EF4-FFF2-40B4-BE49-F238E27FC236}">
                    <a16:creationId xmlns:a16="http://schemas.microsoft.com/office/drawing/2014/main" id="{5D10770D-D9F6-475D-B6FB-7C8FF46B7665}"/>
                  </a:ext>
                </a:extLst>
              </p:cNvPr>
              <p:cNvCxnSpPr/>
              <p:nvPr/>
            </p:nvCxnSpPr>
            <p:spPr>
              <a:xfrm>
                <a:off x="7219949" y="2561878"/>
                <a:ext cx="3826394" cy="0"/>
              </a:xfrm>
              <a:prstGeom prst="line">
                <a:avLst/>
              </a:prstGeom>
              <a:ln w="57150" cmpd="sng">
                <a:solidFill>
                  <a:srgbClr val="002060"/>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2" name="Oval 21">
              <a:extLst>
                <a:ext uri="{FF2B5EF4-FFF2-40B4-BE49-F238E27FC236}">
                  <a16:creationId xmlns:a16="http://schemas.microsoft.com/office/drawing/2014/main" id="{F6158952-7F18-4052-AB47-CECD9C64C916}"/>
                </a:ext>
              </a:extLst>
            </p:cNvPr>
            <p:cNvSpPr/>
            <p:nvPr/>
          </p:nvSpPr>
          <p:spPr>
            <a:xfrm>
              <a:off x="7167561" y="2533303"/>
              <a:ext cx="85725" cy="95597"/>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23" name="Oval 22">
              <a:extLst>
                <a:ext uri="{FF2B5EF4-FFF2-40B4-BE49-F238E27FC236}">
                  <a16:creationId xmlns:a16="http://schemas.microsoft.com/office/drawing/2014/main" id="{5F4FB0D1-AE14-461B-9414-9A3CFA5CA260}"/>
                </a:ext>
              </a:extLst>
            </p:cNvPr>
            <p:cNvSpPr/>
            <p:nvPr/>
          </p:nvSpPr>
          <p:spPr>
            <a:xfrm>
              <a:off x="10996060" y="2557029"/>
              <a:ext cx="107433" cy="104602"/>
            </a:xfrm>
            <a:prstGeom prst="ellipse">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grpSp>
    </p:spTree>
    <p:extLst>
      <p:ext uri="{BB962C8B-B14F-4D97-AF65-F5344CB8AC3E}">
        <p14:creationId xmlns:p14="http://schemas.microsoft.com/office/powerpoint/2010/main" val="29159008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3"/>
          <p:cNvGraphicFramePr>
            <a:graphicFrameLocks/>
          </p:cNvGraphicFramePr>
          <p:nvPr>
            <p:extLst>
              <p:ext uri="{D42A27DB-BD31-4B8C-83A1-F6EECF244321}">
                <p14:modId xmlns:p14="http://schemas.microsoft.com/office/powerpoint/2010/main" val="3105132629"/>
              </p:ext>
            </p:extLst>
          </p:nvPr>
        </p:nvGraphicFramePr>
        <p:xfrm>
          <a:off x="222640" y="1277036"/>
          <a:ext cx="8575920" cy="46864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22888" y="158977"/>
            <a:ext cx="11095644" cy="671807"/>
          </a:xfrm>
        </p:spPr>
        <p:txBody>
          <a:bodyPr>
            <a:normAutofit/>
          </a:bodyPr>
          <a:lstStyle/>
          <a:p>
            <a:r>
              <a:rPr lang="en-GB" dirty="0">
                <a:solidFill>
                  <a:srgbClr val="FD5608"/>
                </a:solidFill>
                <a:latin typeface="Calibri" panose="020F0502020204030204" pitchFamily="34" charset="0"/>
                <a:cs typeface="Calibri" panose="020F0502020204030204" pitchFamily="34" charset="0"/>
              </a:rPr>
              <a:t>The proportion of landlords </a:t>
            </a:r>
            <a:r>
              <a:rPr kumimoji="0" lang="en-GB" sz="2400" b="1" i="0" u="none" strike="noStrike" kern="1200" cap="none" spc="0" normalizeH="0" baseline="0" noProof="0" dirty="0">
                <a:ln>
                  <a:noFill/>
                </a:ln>
                <a:solidFill>
                  <a:srgbClr val="FD5608"/>
                </a:solidFill>
                <a:effectLst/>
                <a:uLnTx/>
                <a:uFillTx/>
                <a:latin typeface="Calibri" panose="020F0502020204030204" pitchFamily="34" charset="0"/>
                <a:cs typeface="Calibri" panose="020F0502020204030204" pitchFamily="34" charset="0"/>
              </a:rPr>
              <a:t>planning to re-mortgage in the next year remains stable</a:t>
            </a:r>
            <a:endParaRPr lang="en-GB" sz="2400" dirty="0"/>
          </a:p>
        </p:txBody>
      </p:sp>
      <p:sp>
        <p:nvSpPr>
          <p:cNvPr id="3" name="Text Placeholder 2"/>
          <p:cNvSpPr>
            <a:spLocks noGrp="1"/>
          </p:cNvSpPr>
          <p:nvPr>
            <p:ph type="body" sz="quarter" idx="18"/>
          </p:nvPr>
        </p:nvSpPr>
        <p:spPr>
          <a:xfrm>
            <a:off x="668337" y="6189797"/>
            <a:ext cx="6507163" cy="331241"/>
          </a:xfrm>
        </p:spPr>
        <p:txBody>
          <a:bodyPr/>
          <a:lstStyle/>
          <a:p>
            <a:pPr marL="87313"/>
            <a:r>
              <a:rPr lang="en-GB" dirty="0"/>
              <a:t> Q30ab: Do you plan to re-mortgage any of your current BTL mortgages in the next 12 months? Base: All with BTL borrowing (616)</a:t>
            </a:r>
          </a:p>
        </p:txBody>
      </p:sp>
      <p:sp>
        <p:nvSpPr>
          <p:cNvPr id="18" name="Text Placeholder 17"/>
          <p:cNvSpPr>
            <a:spLocks noGrp="1"/>
          </p:cNvSpPr>
          <p:nvPr>
            <p:ph type="body" sz="quarter" idx="19"/>
          </p:nvPr>
        </p:nvSpPr>
        <p:spPr>
          <a:xfrm>
            <a:off x="439738" y="914400"/>
            <a:ext cx="11486314" cy="581025"/>
          </a:xfrm>
        </p:spPr>
        <p:txBody>
          <a:body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50" dirty="0">
                <a:solidFill>
                  <a:srgbClr val="FFFFFF"/>
                </a:solidFill>
                <a:latin typeface="Calibri" panose="020F0502020204030204" pitchFamily="34" charset="0"/>
                <a:cs typeface="Calibri" panose="020F0502020204030204" pitchFamily="34" charset="0"/>
              </a:rPr>
              <a:t>‘Portfolio</a:t>
            </a:r>
            <a:r>
              <a:rPr kumimoji="0" lang="en-GB" sz="135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landlords (with 4+ BTL mortgages) are more likely to intend to re-mortgage in the next </a:t>
            </a:r>
            <a:r>
              <a:rPr lang="en-GB" sz="1350" dirty="0">
                <a:solidFill>
                  <a:srgbClr val="FFFFFF"/>
                </a:solidFill>
                <a:latin typeface="Calibri" panose="020F0502020204030204" pitchFamily="34" charset="0"/>
                <a:cs typeface="Calibri" panose="020F0502020204030204" pitchFamily="34" charset="0"/>
              </a:rPr>
              <a:t>12 months</a:t>
            </a:r>
            <a:r>
              <a:rPr kumimoji="0" lang="en-GB" sz="135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compared to their ‘consumer’ BTL landlord counterparts (</a:t>
            </a:r>
            <a:r>
              <a:rPr lang="en-GB" sz="1350" dirty="0">
                <a:solidFill>
                  <a:srgbClr val="FFFFFF"/>
                </a:solidFill>
                <a:latin typeface="Calibri" panose="020F0502020204030204" pitchFamily="34" charset="0"/>
                <a:cs typeface="Calibri" panose="020F0502020204030204" pitchFamily="34" charset="0"/>
              </a:rPr>
              <a:t>42</a:t>
            </a:r>
            <a:r>
              <a:rPr kumimoji="0" lang="en-GB" sz="135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vs. </a:t>
            </a:r>
            <a:r>
              <a:rPr lang="en-GB" sz="1350" dirty="0">
                <a:solidFill>
                  <a:srgbClr val="FFFFFF"/>
                </a:solidFill>
                <a:latin typeface="Calibri" panose="020F0502020204030204" pitchFamily="34" charset="0"/>
                <a:cs typeface="Calibri" panose="020F0502020204030204" pitchFamily="34" charset="0"/>
              </a:rPr>
              <a:t>18</a:t>
            </a:r>
            <a:r>
              <a:rPr kumimoji="0" lang="en-GB" sz="135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p>
        </p:txBody>
      </p:sp>
      <p:sp>
        <p:nvSpPr>
          <p:cNvPr id="11" name="Text Placeholder 4"/>
          <p:cNvSpPr>
            <a:spLocks noGrp="1"/>
          </p:cNvSpPr>
          <p:nvPr>
            <p:ph type="body" sz="quarter" idx="20"/>
          </p:nvPr>
        </p:nvSpPr>
        <p:spPr>
          <a:xfrm>
            <a:off x="439738" y="1581150"/>
            <a:ext cx="10952162" cy="390525"/>
          </a:xfrm>
        </p:spPr>
        <p:txBody>
          <a:bodyPr/>
          <a:lstStyle/>
          <a:p>
            <a:r>
              <a:rPr lang="en-GB" dirty="0"/>
              <a:t>Intend to re-mortgage in next 12 month (% Yes)</a:t>
            </a:r>
          </a:p>
        </p:txBody>
      </p:sp>
      <p:cxnSp>
        <p:nvCxnSpPr>
          <p:cNvPr id="32" name="Straight Connector 31"/>
          <p:cNvCxnSpPr/>
          <p:nvPr/>
        </p:nvCxnSpPr>
        <p:spPr bwMode="auto">
          <a:xfrm flipH="1" flipV="1">
            <a:off x="2140822" y="2529235"/>
            <a:ext cx="11574"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graphicFrame>
        <p:nvGraphicFramePr>
          <p:cNvPr id="26" name="Group 34">
            <a:extLst>
              <a:ext uri="{FF2B5EF4-FFF2-40B4-BE49-F238E27FC236}">
                <a16:creationId xmlns:a16="http://schemas.microsoft.com/office/drawing/2014/main" id="{119620FD-29BE-4AF4-A48A-91651D0B91F2}"/>
              </a:ext>
            </a:extLst>
          </p:cNvPr>
          <p:cNvGraphicFramePr>
            <a:graphicFrameLocks noGrp="1"/>
          </p:cNvGraphicFramePr>
          <p:nvPr>
            <p:extLst>
              <p:ext uri="{D42A27DB-BD31-4B8C-83A1-F6EECF244321}">
                <p14:modId xmlns:p14="http://schemas.microsoft.com/office/powerpoint/2010/main" val="2575347895"/>
              </p:ext>
            </p:extLst>
          </p:nvPr>
        </p:nvGraphicFramePr>
        <p:xfrm>
          <a:off x="8943139" y="3134127"/>
          <a:ext cx="2923143" cy="1082274"/>
        </p:xfrm>
        <a:graphic>
          <a:graphicData uri="http://schemas.openxmlformats.org/drawingml/2006/table">
            <a:tbl>
              <a:tblPr/>
              <a:tblGrid>
                <a:gridCol w="171223">
                  <a:extLst>
                    <a:ext uri="{9D8B030D-6E8A-4147-A177-3AD203B41FA5}">
                      <a16:colId xmlns:a16="http://schemas.microsoft.com/office/drawing/2014/main" val="20002"/>
                    </a:ext>
                  </a:extLst>
                </a:gridCol>
                <a:gridCol w="1147238">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415962">
                  <a:extLst>
                    <a:ext uri="{9D8B030D-6E8A-4147-A177-3AD203B41FA5}">
                      <a16:colId xmlns:a16="http://schemas.microsoft.com/office/drawing/2014/main" val="20003"/>
                    </a:ext>
                  </a:extLst>
                </a:gridCol>
              </a:tblGrid>
              <a:tr h="533764">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GB" sz="1100" b="1" dirty="0">
                          <a:solidFill>
                            <a:schemeClr val="bg1"/>
                          </a:solidFill>
                          <a:latin typeface="Segoe UI" pitchFamily="34" charset="0"/>
                          <a:cs typeface="Segoe UI" pitchFamily="34" charset="0"/>
                        </a:rPr>
                        <a:t>No. of BTL Mortgages </a:t>
                      </a:r>
                      <a:br>
                        <a:rPr lang="en-GB" sz="1100" b="1" dirty="0">
                          <a:solidFill>
                            <a:schemeClr val="bg1"/>
                          </a:solidFill>
                          <a:latin typeface="Segoe UI" pitchFamily="34" charset="0"/>
                          <a:cs typeface="Segoe UI" pitchFamily="34" charset="0"/>
                        </a:rPr>
                      </a:br>
                      <a:r>
                        <a:rPr lang="en-GB" sz="1100" b="1" dirty="0">
                          <a:solidFill>
                            <a:schemeClr val="bg1"/>
                          </a:solidFill>
                          <a:latin typeface="Segoe UI" pitchFamily="34" charset="0"/>
                          <a:cs typeface="Segoe UI" pitchFamily="34" charset="0"/>
                        </a:rPr>
                        <a:t>(% Intend to re-mortgage)</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GB" sz="1100" b="1" dirty="0">
                          <a:solidFill>
                            <a:schemeClr val="bg1"/>
                          </a:solidFill>
                          <a:latin typeface="Segoe UI" pitchFamily="34" charset="0"/>
                          <a:ea typeface="Segoe UI" pitchFamily="34" charset="0"/>
                          <a:cs typeface="Segoe UI" pitchFamily="34" charset="0"/>
                        </a:rPr>
                        <a:t>No. of properties </a:t>
                      </a:r>
                      <a:br>
                        <a:rPr lang="en-GB" sz="1100" b="1" dirty="0">
                          <a:solidFill>
                            <a:schemeClr val="bg1"/>
                          </a:solidFill>
                          <a:latin typeface="Segoe UI" pitchFamily="34" charset="0"/>
                          <a:ea typeface="Segoe UI" pitchFamily="34" charset="0"/>
                          <a:cs typeface="Segoe UI" pitchFamily="34" charset="0"/>
                        </a:rPr>
                      </a:br>
                      <a:r>
                        <a:rPr lang="en-GB" sz="1100" b="1" dirty="0">
                          <a:solidFill>
                            <a:schemeClr val="bg1"/>
                          </a:solidFill>
                          <a:latin typeface="Segoe UI" pitchFamily="34" charset="0"/>
                          <a:ea typeface="Segoe UI" pitchFamily="34" charset="0"/>
                          <a:cs typeface="Segoe UI" pitchFamily="34" charset="0"/>
                        </a:rPr>
                        <a:t>(% Intend to re-mortgage)</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lumMod val="75000"/>
                            <a:lumOff val="25000"/>
                          </a:schemeClr>
                        </a:solidFill>
                        <a:effectLst/>
                        <a:latin typeface="+mn-lt"/>
                        <a:ea typeface="MS PGothic" pitchFamily="34" charset="-128"/>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6"/>
                  </a:ext>
                </a:extLst>
              </a:tr>
              <a:tr h="274255">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1 – 3</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           18</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55">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4+</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rPr>
                        <a:t>           42</a:t>
                      </a: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bg1">
                            <a:lumMod val="50000"/>
                          </a:schemeClr>
                        </a:solidFill>
                        <a:effectLst/>
                        <a:latin typeface="Segoe UI" panose="020B0502040204020203" pitchFamily="34" charset="0"/>
                        <a:ea typeface="MS PGothic" pitchFamily="34" charset="-128"/>
                        <a:cs typeface="Segoe UI" panose="020B0502040204020203" pitchFamily="34" charset="0"/>
                      </a:endParaRPr>
                    </a:p>
                  </a:txBody>
                  <a:tcPr marL="9524" marR="9524" marT="9526"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7" name="Rounded Rectangle 21">
            <a:extLst>
              <a:ext uri="{FF2B5EF4-FFF2-40B4-BE49-F238E27FC236}">
                <a16:creationId xmlns:a16="http://schemas.microsoft.com/office/drawing/2014/main" id="{68681DA9-ACEC-4398-A9D4-5170B2341068}"/>
              </a:ext>
            </a:extLst>
          </p:cNvPr>
          <p:cNvSpPr/>
          <p:nvPr/>
        </p:nvSpPr>
        <p:spPr bwMode="auto">
          <a:xfrm>
            <a:off x="8943139" y="3153789"/>
            <a:ext cx="2936124" cy="1082932"/>
          </a:xfrm>
          <a:prstGeom prst="roundRect">
            <a:avLst>
              <a:gd name="adj" fmla="val 3936"/>
            </a:avLst>
          </a:prstGeom>
          <a:noFill/>
          <a:ln w="57150" cap="flat" cmpd="sng" algn="ctr">
            <a:solidFill>
              <a:srgbClr val="00206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4" name="Straight Connector 3">
            <a:extLst>
              <a:ext uri="{FF2B5EF4-FFF2-40B4-BE49-F238E27FC236}">
                <a16:creationId xmlns:a16="http://schemas.microsoft.com/office/drawing/2014/main" id="{42992664-9CFF-320D-FFE9-64FC96701B43}"/>
              </a:ext>
            </a:extLst>
          </p:cNvPr>
          <p:cNvCxnSpPr/>
          <p:nvPr/>
        </p:nvCxnSpPr>
        <p:spPr bwMode="auto">
          <a:xfrm flipH="1" flipV="1">
            <a:off x="7789369" y="2529235"/>
            <a:ext cx="11574"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5" name="Straight Connector 4">
            <a:extLst>
              <a:ext uri="{FF2B5EF4-FFF2-40B4-BE49-F238E27FC236}">
                <a16:creationId xmlns:a16="http://schemas.microsoft.com/office/drawing/2014/main" id="{833E02FE-4902-D9BF-0B2A-67B35E0D9A76}"/>
              </a:ext>
            </a:extLst>
          </p:cNvPr>
          <p:cNvCxnSpPr/>
          <p:nvPr/>
        </p:nvCxnSpPr>
        <p:spPr bwMode="auto">
          <a:xfrm flipH="1" flipV="1">
            <a:off x="5914107" y="2529235"/>
            <a:ext cx="11574"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6" name="Straight Connector 5">
            <a:extLst>
              <a:ext uri="{FF2B5EF4-FFF2-40B4-BE49-F238E27FC236}">
                <a16:creationId xmlns:a16="http://schemas.microsoft.com/office/drawing/2014/main" id="{DF1FEE35-783F-3D25-1A56-207F35CF9743}"/>
              </a:ext>
            </a:extLst>
          </p:cNvPr>
          <p:cNvCxnSpPr/>
          <p:nvPr/>
        </p:nvCxnSpPr>
        <p:spPr bwMode="auto">
          <a:xfrm flipH="1" flipV="1">
            <a:off x="4023173" y="2529235"/>
            <a:ext cx="11574"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7" name="Straight Connector 6">
            <a:extLst>
              <a:ext uri="{FF2B5EF4-FFF2-40B4-BE49-F238E27FC236}">
                <a16:creationId xmlns:a16="http://schemas.microsoft.com/office/drawing/2014/main" id="{F105D51B-1BD7-6620-5B3E-44AB235D51AC}"/>
              </a:ext>
            </a:extLst>
          </p:cNvPr>
          <p:cNvCxnSpPr/>
          <p:nvPr/>
        </p:nvCxnSpPr>
        <p:spPr bwMode="auto">
          <a:xfrm flipH="1" flipV="1">
            <a:off x="263625" y="2491136"/>
            <a:ext cx="11574"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Tree>
    <p:extLst>
      <p:ext uri="{BB962C8B-B14F-4D97-AF65-F5344CB8AC3E}">
        <p14:creationId xmlns:p14="http://schemas.microsoft.com/office/powerpoint/2010/main" val="99479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887" y="244702"/>
            <a:ext cx="10364487" cy="677492"/>
          </a:xfrm>
        </p:spPr>
        <p:txBody>
          <a:bodyPr>
            <a:normAutofit/>
          </a:bodyPr>
          <a:lstStyle/>
          <a:p>
            <a:r>
              <a:rPr lang="en-GB" dirty="0"/>
              <a:t>All confidence metrics have softened further in Q2 23, with rental yield expectations taking the biggest hit from last quarter  </a:t>
            </a:r>
          </a:p>
        </p:txBody>
      </p:sp>
      <p:sp>
        <p:nvSpPr>
          <p:cNvPr id="4" name="Text Placeholder 3"/>
          <p:cNvSpPr>
            <a:spLocks noGrp="1"/>
          </p:cNvSpPr>
          <p:nvPr>
            <p:ph type="body" sz="quarter" idx="18"/>
          </p:nvPr>
        </p:nvSpPr>
        <p:spPr>
          <a:xfrm>
            <a:off x="668337" y="6189797"/>
            <a:ext cx="9417050" cy="273050"/>
          </a:xfrm>
        </p:spPr>
        <p:txBody>
          <a:bodyPr/>
          <a:lstStyle/>
          <a:p>
            <a:r>
              <a:rPr lang="en-GB" altLang="en-US" dirty="0"/>
              <a:t>Q10. How would you rate each of these aspects around your own letting business for the next 3 months? </a:t>
            </a:r>
            <a:r>
              <a:rPr lang="en-US" altLang="en-US" dirty="0"/>
              <a:t>Base: All answering (983)</a:t>
            </a:r>
            <a:endParaRPr lang="en-GB" altLang="en-US" dirty="0"/>
          </a:p>
        </p:txBody>
      </p:sp>
      <p:sp>
        <p:nvSpPr>
          <p:cNvPr id="5" name="Text Placeholder 4"/>
          <p:cNvSpPr>
            <a:spLocks noGrp="1"/>
          </p:cNvSpPr>
          <p:nvPr>
            <p:ph type="body" sz="quarter" idx="19"/>
          </p:nvPr>
        </p:nvSpPr>
        <p:spPr>
          <a:xfrm>
            <a:off x="439738" y="1007919"/>
            <a:ext cx="11078794" cy="581025"/>
          </a:xfrm>
        </p:spPr>
        <p:txBody>
          <a:bodyPr>
            <a:normAutofit/>
          </a:bodyPr>
          <a:lstStyle/>
          <a:p>
            <a:r>
              <a:rPr lang="en-GB" dirty="0"/>
              <a:t>Landlord confidence remains significantly lower, on every dimension, in comparison to this time last year. In light of further increases to the BoE base rate, Q2 2023 continues to see a net negative situation for confidence in their ‘own lettings business’.</a:t>
            </a:r>
          </a:p>
        </p:txBody>
      </p:sp>
      <p:sp>
        <p:nvSpPr>
          <p:cNvPr id="6" name="Text Placeholder 5"/>
          <p:cNvSpPr>
            <a:spLocks noGrp="1"/>
          </p:cNvSpPr>
          <p:nvPr>
            <p:ph type="body" sz="quarter" idx="20"/>
          </p:nvPr>
        </p:nvSpPr>
        <p:spPr>
          <a:xfrm>
            <a:off x="439738" y="1674669"/>
            <a:ext cx="10952162" cy="390525"/>
          </a:xfrm>
        </p:spPr>
        <p:txBody>
          <a:bodyPr/>
          <a:lstStyle/>
          <a:p>
            <a:r>
              <a:rPr lang="en-GB" dirty="0"/>
              <a:t>Business expectations for the next 3 months % rated ‘GOOD/VERY GOOD’</a:t>
            </a:r>
          </a:p>
        </p:txBody>
      </p:sp>
      <p:graphicFrame>
        <p:nvGraphicFramePr>
          <p:cNvPr id="7" name="Object 32"/>
          <p:cNvGraphicFramePr>
            <a:graphicFrameLocks noChangeAspect="1"/>
          </p:cNvGraphicFramePr>
          <p:nvPr/>
        </p:nvGraphicFramePr>
        <p:xfrm>
          <a:off x="525463" y="2137881"/>
          <a:ext cx="8923338" cy="3594179"/>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bwMode="auto">
          <a:xfrm>
            <a:off x="7981950" y="2137881"/>
            <a:ext cx="1462205" cy="3622739"/>
          </a:xfrm>
          <a:prstGeom prst="roundRect">
            <a:avLst>
              <a:gd name="adj" fmla="val 3936"/>
            </a:avLst>
          </a:prstGeom>
          <a:noFill/>
          <a:ln w="381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hangingPunct="0"/>
            <a:endParaRPr lang="en-GB" dirty="0">
              <a:solidFill>
                <a:srgbClr val="000000"/>
              </a:solidFill>
              <a:latin typeface="Segoe UI" pitchFamily="34" charset="0"/>
              <a:ea typeface="Segoe UI" pitchFamily="34" charset="0"/>
              <a:cs typeface="Segoe UI" pitchFamily="34" charset="0"/>
            </a:endParaRPr>
          </a:p>
        </p:txBody>
      </p:sp>
      <p:sp>
        <p:nvSpPr>
          <p:cNvPr id="12" name="Rounded Rectangle 11"/>
          <p:cNvSpPr/>
          <p:nvPr/>
        </p:nvSpPr>
        <p:spPr bwMode="auto">
          <a:xfrm>
            <a:off x="535618" y="2109321"/>
            <a:ext cx="1462205" cy="515768"/>
          </a:xfrm>
          <a:prstGeom prst="roundRect">
            <a:avLst/>
          </a:prstGeom>
          <a:solidFill>
            <a:schemeClr val="bg1">
              <a:lumMod val="75000"/>
            </a:schemeClr>
          </a:solidFill>
          <a:ln w="381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2"/>
                </a:solidFill>
                <a:latin typeface="Segoe UI" pitchFamily="34" charset="0"/>
                <a:ea typeface="Segoe UI" pitchFamily="34" charset="0"/>
                <a:cs typeface="Segoe UI" pitchFamily="34" charset="0"/>
              </a:rPr>
              <a:t>Capital Gains</a:t>
            </a:r>
          </a:p>
        </p:txBody>
      </p:sp>
      <p:sp>
        <p:nvSpPr>
          <p:cNvPr id="13" name="Rounded Rectangle 12"/>
          <p:cNvSpPr/>
          <p:nvPr/>
        </p:nvSpPr>
        <p:spPr bwMode="auto">
          <a:xfrm>
            <a:off x="4267200" y="2109321"/>
            <a:ext cx="1462205" cy="515768"/>
          </a:xfrm>
          <a:prstGeom prst="roundRect">
            <a:avLst/>
          </a:prstGeom>
          <a:solidFill>
            <a:schemeClr val="bg1">
              <a:lumMod val="75000"/>
            </a:schemeClr>
          </a:solidFill>
          <a:ln w="381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2"/>
                </a:solidFill>
                <a:latin typeface="Segoe UI" pitchFamily="34" charset="0"/>
                <a:ea typeface="Segoe UI" pitchFamily="34" charset="0"/>
                <a:cs typeface="Segoe UI" pitchFamily="34" charset="0"/>
              </a:rPr>
              <a:t>UK Financial Market</a:t>
            </a:r>
          </a:p>
        </p:txBody>
      </p:sp>
      <p:sp>
        <p:nvSpPr>
          <p:cNvPr id="14" name="Rounded Rectangle 13"/>
          <p:cNvSpPr/>
          <p:nvPr/>
        </p:nvSpPr>
        <p:spPr bwMode="auto">
          <a:xfrm>
            <a:off x="7981950" y="2109320"/>
            <a:ext cx="1474910" cy="515768"/>
          </a:xfrm>
          <a:prstGeom prst="roundRect">
            <a:avLst/>
          </a:prstGeom>
          <a:solidFill>
            <a:schemeClr val="bg1">
              <a:lumMod val="75000"/>
            </a:schemeClr>
          </a:solidFill>
          <a:ln w="38100" cap="flat" cmpd="sng" algn="ctr">
            <a:solidFill>
              <a:schemeClr val="accent3"/>
            </a:solidFill>
            <a:prstDash val="sysDot"/>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2"/>
                </a:solidFill>
                <a:latin typeface="Segoe UI" pitchFamily="34" charset="0"/>
                <a:ea typeface="Segoe UI" pitchFamily="34" charset="0"/>
                <a:cs typeface="Segoe UI" pitchFamily="34" charset="0"/>
              </a:rPr>
              <a:t>Own Letting Business</a:t>
            </a:r>
          </a:p>
        </p:txBody>
      </p:sp>
      <p:sp>
        <p:nvSpPr>
          <p:cNvPr id="16" name="Rounded Rectangle 15"/>
          <p:cNvSpPr/>
          <p:nvPr/>
        </p:nvSpPr>
        <p:spPr bwMode="auto">
          <a:xfrm>
            <a:off x="6105525" y="2136543"/>
            <a:ext cx="1462206" cy="515768"/>
          </a:xfrm>
          <a:prstGeom prst="roundRect">
            <a:avLst/>
          </a:prstGeom>
          <a:solidFill>
            <a:schemeClr val="bg1">
              <a:lumMod val="75000"/>
            </a:schemeClr>
          </a:solidFill>
          <a:ln w="381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350" b="1" dirty="0">
                <a:solidFill>
                  <a:schemeClr val="bg2"/>
                </a:solidFill>
                <a:latin typeface="Segoe UI" pitchFamily="34" charset="0"/>
                <a:ea typeface="Segoe UI" pitchFamily="34" charset="0"/>
                <a:cs typeface="Segoe UI" pitchFamily="34" charset="0"/>
              </a:rPr>
              <a:t>UK Private Rental Sector</a:t>
            </a:r>
          </a:p>
        </p:txBody>
      </p:sp>
      <p:sp>
        <p:nvSpPr>
          <p:cNvPr id="17" name="Rounded Rectangle 16"/>
          <p:cNvSpPr/>
          <p:nvPr/>
        </p:nvSpPr>
        <p:spPr bwMode="auto">
          <a:xfrm>
            <a:off x="2400300" y="2109321"/>
            <a:ext cx="1462205" cy="515768"/>
          </a:xfrm>
          <a:prstGeom prst="roundRect">
            <a:avLst/>
          </a:prstGeom>
          <a:solidFill>
            <a:schemeClr val="bg1">
              <a:lumMod val="75000"/>
            </a:schemeClr>
          </a:solidFill>
          <a:ln w="381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2"/>
                </a:solidFill>
                <a:latin typeface="Segoe UI" pitchFamily="34" charset="0"/>
                <a:ea typeface="Segoe UI" pitchFamily="34" charset="0"/>
                <a:cs typeface="Segoe UI" pitchFamily="34" charset="0"/>
              </a:rPr>
              <a:t>Rental Yields</a:t>
            </a:r>
          </a:p>
        </p:txBody>
      </p:sp>
      <p:sp>
        <p:nvSpPr>
          <p:cNvPr id="21" name="Rounded Rectangle 20"/>
          <p:cNvSpPr/>
          <p:nvPr/>
        </p:nvSpPr>
        <p:spPr bwMode="auto">
          <a:xfrm>
            <a:off x="6105525" y="2137881"/>
            <a:ext cx="1462205" cy="3622739"/>
          </a:xfrm>
          <a:prstGeom prst="roundRect">
            <a:avLst>
              <a:gd name="adj" fmla="val 3936"/>
            </a:avLst>
          </a:prstGeom>
          <a:noFill/>
          <a:ln w="381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hangingPunct="0"/>
            <a:endParaRPr lang="en-GB" dirty="0">
              <a:solidFill>
                <a:srgbClr val="000000"/>
              </a:solidFill>
              <a:latin typeface="Segoe UI" pitchFamily="34" charset="0"/>
              <a:ea typeface="Segoe UI" pitchFamily="34" charset="0"/>
              <a:cs typeface="Segoe UI" pitchFamily="34" charset="0"/>
            </a:endParaRPr>
          </a:p>
        </p:txBody>
      </p:sp>
      <p:sp>
        <p:nvSpPr>
          <p:cNvPr id="22" name="Rounded Rectangle 21"/>
          <p:cNvSpPr/>
          <p:nvPr/>
        </p:nvSpPr>
        <p:spPr bwMode="auto">
          <a:xfrm>
            <a:off x="4267200" y="2109320"/>
            <a:ext cx="1462205" cy="3650576"/>
          </a:xfrm>
          <a:prstGeom prst="roundRect">
            <a:avLst>
              <a:gd name="adj" fmla="val 3936"/>
            </a:avLst>
          </a:prstGeom>
          <a:noFill/>
          <a:ln w="381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hangingPunct="0"/>
            <a:endParaRPr lang="en-GB" dirty="0">
              <a:solidFill>
                <a:srgbClr val="000000"/>
              </a:solidFill>
              <a:latin typeface="Segoe UI" pitchFamily="34" charset="0"/>
              <a:ea typeface="Segoe UI" pitchFamily="34" charset="0"/>
              <a:cs typeface="Segoe UI" pitchFamily="34" charset="0"/>
            </a:endParaRPr>
          </a:p>
        </p:txBody>
      </p:sp>
      <p:sp>
        <p:nvSpPr>
          <p:cNvPr id="23" name="Rounded Rectangle 22"/>
          <p:cNvSpPr/>
          <p:nvPr/>
        </p:nvSpPr>
        <p:spPr bwMode="auto">
          <a:xfrm>
            <a:off x="2400300" y="2109319"/>
            <a:ext cx="1462205" cy="3650577"/>
          </a:xfrm>
          <a:prstGeom prst="roundRect">
            <a:avLst>
              <a:gd name="adj" fmla="val 3936"/>
            </a:avLst>
          </a:prstGeom>
          <a:noFill/>
          <a:ln w="381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hangingPunct="0"/>
            <a:endParaRPr lang="en-GB" dirty="0">
              <a:solidFill>
                <a:srgbClr val="000000"/>
              </a:solidFill>
              <a:latin typeface="Segoe UI" pitchFamily="34" charset="0"/>
              <a:ea typeface="Segoe UI" pitchFamily="34" charset="0"/>
              <a:cs typeface="Segoe UI" pitchFamily="34" charset="0"/>
            </a:endParaRPr>
          </a:p>
        </p:txBody>
      </p:sp>
      <p:sp>
        <p:nvSpPr>
          <p:cNvPr id="24" name="Rounded Rectangle 23"/>
          <p:cNvSpPr/>
          <p:nvPr/>
        </p:nvSpPr>
        <p:spPr bwMode="auto">
          <a:xfrm>
            <a:off x="535618" y="2109318"/>
            <a:ext cx="1462205" cy="3650578"/>
          </a:xfrm>
          <a:prstGeom prst="roundRect">
            <a:avLst>
              <a:gd name="adj" fmla="val 3936"/>
            </a:avLst>
          </a:prstGeom>
          <a:noFill/>
          <a:ln w="3810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hangingPunct="0"/>
            <a:endParaRPr lang="en-GB" dirty="0">
              <a:solidFill>
                <a:srgbClr val="000000"/>
              </a:solidFill>
              <a:latin typeface="Segoe UI" pitchFamily="34" charset="0"/>
              <a:ea typeface="Segoe UI" pitchFamily="34" charset="0"/>
              <a:cs typeface="Segoe UI" pitchFamily="34" charset="0"/>
            </a:endParaRPr>
          </a:p>
        </p:txBody>
      </p:sp>
      <p:cxnSp>
        <p:nvCxnSpPr>
          <p:cNvPr id="36" name="Straight Connector 35"/>
          <p:cNvCxnSpPr/>
          <p:nvPr/>
        </p:nvCxnSpPr>
        <p:spPr>
          <a:xfrm flipV="1">
            <a:off x="10303562" y="3099014"/>
            <a:ext cx="0" cy="339113"/>
          </a:xfrm>
          <a:prstGeom prst="line">
            <a:avLst/>
          </a:prstGeom>
          <a:ln w="38100" cmpd="sng">
            <a:solidFill>
              <a:schemeClr val="bg1">
                <a:lumMod val="65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AutoShape 18"/>
          <p:cNvSpPr>
            <a:spLocks noChangeArrowheads="1"/>
          </p:cNvSpPr>
          <p:nvPr/>
        </p:nvSpPr>
        <p:spPr bwMode="auto">
          <a:xfrm>
            <a:off x="9632848" y="3415688"/>
            <a:ext cx="1366838" cy="1620000"/>
          </a:xfrm>
          <a:prstGeom prst="roundRect">
            <a:avLst>
              <a:gd name="adj" fmla="val 16667"/>
            </a:avLst>
          </a:prstGeom>
          <a:solidFill>
            <a:schemeClr val="bg1">
              <a:lumMod val="85000"/>
            </a:schemeClr>
          </a:solidFill>
          <a:ln w="38100">
            <a:solidFill>
              <a:schemeClr val="bg1">
                <a:lumMod val="65000"/>
              </a:schemeClr>
            </a:solid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ED174F"/>
              </a:solidFill>
              <a:effectLst/>
              <a:uLnTx/>
              <a:uFillTx/>
              <a:latin typeface="Segoe UI" panose="020B0502040204020203" pitchFamily="34" charset="0"/>
              <a:cs typeface="Segoe UI" panose="020B0502040204020203" pitchFamily="34" charset="0"/>
            </a:endParaRPr>
          </a:p>
        </p:txBody>
      </p:sp>
      <p:sp>
        <p:nvSpPr>
          <p:cNvPr id="38" name="Text Box 6"/>
          <p:cNvSpPr txBox="1">
            <a:spLocks noChangeArrowheads="1"/>
          </p:cNvSpPr>
          <p:nvPr/>
        </p:nvSpPr>
        <p:spPr bwMode="auto">
          <a:xfrm>
            <a:off x="9754292" y="3567108"/>
            <a:ext cx="1123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KEY METRIC: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Optimism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200" b="1"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39" name="Oval 38"/>
          <p:cNvSpPr/>
          <p:nvPr/>
        </p:nvSpPr>
        <p:spPr bwMode="auto">
          <a:xfrm>
            <a:off x="10010267" y="4019855"/>
            <a:ext cx="648000" cy="648000"/>
          </a:xfrm>
          <a:prstGeom prst="ellipse">
            <a:avLst/>
          </a:prstGeom>
          <a:solidFill>
            <a:schemeClr val="accent3"/>
          </a:solidFill>
          <a:ln w="28575" cap="rnd" cmpd="sng" algn="ctr">
            <a:noFill/>
            <a:prstDash val="solid"/>
            <a:round/>
            <a:headEnd type="none" w="med" len="med"/>
            <a:tailEnd type="none" w="med" len="med"/>
          </a:ln>
          <a:effectLst/>
        </p:spPr>
        <p:txBody>
          <a:bodyPr rot="0" spcFirstLastPara="0" vertOverflow="overflow" horzOverflow="overflow" vert="horz" wrap="none" lIns="72000" tIns="45720" rIns="72000" bIns="45720" numCol="1" spcCol="0" rtlCol="0" fromWordArt="0" anchor="ctr" anchorCtr="0" forceAA="0" compatLnSpc="1">
            <a:prstTxWarp prst="textNoShape">
              <a:avLst/>
            </a:prstTxWarp>
            <a:noAutofit/>
          </a:bodyPr>
          <a:lstStyle/>
          <a:p>
            <a:pPr algn="ctr" eaLnBrk="0" hangingPunct="0"/>
            <a:r>
              <a:rPr lang="en-GB" sz="2000" b="1" dirty="0">
                <a:solidFill>
                  <a:srgbClr val="FFFFFF"/>
                </a:solidFill>
                <a:latin typeface="Segoe UI" panose="020B0502040204020203" pitchFamily="34" charset="0"/>
                <a:ea typeface="Segoe UI" panose="020B0502040204020203" pitchFamily="34" charset="0"/>
                <a:cs typeface="Segoe UI" panose="020B0502040204020203" pitchFamily="34" charset="0"/>
              </a:rPr>
              <a:t>-14</a:t>
            </a:r>
          </a:p>
        </p:txBody>
      </p:sp>
      <p:cxnSp>
        <p:nvCxnSpPr>
          <p:cNvPr id="40" name="Straight Connector 39"/>
          <p:cNvCxnSpPr/>
          <p:nvPr/>
        </p:nvCxnSpPr>
        <p:spPr>
          <a:xfrm>
            <a:off x="9444155" y="3118064"/>
            <a:ext cx="859407" cy="0"/>
          </a:xfrm>
          <a:prstGeom prst="line">
            <a:avLst/>
          </a:prstGeom>
          <a:ln w="38100" cmpd="sng">
            <a:solidFill>
              <a:schemeClr val="bg1">
                <a:lumMod val="65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Text Box 6"/>
          <p:cNvSpPr txBox="1">
            <a:spLocks noChangeArrowheads="1"/>
          </p:cNvSpPr>
          <p:nvPr/>
        </p:nvSpPr>
        <p:spPr bwMode="auto">
          <a:xfrm>
            <a:off x="9793084" y="4661586"/>
            <a:ext cx="1123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Net score*</a:t>
            </a:r>
          </a:p>
        </p:txBody>
      </p:sp>
      <p:sp>
        <p:nvSpPr>
          <p:cNvPr id="44" name="Text Box 27"/>
          <p:cNvSpPr txBox="1">
            <a:spLocks noChangeArrowheads="1"/>
          </p:cNvSpPr>
          <p:nvPr/>
        </p:nvSpPr>
        <p:spPr bwMode="auto">
          <a:xfrm>
            <a:off x="9632849" y="5054411"/>
            <a:ext cx="1366837" cy="43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algn="ctr">
              <a:lnSpc>
                <a:spcPts val="1420"/>
              </a:lnSpc>
            </a:pPr>
            <a:r>
              <a:rPr lang="en-GB" altLang="en-US" sz="900" i="1" dirty="0">
                <a:solidFill>
                  <a:schemeClr val="tx1">
                    <a:lumMod val="75000"/>
                    <a:lumOff val="25000"/>
                  </a:schemeClr>
                </a:solidFill>
                <a:latin typeface="Segoe UI" pitchFamily="34" charset="0"/>
                <a:ea typeface="Segoe UI" pitchFamily="34" charset="0"/>
                <a:cs typeface="Segoe UI" pitchFamily="34" charset="0"/>
              </a:rPr>
              <a:t>* (Very good + Good) – (Poor + Very poor)</a:t>
            </a:r>
            <a:endParaRPr lang="en-US" altLang="en-US" sz="700" i="1" dirty="0">
              <a:solidFill>
                <a:schemeClr val="tx1">
                  <a:lumMod val="75000"/>
                  <a:lumOff val="25000"/>
                </a:schemeClr>
              </a:solidFill>
              <a:latin typeface="Segoe UI" pitchFamily="34" charset="0"/>
              <a:ea typeface="Segoe UI" pitchFamily="34" charset="0"/>
              <a:cs typeface="Segoe UI" pitchFamily="34" charset="0"/>
            </a:endParaRPr>
          </a:p>
        </p:txBody>
      </p:sp>
      <p:sp>
        <p:nvSpPr>
          <p:cNvPr id="25" name="TextBox 24"/>
          <p:cNvSpPr txBox="1"/>
          <p:nvPr/>
        </p:nvSpPr>
        <p:spPr>
          <a:xfrm>
            <a:off x="651079" y="5803198"/>
            <a:ext cx="593124" cy="230832"/>
          </a:xfrm>
          <a:prstGeom prst="rect">
            <a:avLst/>
          </a:prstGeom>
          <a:noFill/>
        </p:spPr>
        <p:txBody>
          <a:bodyPr wrap="square" rtlCol="0">
            <a:spAutoFit/>
          </a:bodyPr>
          <a:lstStyle/>
          <a:p>
            <a:pPr algn="ctr"/>
            <a:r>
              <a:rPr lang="en-GB" sz="900" b="1" dirty="0">
                <a:solidFill>
                  <a:schemeClr val="tx1">
                    <a:lumMod val="75000"/>
                    <a:lumOff val="25000"/>
                  </a:schemeClr>
                </a:solidFill>
                <a:latin typeface="Segoe UI" pitchFamily="34" charset="0"/>
                <a:ea typeface="Segoe UI" pitchFamily="34" charset="0"/>
                <a:cs typeface="Segoe UI" pitchFamily="34" charset="0"/>
              </a:rPr>
              <a:t>Q2’22</a:t>
            </a:r>
          </a:p>
        </p:txBody>
      </p:sp>
      <p:sp>
        <p:nvSpPr>
          <p:cNvPr id="26" name="TextBox 25"/>
          <p:cNvSpPr txBox="1"/>
          <p:nvPr/>
        </p:nvSpPr>
        <p:spPr>
          <a:xfrm>
            <a:off x="1282626" y="5803198"/>
            <a:ext cx="593124" cy="230832"/>
          </a:xfrm>
          <a:prstGeom prst="rect">
            <a:avLst/>
          </a:prstGeom>
          <a:noFill/>
        </p:spPr>
        <p:txBody>
          <a:bodyPr wrap="square" rtlCol="0">
            <a:spAutoFit/>
          </a:bodyPr>
          <a:lstStyle/>
          <a:p>
            <a:pPr algn="ctr"/>
            <a:r>
              <a:rPr lang="en-GB" sz="900" b="1" dirty="0">
                <a:solidFill>
                  <a:schemeClr val="tx1">
                    <a:lumMod val="75000"/>
                    <a:lumOff val="25000"/>
                  </a:schemeClr>
                </a:solidFill>
                <a:latin typeface="Segoe UI" pitchFamily="34" charset="0"/>
                <a:ea typeface="Segoe UI" pitchFamily="34" charset="0"/>
                <a:cs typeface="Segoe UI" pitchFamily="34" charset="0"/>
              </a:rPr>
              <a:t>Q2 ‘23</a:t>
            </a:r>
          </a:p>
        </p:txBody>
      </p:sp>
      <p:sp>
        <p:nvSpPr>
          <p:cNvPr id="35" name="TextBox 34"/>
          <p:cNvSpPr txBox="1"/>
          <p:nvPr/>
        </p:nvSpPr>
        <p:spPr>
          <a:xfrm>
            <a:off x="2499855" y="5803198"/>
            <a:ext cx="593124" cy="230832"/>
          </a:xfrm>
          <a:prstGeom prst="rect">
            <a:avLst/>
          </a:prstGeom>
          <a:noFill/>
        </p:spPr>
        <p:txBody>
          <a:bodyPr wrap="square" rtlCol="0">
            <a:spAutoFit/>
          </a:bodyPr>
          <a:lstStyle/>
          <a:p>
            <a:pPr algn="ctr"/>
            <a:r>
              <a:rPr lang="en-GB" sz="900" b="1" dirty="0">
                <a:solidFill>
                  <a:schemeClr val="tx1">
                    <a:lumMod val="75000"/>
                    <a:lumOff val="25000"/>
                  </a:schemeClr>
                </a:solidFill>
                <a:latin typeface="Segoe UI" pitchFamily="34" charset="0"/>
                <a:ea typeface="Segoe UI" pitchFamily="34" charset="0"/>
                <a:cs typeface="Segoe UI" pitchFamily="34" charset="0"/>
              </a:rPr>
              <a:t>Q2’22</a:t>
            </a:r>
          </a:p>
        </p:txBody>
      </p:sp>
      <p:sp>
        <p:nvSpPr>
          <p:cNvPr id="42" name="TextBox 41"/>
          <p:cNvSpPr txBox="1"/>
          <p:nvPr/>
        </p:nvSpPr>
        <p:spPr>
          <a:xfrm>
            <a:off x="3131402" y="5803198"/>
            <a:ext cx="593124" cy="230832"/>
          </a:xfrm>
          <a:prstGeom prst="rect">
            <a:avLst/>
          </a:prstGeom>
          <a:noFill/>
        </p:spPr>
        <p:txBody>
          <a:bodyPr wrap="square" rtlCol="0">
            <a:spAutoFit/>
          </a:bodyPr>
          <a:lstStyle/>
          <a:p>
            <a:pPr algn="ctr"/>
            <a:r>
              <a:rPr lang="en-GB" sz="900" b="1" dirty="0">
                <a:solidFill>
                  <a:schemeClr val="tx1">
                    <a:lumMod val="75000"/>
                    <a:lumOff val="25000"/>
                  </a:schemeClr>
                </a:solidFill>
                <a:latin typeface="Segoe UI" pitchFamily="34" charset="0"/>
                <a:ea typeface="Segoe UI" pitchFamily="34" charset="0"/>
                <a:cs typeface="Segoe UI" pitchFamily="34" charset="0"/>
              </a:rPr>
              <a:t>Q2 ‘23</a:t>
            </a:r>
          </a:p>
        </p:txBody>
      </p:sp>
      <p:sp>
        <p:nvSpPr>
          <p:cNvPr id="43" name="TextBox 42"/>
          <p:cNvSpPr txBox="1"/>
          <p:nvPr/>
        </p:nvSpPr>
        <p:spPr>
          <a:xfrm>
            <a:off x="4366755" y="5803198"/>
            <a:ext cx="593124" cy="230832"/>
          </a:xfrm>
          <a:prstGeom prst="rect">
            <a:avLst/>
          </a:prstGeom>
          <a:noFill/>
        </p:spPr>
        <p:txBody>
          <a:bodyPr wrap="square" rtlCol="0">
            <a:spAutoFit/>
          </a:bodyPr>
          <a:lstStyle/>
          <a:p>
            <a:pPr algn="ctr"/>
            <a:r>
              <a:rPr lang="en-GB" sz="900" b="1" dirty="0">
                <a:solidFill>
                  <a:schemeClr val="tx1">
                    <a:lumMod val="75000"/>
                    <a:lumOff val="25000"/>
                  </a:schemeClr>
                </a:solidFill>
                <a:latin typeface="Segoe UI" pitchFamily="34" charset="0"/>
                <a:ea typeface="Segoe UI" pitchFamily="34" charset="0"/>
                <a:cs typeface="Segoe UI" pitchFamily="34" charset="0"/>
              </a:rPr>
              <a:t>Q2’22</a:t>
            </a:r>
          </a:p>
        </p:txBody>
      </p:sp>
      <p:sp>
        <p:nvSpPr>
          <p:cNvPr id="45" name="TextBox 44"/>
          <p:cNvSpPr txBox="1"/>
          <p:nvPr/>
        </p:nvSpPr>
        <p:spPr>
          <a:xfrm>
            <a:off x="4998302" y="5803198"/>
            <a:ext cx="593124" cy="230832"/>
          </a:xfrm>
          <a:prstGeom prst="rect">
            <a:avLst/>
          </a:prstGeom>
          <a:noFill/>
        </p:spPr>
        <p:txBody>
          <a:bodyPr wrap="square" rtlCol="0">
            <a:spAutoFit/>
          </a:bodyPr>
          <a:lstStyle/>
          <a:p>
            <a:pPr algn="ctr"/>
            <a:r>
              <a:rPr lang="en-GB" sz="900" b="1" dirty="0">
                <a:solidFill>
                  <a:schemeClr val="tx1">
                    <a:lumMod val="75000"/>
                    <a:lumOff val="25000"/>
                  </a:schemeClr>
                </a:solidFill>
                <a:latin typeface="Segoe UI" pitchFamily="34" charset="0"/>
                <a:ea typeface="Segoe UI" pitchFamily="34" charset="0"/>
                <a:cs typeface="Segoe UI" pitchFamily="34" charset="0"/>
              </a:rPr>
              <a:t>Q2 ‘23</a:t>
            </a:r>
          </a:p>
        </p:txBody>
      </p:sp>
      <p:sp>
        <p:nvSpPr>
          <p:cNvPr id="46" name="TextBox 45"/>
          <p:cNvSpPr txBox="1"/>
          <p:nvPr/>
        </p:nvSpPr>
        <p:spPr>
          <a:xfrm>
            <a:off x="6243181" y="5803198"/>
            <a:ext cx="593124" cy="230832"/>
          </a:xfrm>
          <a:prstGeom prst="rect">
            <a:avLst/>
          </a:prstGeom>
          <a:noFill/>
        </p:spPr>
        <p:txBody>
          <a:bodyPr wrap="square" rtlCol="0">
            <a:spAutoFit/>
          </a:bodyPr>
          <a:lstStyle/>
          <a:p>
            <a:pPr algn="ctr"/>
            <a:r>
              <a:rPr lang="en-GB" sz="900" b="1" dirty="0">
                <a:solidFill>
                  <a:schemeClr val="tx1">
                    <a:lumMod val="75000"/>
                    <a:lumOff val="25000"/>
                  </a:schemeClr>
                </a:solidFill>
                <a:latin typeface="Segoe UI" pitchFamily="34" charset="0"/>
                <a:ea typeface="Segoe UI" pitchFamily="34" charset="0"/>
                <a:cs typeface="Segoe UI" pitchFamily="34" charset="0"/>
              </a:rPr>
              <a:t>Q2’22</a:t>
            </a:r>
          </a:p>
        </p:txBody>
      </p:sp>
      <p:sp>
        <p:nvSpPr>
          <p:cNvPr id="47" name="TextBox 46"/>
          <p:cNvSpPr txBox="1"/>
          <p:nvPr/>
        </p:nvSpPr>
        <p:spPr>
          <a:xfrm>
            <a:off x="6874728" y="5803198"/>
            <a:ext cx="593124" cy="230832"/>
          </a:xfrm>
          <a:prstGeom prst="rect">
            <a:avLst/>
          </a:prstGeom>
          <a:noFill/>
        </p:spPr>
        <p:txBody>
          <a:bodyPr wrap="square" rtlCol="0">
            <a:spAutoFit/>
          </a:bodyPr>
          <a:lstStyle/>
          <a:p>
            <a:pPr algn="ctr"/>
            <a:r>
              <a:rPr lang="en-GB" sz="900" b="1" dirty="0">
                <a:solidFill>
                  <a:schemeClr val="tx1">
                    <a:lumMod val="75000"/>
                    <a:lumOff val="25000"/>
                  </a:schemeClr>
                </a:solidFill>
                <a:latin typeface="Segoe UI" pitchFamily="34" charset="0"/>
                <a:ea typeface="Segoe UI" pitchFamily="34" charset="0"/>
                <a:cs typeface="Segoe UI" pitchFamily="34" charset="0"/>
              </a:rPr>
              <a:t>Q2 ‘23</a:t>
            </a:r>
          </a:p>
        </p:txBody>
      </p:sp>
      <p:sp>
        <p:nvSpPr>
          <p:cNvPr id="48" name="TextBox 47"/>
          <p:cNvSpPr txBox="1"/>
          <p:nvPr/>
        </p:nvSpPr>
        <p:spPr>
          <a:xfrm>
            <a:off x="8125958" y="5803198"/>
            <a:ext cx="593124" cy="230832"/>
          </a:xfrm>
          <a:prstGeom prst="rect">
            <a:avLst/>
          </a:prstGeom>
          <a:noFill/>
        </p:spPr>
        <p:txBody>
          <a:bodyPr wrap="square" rtlCol="0">
            <a:spAutoFit/>
          </a:bodyPr>
          <a:lstStyle/>
          <a:p>
            <a:pPr algn="ctr"/>
            <a:r>
              <a:rPr lang="en-GB" sz="900" b="1" dirty="0">
                <a:solidFill>
                  <a:schemeClr val="tx1">
                    <a:lumMod val="75000"/>
                    <a:lumOff val="25000"/>
                  </a:schemeClr>
                </a:solidFill>
                <a:latin typeface="Segoe UI" pitchFamily="34" charset="0"/>
                <a:ea typeface="Segoe UI" pitchFamily="34" charset="0"/>
                <a:cs typeface="Segoe UI" pitchFamily="34" charset="0"/>
              </a:rPr>
              <a:t>Q2’22</a:t>
            </a:r>
          </a:p>
        </p:txBody>
      </p:sp>
      <p:sp>
        <p:nvSpPr>
          <p:cNvPr id="49" name="TextBox 48"/>
          <p:cNvSpPr txBox="1"/>
          <p:nvPr/>
        </p:nvSpPr>
        <p:spPr>
          <a:xfrm>
            <a:off x="8757505" y="5803198"/>
            <a:ext cx="593124" cy="230832"/>
          </a:xfrm>
          <a:prstGeom prst="rect">
            <a:avLst/>
          </a:prstGeom>
          <a:noFill/>
        </p:spPr>
        <p:txBody>
          <a:bodyPr wrap="square" rtlCol="0">
            <a:spAutoFit/>
          </a:bodyPr>
          <a:lstStyle/>
          <a:p>
            <a:pPr algn="ctr"/>
            <a:r>
              <a:rPr lang="en-GB" sz="900" b="1" dirty="0">
                <a:solidFill>
                  <a:schemeClr val="tx1">
                    <a:lumMod val="75000"/>
                    <a:lumOff val="25000"/>
                  </a:schemeClr>
                </a:solidFill>
                <a:latin typeface="Segoe UI" pitchFamily="34" charset="0"/>
                <a:ea typeface="Segoe UI" pitchFamily="34" charset="0"/>
                <a:cs typeface="Segoe UI" pitchFamily="34" charset="0"/>
              </a:rPr>
              <a:t>Q2‘23</a:t>
            </a:r>
          </a:p>
        </p:txBody>
      </p:sp>
    </p:spTree>
    <p:extLst>
      <p:ext uri="{BB962C8B-B14F-4D97-AF65-F5344CB8AC3E}">
        <p14:creationId xmlns:p14="http://schemas.microsoft.com/office/powerpoint/2010/main" val="28525925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4EDDC-E9F3-F172-BEAE-98E1D98E20D6}"/>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The majority of landlords planning to re-mortgage intend to do so as an individual </a:t>
            </a:r>
          </a:p>
        </p:txBody>
      </p:sp>
      <p:sp>
        <p:nvSpPr>
          <p:cNvPr id="3" name="Text Placeholder 2">
            <a:extLst>
              <a:ext uri="{FF2B5EF4-FFF2-40B4-BE49-F238E27FC236}">
                <a16:creationId xmlns:a16="http://schemas.microsoft.com/office/drawing/2014/main" id="{295F172C-9229-D987-35E9-B338C96A0DDF}"/>
              </a:ext>
            </a:extLst>
          </p:cNvPr>
          <p:cNvSpPr>
            <a:spLocks noGrp="1"/>
          </p:cNvSpPr>
          <p:nvPr>
            <p:ph type="body" sz="quarter" idx="18"/>
          </p:nvPr>
        </p:nvSpPr>
        <p:spPr/>
        <p:txBody>
          <a:bodyPr/>
          <a:lstStyle/>
          <a:p>
            <a:r>
              <a:rPr lang="en-GB" dirty="0"/>
              <a:t>Q30AC. For the property(</a:t>
            </a:r>
            <a:r>
              <a:rPr lang="en-GB" dirty="0" err="1"/>
              <a:t>ies</a:t>
            </a:r>
            <a:r>
              <a:rPr lang="en-GB" dirty="0"/>
              <a:t>) you intent to re-mortgage in the next year, do you plan to re-mortgage…? Base: All intending to remortgage (186) </a:t>
            </a:r>
          </a:p>
        </p:txBody>
      </p:sp>
      <p:sp>
        <p:nvSpPr>
          <p:cNvPr id="4" name="Text Placeholder 3">
            <a:extLst>
              <a:ext uri="{FF2B5EF4-FFF2-40B4-BE49-F238E27FC236}">
                <a16:creationId xmlns:a16="http://schemas.microsoft.com/office/drawing/2014/main" id="{3F3D732C-719C-6189-C33B-8E7CA1D3F0E1}"/>
              </a:ext>
            </a:extLst>
          </p:cNvPr>
          <p:cNvSpPr>
            <a:spLocks noGrp="1"/>
          </p:cNvSpPr>
          <p:nvPr>
            <p:ph type="body" sz="quarter" idx="19"/>
          </p:nvPr>
        </p:nvSpPr>
        <p:spPr/>
        <p:txBody>
          <a:bodyPr>
            <a:normAutofit/>
          </a:bodyPr>
          <a:lstStyle/>
          <a:p>
            <a:r>
              <a:rPr lang="en-GB" sz="1350" dirty="0">
                <a:latin typeface="Calibri" panose="020F0502020204030204" pitchFamily="34" charset="0"/>
                <a:cs typeface="Calibri" panose="020F0502020204030204" pitchFamily="34" charset="0"/>
              </a:rPr>
              <a:t>The proportion of landlords planning to re-mortgage as individual has fallen slightly from Q1 (-3%) to 52%. Those intending to mortgage within an LTD company remains stable at 1 in 5</a:t>
            </a:r>
          </a:p>
        </p:txBody>
      </p:sp>
      <p:sp>
        <p:nvSpPr>
          <p:cNvPr id="5" name="Text Placeholder 4">
            <a:extLst>
              <a:ext uri="{FF2B5EF4-FFF2-40B4-BE49-F238E27FC236}">
                <a16:creationId xmlns:a16="http://schemas.microsoft.com/office/drawing/2014/main" id="{5FE72BAA-5E59-FBCE-B4FA-61F1603D7258}"/>
              </a:ext>
            </a:extLst>
          </p:cNvPr>
          <p:cNvSpPr>
            <a:spLocks noGrp="1"/>
          </p:cNvSpPr>
          <p:nvPr>
            <p:ph type="body" sz="quarter" idx="20"/>
          </p:nvPr>
        </p:nvSpPr>
        <p:spPr>
          <a:xfrm>
            <a:off x="250371" y="1802531"/>
            <a:ext cx="9057257" cy="719778"/>
          </a:xfrm>
        </p:spPr>
        <p:txBody>
          <a:bodyPr anchor="t">
            <a:normAutofit/>
          </a:bodyPr>
          <a:lstStyle/>
          <a:p>
            <a:r>
              <a:rPr lang="en-GB" sz="1500" dirty="0">
                <a:latin typeface="Calibri" panose="020F0502020204030204" pitchFamily="34" charset="0"/>
                <a:cs typeface="Calibri" panose="020F0502020204030204" pitchFamily="34" charset="0"/>
              </a:rPr>
              <a:t>For the property(</a:t>
            </a:r>
            <a:r>
              <a:rPr lang="en-GB" sz="1500" dirty="0" err="1">
                <a:latin typeface="Calibri" panose="020F0502020204030204" pitchFamily="34" charset="0"/>
                <a:cs typeface="Calibri" panose="020F0502020204030204" pitchFamily="34" charset="0"/>
              </a:rPr>
              <a:t>ies</a:t>
            </a:r>
            <a:r>
              <a:rPr lang="en-GB" sz="1500" dirty="0">
                <a:latin typeface="Calibri" panose="020F0502020204030204" pitchFamily="34" charset="0"/>
                <a:cs typeface="Calibri" panose="020F0502020204030204" pitchFamily="34" charset="0"/>
              </a:rPr>
              <a:t>) you intend to re-mortgage in the next year, do you plan to re-mortgage…? (%)</a:t>
            </a:r>
          </a:p>
        </p:txBody>
      </p:sp>
      <p:graphicFrame>
        <p:nvGraphicFramePr>
          <p:cNvPr id="6" name="Object 1">
            <a:extLst>
              <a:ext uri="{FF2B5EF4-FFF2-40B4-BE49-F238E27FC236}">
                <a16:creationId xmlns:a16="http://schemas.microsoft.com/office/drawing/2014/main" id="{C03EF78B-FEFF-7D48-F3B5-FD7C04461F6D}"/>
              </a:ext>
            </a:extLst>
          </p:cNvPr>
          <p:cNvGraphicFramePr>
            <a:graphicFrameLocks/>
          </p:cNvGraphicFramePr>
          <p:nvPr>
            <p:extLst>
              <p:ext uri="{D42A27DB-BD31-4B8C-83A1-F6EECF244321}">
                <p14:modId xmlns:p14="http://schemas.microsoft.com/office/powerpoint/2010/main" val="1809903222"/>
              </p:ext>
            </p:extLst>
          </p:nvPr>
        </p:nvGraphicFramePr>
        <p:xfrm>
          <a:off x="3085000" y="1786343"/>
          <a:ext cx="7773500" cy="41572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4BD0DFD9-BA93-9ACF-35B4-A720969AD36E}"/>
              </a:ext>
            </a:extLst>
          </p:cNvPr>
          <p:cNvGraphicFramePr>
            <a:graphicFrameLocks noGrp="1"/>
          </p:cNvGraphicFramePr>
          <p:nvPr/>
        </p:nvGraphicFramePr>
        <p:xfrm>
          <a:off x="94053" y="2292788"/>
          <a:ext cx="3115872" cy="3638230"/>
        </p:xfrm>
        <a:graphic>
          <a:graphicData uri="http://schemas.openxmlformats.org/drawingml/2006/table">
            <a:tbl>
              <a:tblPr firstRow="1" bandRow="1">
                <a:tableStyleId>{2D5ABB26-0587-4C30-8999-92F81FD0307C}</a:tableStyleId>
              </a:tblPr>
              <a:tblGrid>
                <a:gridCol w="3115872">
                  <a:extLst>
                    <a:ext uri="{9D8B030D-6E8A-4147-A177-3AD203B41FA5}">
                      <a16:colId xmlns:a16="http://schemas.microsoft.com/office/drawing/2014/main" val="20000"/>
                    </a:ext>
                  </a:extLst>
                </a:gridCol>
              </a:tblGrid>
              <a:tr h="656166">
                <a:tc>
                  <a:txBody>
                    <a:bodyPr/>
                    <a:lstStyle/>
                    <a:p>
                      <a:pPr algn="r" rtl="0" fontAlgn="b"/>
                      <a:r>
                        <a:rPr lang="en-GB" sz="1200" b="0" i="0" u="none" strike="noStrike" dirty="0">
                          <a:solidFill>
                            <a:srgbClr val="7F7F7F"/>
                          </a:solidFill>
                          <a:effectLst/>
                          <a:latin typeface="Segoe UI" panose="020B0502040204020203" pitchFamily="34" charset="0"/>
                        </a:rPr>
                        <a:t> As an individual</a:t>
                      </a:r>
                    </a:p>
                  </a:txBody>
                  <a:tcPr marL="6350" marR="6350" marT="6350" marB="0" anchor="ctr"/>
                </a:tc>
                <a:extLst>
                  <a:ext uri="{0D108BD9-81ED-4DB2-BD59-A6C34878D82A}">
                    <a16:rowId xmlns:a16="http://schemas.microsoft.com/office/drawing/2014/main" val="10000"/>
                  </a:ext>
                </a:extLst>
              </a:tr>
              <a:tr h="576720">
                <a:tc>
                  <a:txBody>
                    <a:bodyPr/>
                    <a:lstStyle/>
                    <a:p>
                      <a:pPr algn="r" rtl="0" fontAlgn="b"/>
                      <a:r>
                        <a:rPr lang="en-GB" sz="1200" b="0" i="0" u="none" strike="noStrike" dirty="0">
                          <a:solidFill>
                            <a:srgbClr val="7F7F7F"/>
                          </a:solidFill>
                          <a:effectLst/>
                          <a:latin typeface="Segoe UI" panose="020B0502040204020203" pitchFamily="34" charset="0"/>
                        </a:rPr>
                        <a:t> Within a LTD company</a:t>
                      </a:r>
                    </a:p>
                  </a:txBody>
                  <a:tcPr marL="6350" marR="6350" marT="6350" marB="0" anchor="ctr"/>
                </a:tc>
                <a:extLst>
                  <a:ext uri="{0D108BD9-81ED-4DB2-BD59-A6C34878D82A}">
                    <a16:rowId xmlns:a16="http://schemas.microsoft.com/office/drawing/2014/main" val="10001"/>
                  </a:ext>
                </a:extLst>
              </a:tr>
              <a:tr h="576720">
                <a:tc>
                  <a:txBody>
                    <a:bodyPr/>
                    <a:lstStyle/>
                    <a:p>
                      <a:pPr algn="r" rtl="0" fontAlgn="b"/>
                      <a:r>
                        <a:rPr lang="en-US" sz="1200" b="0" i="0" u="none" strike="noStrike" dirty="0">
                          <a:solidFill>
                            <a:srgbClr val="7F7F7F"/>
                          </a:solidFill>
                          <a:effectLst/>
                          <a:latin typeface="Segoe UI" panose="020B0502040204020203" pitchFamily="34" charset="0"/>
                        </a:rPr>
                        <a:t> Depends on circumstances at the time</a:t>
                      </a:r>
                    </a:p>
                  </a:txBody>
                  <a:tcPr marL="6350" marR="6350" marT="6350" marB="0" anchor="ctr"/>
                </a:tc>
                <a:extLst>
                  <a:ext uri="{0D108BD9-81ED-4DB2-BD59-A6C34878D82A}">
                    <a16:rowId xmlns:a16="http://schemas.microsoft.com/office/drawing/2014/main" val="10002"/>
                  </a:ext>
                </a:extLst>
              </a:tr>
              <a:tr h="576720">
                <a:tc>
                  <a:txBody>
                    <a:bodyPr/>
                    <a:lstStyle/>
                    <a:p>
                      <a:pPr algn="r" rtl="0" fontAlgn="b"/>
                      <a:r>
                        <a:rPr lang="en-US" sz="1200" b="0" i="0" u="none" strike="noStrike" dirty="0">
                          <a:solidFill>
                            <a:srgbClr val="7F7F7F"/>
                          </a:solidFill>
                          <a:effectLst/>
                          <a:latin typeface="Segoe UI" panose="020B0502040204020203" pitchFamily="34" charset="0"/>
                        </a:rPr>
                        <a:t> In the name of a partner / spouse</a:t>
                      </a:r>
                    </a:p>
                  </a:txBody>
                  <a:tcPr marL="6350" marR="6350" marT="6350" marB="0" anchor="ctr"/>
                </a:tc>
                <a:extLst>
                  <a:ext uri="{0D108BD9-81ED-4DB2-BD59-A6C34878D82A}">
                    <a16:rowId xmlns:a16="http://schemas.microsoft.com/office/drawing/2014/main" val="10003"/>
                  </a:ext>
                </a:extLst>
              </a:tr>
              <a:tr h="675184">
                <a:tc>
                  <a:txBody>
                    <a:bodyPr/>
                    <a:lstStyle/>
                    <a:p>
                      <a:pPr algn="r" rtl="0" fontAlgn="b"/>
                      <a:r>
                        <a:rPr lang="en-GB" sz="1200" b="0" i="0" u="none" strike="noStrike" dirty="0">
                          <a:solidFill>
                            <a:srgbClr val="7F7F7F"/>
                          </a:solidFill>
                          <a:effectLst/>
                          <a:latin typeface="Segoe UI" panose="020B0502040204020203" pitchFamily="34" charset="0"/>
                        </a:rPr>
                        <a:t> Other </a:t>
                      </a:r>
                    </a:p>
                  </a:txBody>
                  <a:tcPr marL="6350" marR="6350" marT="6350" marB="0" anchor="ctr"/>
                </a:tc>
                <a:extLst>
                  <a:ext uri="{0D108BD9-81ED-4DB2-BD59-A6C34878D82A}">
                    <a16:rowId xmlns:a16="http://schemas.microsoft.com/office/drawing/2014/main" val="10004"/>
                  </a:ext>
                </a:extLst>
              </a:tr>
              <a:tr h="576720">
                <a:tc>
                  <a:txBody>
                    <a:bodyPr/>
                    <a:lstStyle/>
                    <a:p>
                      <a:pPr algn="r" rtl="0" fontAlgn="b"/>
                      <a:r>
                        <a:rPr lang="en-GB" sz="1200" b="0" i="0" u="none" strike="noStrike" dirty="0">
                          <a:solidFill>
                            <a:srgbClr val="7F7F7F"/>
                          </a:solidFill>
                          <a:effectLst/>
                          <a:latin typeface="Segoe UI" panose="020B0502040204020203" pitchFamily="34" charset="0"/>
                        </a:rPr>
                        <a:t> Don't know</a:t>
                      </a:r>
                    </a:p>
                  </a:txBody>
                  <a:tcPr marL="6350" marR="6350" marT="635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430365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ea typeface="Segoe UI" pitchFamily="34" charset="0"/>
              </a:rPr>
              <a:t>Parting Shots</a:t>
            </a:r>
            <a:endParaRPr lang="en-GB" sz="3200" dirty="0">
              <a:ea typeface="Segoe UI" pitchFamily="34" charset="0"/>
            </a:endParaRPr>
          </a:p>
          <a:p>
            <a:endParaRPr lang="en-GB" dirty="0"/>
          </a:p>
        </p:txBody>
      </p:sp>
      <p:pic>
        <p:nvPicPr>
          <p:cNvPr id="7" name="Picture 6" descr="C:\Users\bethanc\Downloads\advertising.pn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024188" y="831953"/>
            <a:ext cx="1090800" cy="10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863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9527310" y="3776247"/>
            <a:ext cx="2407516" cy="2148574"/>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sz="1100" b="0" i="1" u="none" strike="noStrike" dirty="0">
                <a:solidFill>
                  <a:schemeClr val="bg1"/>
                </a:solidFill>
                <a:effectLst/>
                <a:latin typeface="Segoe UI" panose="020B0502040204020203" pitchFamily="34" charset="0"/>
                <a:cs typeface="Segoe UI" panose="020B0502040204020203" pitchFamily="34" charset="0"/>
              </a:rPr>
              <a:t>NRLA - get your act together with regard to student tenancies and the renter's Reform Bill, fight for an exemption for private student accommodation putting it on an equal footing with the PBSA  Government - stop attacking landlords through increasing legislation and punitive tax changes</a:t>
            </a:r>
            <a:r>
              <a:rPr lang="en-GB" sz="1100" i="1" dirty="0">
                <a:solidFill>
                  <a:schemeClr val="bg1"/>
                </a:solidFill>
                <a:latin typeface="Segoe UI" panose="020B0502040204020203" pitchFamily="34" charset="0"/>
                <a:cs typeface="Segoe UI" panose="020B0502040204020203" pitchFamily="34" charset="0"/>
              </a:rPr>
              <a:t> </a:t>
            </a:r>
          </a:p>
        </p:txBody>
      </p:sp>
      <p:sp>
        <p:nvSpPr>
          <p:cNvPr id="21" name="Rectangle 20">
            <a:extLst>
              <a:ext uri="{FF2B5EF4-FFF2-40B4-BE49-F238E27FC236}">
                <a16:creationId xmlns:a16="http://schemas.microsoft.com/office/drawing/2014/main" id="{C3DC56FC-83E8-417B-88FD-A47567CDDF33}"/>
              </a:ext>
            </a:extLst>
          </p:cNvPr>
          <p:cNvSpPr>
            <a:spLocks/>
          </p:cNvSpPr>
          <p:nvPr/>
        </p:nvSpPr>
        <p:spPr bwMode="auto">
          <a:xfrm>
            <a:off x="10529089" y="3665688"/>
            <a:ext cx="403957" cy="923330"/>
          </a:xfrm>
          <a:prstGeom prst="rect">
            <a:avLst/>
          </a:prstGeom>
          <a:noFill/>
          <a:ln>
            <a:noFill/>
          </a:ln>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17" name="Rectangle 16"/>
          <p:cNvSpPr/>
          <p:nvPr/>
        </p:nvSpPr>
        <p:spPr bwMode="auto">
          <a:xfrm>
            <a:off x="421478" y="3778856"/>
            <a:ext cx="2169322" cy="2155041"/>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1100" b="0" i="1" u="none" strike="noStrike" dirty="0">
              <a:solidFill>
                <a:schemeClr val="bg1"/>
              </a:solidFill>
              <a:effectLst/>
              <a:latin typeface="Segoe UI" panose="020B0502040204020203" pitchFamily="34" charset="0"/>
              <a:cs typeface="Segoe UI" panose="020B0502040204020203" pitchFamily="34" charset="0"/>
            </a:endParaRPr>
          </a:p>
          <a:p>
            <a:pPr algn="ctr" eaLnBrk="0" fontAlgn="base" hangingPunct="0">
              <a:spcBef>
                <a:spcPct val="0"/>
              </a:spcBef>
              <a:spcAft>
                <a:spcPct val="0"/>
              </a:spcAft>
            </a:pPr>
            <a:r>
              <a:rPr lang="en-GB" sz="1100" b="0" i="1" u="none" strike="noStrike" dirty="0">
                <a:solidFill>
                  <a:schemeClr val="bg1"/>
                </a:solidFill>
                <a:effectLst/>
                <a:latin typeface="Segoe UI" panose="020B0502040204020203" pitchFamily="34" charset="0"/>
                <a:cs typeface="Segoe UI" panose="020B0502040204020203" pitchFamily="34" charset="0"/>
              </a:rPr>
              <a:t>Government - please stop hounding small-scale Landlords, we're providing desperately needed &amp; good quality accommodation.  Do something about those who aren't, rather than introducing excessive pointless bureaucracy for us all.  And sort out provision for annual student lets within the Bill.</a:t>
            </a:r>
            <a:r>
              <a:rPr lang="en-GB" sz="1100" i="1" dirty="0">
                <a:solidFill>
                  <a:schemeClr val="bg1"/>
                </a:solidFill>
                <a:latin typeface="Segoe UI" panose="020B0502040204020203" pitchFamily="34" charset="0"/>
                <a:cs typeface="Segoe UI" panose="020B0502040204020203" pitchFamily="34" charset="0"/>
              </a:rPr>
              <a:t> </a:t>
            </a:r>
          </a:p>
        </p:txBody>
      </p:sp>
      <p:sp>
        <p:nvSpPr>
          <p:cNvPr id="6" name="Title 5"/>
          <p:cNvSpPr>
            <a:spLocks noGrp="1"/>
          </p:cNvSpPr>
          <p:nvPr>
            <p:ph type="title"/>
          </p:nvPr>
        </p:nvSpPr>
        <p:spPr/>
        <p:txBody>
          <a:bodyPr/>
          <a:lstStyle/>
          <a:p>
            <a:r>
              <a:rPr lang="en-GB" dirty="0"/>
              <a:t>Landlords’ messages to the Government</a:t>
            </a:r>
          </a:p>
        </p:txBody>
      </p:sp>
      <p:sp>
        <p:nvSpPr>
          <p:cNvPr id="7" name="Text Placeholder 6"/>
          <p:cNvSpPr>
            <a:spLocks noGrp="1"/>
          </p:cNvSpPr>
          <p:nvPr>
            <p:ph type="body" sz="quarter" idx="18"/>
          </p:nvPr>
        </p:nvSpPr>
        <p:spPr/>
        <p:txBody>
          <a:bodyPr/>
          <a:lstStyle/>
          <a:p>
            <a:r>
              <a:rPr lang="en-GB" altLang="en-US" dirty="0"/>
              <a:t>Q43a. If you could send a message back to those involved in the lettings market (e.g. lenders, letting agents, the Government, the media), what would you want to say? Base: All (983)</a:t>
            </a:r>
            <a:endParaRPr lang="en-US" altLang="en-US" dirty="0"/>
          </a:p>
        </p:txBody>
      </p:sp>
      <p:sp>
        <p:nvSpPr>
          <p:cNvPr id="5" name="Rectangle 4"/>
          <p:cNvSpPr/>
          <p:nvPr/>
        </p:nvSpPr>
        <p:spPr bwMode="auto">
          <a:xfrm>
            <a:off x="421479" y="1518431"/>
            <a:ext cx="1773118" cy="2155041"/>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sz="1100" b="0" i="1" u="none" strike="noStrike" dirty="0">
                <a:solidFill>
                  <a:schemeClr val="bg1"/>
                </a:solidFill>
                <a:effectLst/>
                <a:latin typeface="Segoe UI" panose="020B0502040204020203" pitchFamily="34" charset="0"/>
                <a:cs typeface="Segoe UI" panose="020B0502040204020203" pitchFamily="34" charset="0"/>
              </a:rPr>
              <a:t>Admit that the PRS is essential and treat good landlords with the respect we deserve. Stop taxing us beyond what is reasonable. Allow us to function as other businesses do</a:t>
            </a:r>
          </a:p>
        </p:txBody>
      </p:sp>
      <p:sp>
        <p:nvSpPr>
          <p:cNvPr id="10" name="Rectangle 9"/>
          <p:cNvSpPr/>
          <p:nvPr/>
        </p:nvSpPr>
        <p:spPr bwMode="auto">
          <a:xfrm>
            <a:off x="2676525" y="3781467"/>
            <a:ext cx="4000500" cy="2152430"/>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GB" sz="1100" b="0" i="1" u="none" strike="noStrike" dirty="0">
              <a:solidFill>
                <a:schemeClr val="bg1"/>
              </a:solidFill>
              <a:effectLst/>
              <a:latin typeface="Segoe UI" panose="020B0502040204020203" pitchFamily="34" charset="0"/>
              <a:cs typeface="Segoe UI" panose="020B0502040204020203" pitchFamily="34" charset="0"/>
            </a:endParaRPr>
          </a:p>
          <a:p>
            <a:pPr algn="ctr" eaLnBrk="0" fontAlgn="base" hangingPunct="0">
              <a:spcBef>
                <a:spcPct val="0"/>
              </a:spcBef>
              <a:spcAft>
                <a:spcPct val="0"/>
              </a:spcAft>
            </a:pPr>
            <a:r>
              <a:rPr lang="en-GB" sz="1100" b="0" i="1" u="none" strike="noStrike" dirty="0">
                <a:solidFill>
                  <a:schemeClr val="bg1"/>
                </a:solidFill>
                <a:effectLst/>
                <a:latin typeface="Segoe UI" panose="020B0502040204020203" pitchFamily="34" charset="0"/>
                <a:cs typeface="Segoe UI" panose="020B0502040204020203" pitchFamily="34" charset="0"/>
              </a:rPr>
              <a:t>I have been severely impacted by the building safety legislation after Grenfell - 3 of my properties are now virtually unsellable because of cladding issues ongoing. Barratts are developers of 2 and despite signing the pledge they have taken no affirmative action. The insurance industry has profited massively from the cladding issue which the government created. As far as building safety is concerned - most buildings are just as unsafe now as they were in 2017 and leaseholders are left wondering if they will ever be free of the nightmare created by the government's legislation.</a:t>
            </a:r>
            <a:r>
              <a:rPr lang="en-GB" sz="1100" i="1" dirty="0">
                <a:solidFill>
                  <a:schemeClr val="bg1"/>
                </a:solidFill>
                <a:latin typeface="Segoe UI" panose="020B0502040204020203" pitchFamily="34" charset="0"/>
                <a:cs typeface="Segoe UI" panose="020B0502040204020203" pitchFamily="34" charset="0"/>
              </a:rPr>
              <a:t> </a:t>
            </a:r>
          </a:p>
        </p:txBody>
      </p:sp>
      <p:sp>
        <p:nvSpPr>
          <p:cNvPr id="20" name="Rectangle 19"/>
          <p:cNvSpPr>
            <a:spLocks/>
          </p:cNvSpPr>
          <p:nvPr/>
        </p:nvSpPr>
        <p:spPr bwMode="auto">
          <a:xfrm>
            <a:off x="1119487" y="1374271"/>
            <a:ext cx="403957" cy="923330"/>
          </a:xfrm>
          <a:prstGeom prst="rect">
            <a:avLst/>
          </a:prstGeom>
          <a:noFill/>
          <a:ln>
            <a:noFill/>
          </a:ln>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26" name="Rectangle 25"/>
          <p:cNvSpPr>
            <a:spLocks/>
          </p:cNvSpPr>
          <p:nvPr/>
        </p:nvSpPr>
        <p:spPr bwMode="auto">
          <a:xfrm>
            <a:off x="4468484" y="3673471"/>
            <a:ext cx="403957" cy="923330"/>
          </a:xfrm>
          <a:prstGeom prst="rect">
            <a:avLst/>
          </a:prstGeom>
          <a:noFill/>
          <a:ln>
            <a:noFill/>
          </a:ln>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30" name="Rectangle 29"/>
          <p:cNvSpPr>
            <a:spLocks/>
          </p:cNvSpPr>
          <p:nvPr/>
        </p:nvSpPr>
        <p:spPr bwMode="auto">
          <a:xfrm>
            <a:off x="1296858" y="3606533"/>
            <a:ext cx="4039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22" name="Rectangle 21">
            <a:extLst>
              <a:ext uri="{FF2B5EF4-FFF2-40B4-BE49-F238E27FC236}">
                <a16:creationId xmlns:a16="http://schemas.microsoft.com/office/drawing/2014/main" id="{127FD107-909C-49A7-81BB-D02CDDB46153}"/>
              </a:ext>
            </a:extLst>
          </p:cNvPr>
          <p:cNvSpPr/>
          <p:nvPr/>
        </p:nvSpPr>
        <p:spPr bwMode="auto">
          <a:xfrm>
            <a:off x="2298954" y="1518431"/>
            <a:ext cx="3014928" cy="2155041"/>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GB" sz="1100" b="0" i="1" u="none" strike="noStrike" dirty="0">
              <a:solidFill>
                <a:schemeClr val="bg1"/>
              </a:solidFill>
              <a:effectLst/>
              <a:latin typeface="Segoe UI" panose="020B0502040204020203" pitchFamily="34" charset="0"/>
              <a:cs typeface="Segoe UI" panose="020B0502040204020203" pitchFamily="34" charset="0"/>
            </a:endParaRPr>
          </a:p>
          <a:p>
            <a:pPr algn="ctr" eaLnBrk="0" fontAlgn="base" hangingPunct="0">
              <a:spcBef>
                <a:spcPct val="0"/>
              </a:spcBef>
              <a:spcAft>
                <a:spcPct val="0"/>
              </a:spcAft>
            </a:pPr>
            <a:r>
              <a:rPr lang="en-GB" sz="1100" b="0" i="1" u="none" strike="noStrike" dirty="0">
                <a:solidFill>
                  <a:schemeClr val="bg1"/>
                </a:solidFill>
                <a:effectLst/>
                <a:latin typeface="Segoe UI" panose="020B0502040204020203" pitchFamily="34" charset="0"/>
                <a:cs typeface="Segoe UI" panose="020B0502040204020203" pitchFamily="34" charset="0"/>
              </a:rPr>
              <a:t>Allowing landlords to offset the full amount of mortgage interest from profits would be the biggest help in keeping my rental properties     The government/media/mortgage companies need to treat landlords fairly. There has been too much consideration of tenants needs when  there needs to be more balance. Landlords provide an important service, and we should not be punished collectively for a small minority who may not be professional.</a:t>
            </a:r>
            <a:r>
              <a:rPr lang="en-GB" sz="1100" i="1" dirty="0">
                <a:solidFill>
                  <a:schemeClr val="bg1"/>
                </a:solidFill>
                <a:latin typeface="Segoe UI" panose="020B0502040204020203" pitchFamily="34" charset="0"/>
                <a:cs typeface="Segoe UI" panose="020B0502040204020203" pitchFamily="34" charset="0"/>
              </a:rPr>
              <a:t> </a:t>
            </a:r>
          </a:p>
        </p:txBody>
      </p:sp>
      <p:sp>
        <p:nvSpPr>
          <p:cNvPr id="23" name="Rectangle 22">
            <a:extLst>
              <a:ext uri="{FF2B5EF4-FFF2-40B4-BE49-F238E27FC236}">
                <a16:creationId xmlns:a16="http://schemas.microsoft.com/office/drawing/2014/main" id="{281B3537-304F-4706-9322-16C27D829815}"/>
              </a:ext>
            </a:extLst>
          </p:cNvPr>
          <p:cNvSpPr>
            <a:spLocks/>
          </p:cNvSpPr>
          <p:nvPr/>
        </p:nvSpPr>
        <p:spPr bwMode="auto">
          <a:xfrm>
            <a:off x="3686034" y="1374271"/>
            <a:ext cx="4039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24" name="Rectangle 23">
            <a:extLst>
              <a:ext uri="{FF2B5EF4-FFF2-40B4-BE49-F238E27FC236}">
                <a16:creationId xmlns:a16="http://schemas.microsoft.com/office/drawing/2014/main" id="{D7E07AB9-925F-44E0-A9FD-F68C05FE0505}"/>
              </a:ext>
            </a:extLst>
          </p:cNvPr>
          <p:cNvSpPr/>
          <p:nvPr/>
        </p:nvSpPr>
        <p:spPr bwMode="auto">
          <a:xfrm>
            <a:off x="6842002" y="3778856"/>
            <a:ext cx="2587747" cy="2145965"/>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GB" sz="1100" b="0" i="1" u="none" strike="noStrike" dirty="0">
              <a:solidFill>
                <a:schemeClr val="bg1"/>
              </a:solidFill>
              <a:effectLst/>
              <a:latin typeface="Segoe UI" panose="020B0502040204020203" pitchFamily="34" charset="0"/>
              <a:cs typeface="Segoe UI" panose="020B0502040204020203" pitchFamily="34" charset="0"/>
            </a:endParaRPr>
          </a:p>
          <a:p>
            <a:pPr algn="ctr" eaLnBrk="0" fontAlgn="base" hangingPunct="0">
              <a:spcBef>
                <a:spcPct val="0"/>
              </a:spcBef>
              <a:spcAft>
                <a:spcPct val="0"/>
              </a:spcAft>
            </a:pPr>
            <a:r>
              <a:rPr lang="en-GB" sz="1100" b="0" i="1" u="none" strike="noStrike" dirty="0">
                <a:solidFill>
                  <a:schemeClr val="bg1"/>
                </a:solidFill>
                <a:effectLst/>
                <a:latin typeface="Segoe UI" panose="020B0502040204020203" pitchFamily="34" charset="0"/>
                <a:cs typeface="Segoe UI" panose="020B0502040204020203" pitchFamily="34" charset="0"/>
              </a:rPr>
              <a:t>Please can we have a clear statement of the strategy about who is going to be providing rental housing in the future? I am experiencing the hostility towards small landlords from government and like many I get it and will exit the market as a landlord when the time is right for me. But it's not clear what the strategy is to provide rental housing in the long term.</a:t>
            </a:r>
            <a:r>
              <a:rPr lang="en-GB" sz="1100" i="1" dirty="0">
                <a:solidFill>
                  <a:schemeClr val="bg1"/>
                </a:solidFill>
                <a:latin typeface="Segoe UI" panose="020B0502040204020203" pitchFamily="34" charset="0"/>
                <a:cs typeface="Segoe UI" panose="020B0502040204020203" pitchFamily="34" charset="0"/>
              </a:rPr>
              <a:t> </a:t>
            </a:r>
          </a:p>
        </p:txBody>
      </p:sp>
      <p:sp>
        <p:nvSpPr>
          <p:cNvPr id="25" name="Rectangle 24">
            <a:extLst>
              <a:ext uri="{FF2B5EF4-FFF2-40B4-BE49-F238E27FC236}">
                <a16:creationId xmlns:a16="http://schemas.microsoft.com/office/drawing/2014/main" id="{B7080723-89E7-43A1-B59A-9A2656236B45}"/>
              </a:ext>
            </a:extLst>
          </p:cNvPr>
          <p:cNvSpPr/>
          <p:nvPr/>
        </p:nvSpPr>
        <p:spPr bwMode="auto">
          <a:xfrm>
            <a:off x="6564467" y="1501928"/>
            <a:ext cx="5370359" cy="2171543"/>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sz="1100" b="0" i="1" u="none" strike="noStrike" dirty="0">
                <a:solidFill>
                  <a:schemeClr val="bg1"/>
                </a:solidFill>
                <a:effectLst/>
                <a:latin typeface="Segoe UI" panose="020B0502040204020203" pitchFamily="34" charset="0"/>
                <a:cs typeface="Segoe UI" panose="020B0502040204020203" pitchFamily="34" charset="0"/>
              </a:rPr>
              <a:t>Government - act now to stop the falling supply of rental properties - reintroduce mortgage interest relief, postpone the EPC ratings requirements. Agents - stop pushing rental prices up by pitting tenants against each other when applying (by asking for best and final offers etc) and tying in tenants to long contracts which only benefit agents (by getting more commission up front).</a:t>
            </a:r>
          </a:p>
          <a:p>
            <a:pPr algn="ctr" eaLnBrk="0" fontAlgn="base" hangingPunct="0">
              <a:spcBef>
                <a:spcPct val="0"/>
              </a:spcBef>
              <a:spcAft>
                <a:spcPct val="0"/>
              </a:spcAft>
            </a:pPr>
            <a:endParaRPr lang="en-GB" sz="1100" i="1" dirty="0">
              <a:solidFill>
                <a:schemeClr val="bg1"/>
              </a:solidFill>
              <a:latin typeface="Segoe UI" panose="020B0502040204020203" pitchFamily="34" charset="0"/>
              <a:cs typeface="Segoe UI" panose="020B0502040204020203" pitchFamily="34" charset="0"/>
            </a:endParaRPr>
          </a:p>
          <a:p>
            <a:pPr algn="ctr" eaLnBrk="0" fontAlgn="base" hangingPunct="0">
              <a:spcBef>
                <a:spcPct val="0"/>
              </a:spcBef>
              <a:spcAft>
                <a:spcPct val="0"/>
              </a:spcAft>
            </a:pPr>
            <a:r>
              <a:rPr lang="en-GB" sz="1100" b="0" i="1" u="none" strike="noStrike" dirty="0">
                <a:solidFill>
                  <a:schemeClr val="bg1"/>
                </a:solidFill>
                <a:effectLst/>
                <a:latin typeface="Segoe UI" panose="020B0502040204020203" pitchFamily="34" charset="0"/>
                <a:cs typeface="Segoe UI" panose="020B0502040204020203" pitchFamily="34" charset="0"/>
              </a:rPr>
              <a:t>Media - be more intelligent about how you report the real market - stop focusing on poor tenants at the mercy of horrible landlords and focus on the wider scenario which is causing life to be so hard for young people trying to get by with such exorbitant rents.</a:t>
            </a:r>
            <a:r>
              <a:rPr lang="en-GB" sz="1100" i="1" dirty="0">
                <a:solidFill>
                  <a:schemeClr val="bg1"/>
                </a:solidFill>
                <a:latin typeface="Segoe UI" panose="020B0502040204020203" pitchFamily="34" charset="0"/>
                <a:cs typeface="Segoe UI" panose="020B0502040204020203" pitchFamily="34" charset="0"/>
              </a:rPr>
              <a:t> </a:t>
            </a:r>
          </a:p>
        </p:txBody>
      </p:sp>
      <p:sp>
        <p:nvSpPr>
          <p:cNvPr id="27" name="Rectangle 26">
            <a:extLst>
              <a:ext uri="{FF2B5EF4-FFF2-40B4-BE49-F238E27FC236}">
                <a16:creationId xmlns:a16="http://schemas.microsoft.com/office/drawing/2014/main" id="{1064EEFB-FED4-4E1C-82B3-C9F26FDBC304}"/>
              </a:ext>
            </a:extLst>
          </p:cNvPr>
          <p:cNvSpPr>
            <a:spLocks/>
          </p:cNvSpPr>
          <p:nvPr/>
        </p:nvSpPr>
        <p:spPr bwMode="auto">
          <a:xfrm>
            <a:off x="9227770" y="1374271"/>
            <a:ext cx="4039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28" name="Rectangle 27">
            <a:extLst>
              <a:ext uri="{FF2B5EF4-FFF2-40B4-BE49-F238E27FC236}">
                <a16:creationId xmlns:a16="http://schemas.microsoft.com/office/drawing/2014/main" id="{F19439CE-28DB-479B-B453-3E4F7F43E64A}"/>
              </a:ext>
            </a:extLst>
          </p:cNvPr>
          <p:cNvSpPr>
            <a:spLocks/>
          </p:cNvSpPr>
          <p:nvPr/>
        </p:nvSpPr>
        <p:spPr bwMode="auto">
          <a:xfrm>
            <a:off x="8034827" y="3673471"/>
            <a:ext cx="4039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2" name="Rectangle 1">
            <a:extLst>
              <a:ext uri="{FF2B5EF4-FFF2-40B4-BE49-F238E27FC236}">
                <a16:creationId xmlns:a16="http://schemas.microsoft.com/office/drawing/2014/main" id="{4F95F5A2-3080-13A8-ED7E-6892E9C38B8B}"/>
              </a:ext>
            </a:extLst>
          </p:cNvPr>
          <p:cNvSpPr/>
          <p:nvPr/>
        </p:nvSpPr>
        <p:spPr bwMode="auto">
          <a:xfrm>
            <a:off x="5409066" y="1518431"/>
            <a:ext cx="1060217" cy="2155041"/>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sz="1100" b="0" i="1" u="none" strike="noStrike" dirty="0">
                <a:solidFill>
                  <a:schemeClr val="bg1"/>
                </a:solidFill>
                <a:effectLst/>
                <a:latin typeface="Segoe UI" panose="020B0502040204020203" pitchFamily="34" charset="0"/>
                <a:cs typeface="Segoe UI" panose="020B0502040204020203" pitchFamily="34" charset="0"/>
              </a:rPr>
              <a:t>Tell the Government to reverse  ALL it's stupid regulatory and tax changes.</a:t>
            </a:r>
          </a:p>
        </p:txBody>
      </p:sp>
      <p:sp>
        <p:nvSpPr>
          <p:cNvPr id="3" name="Rectangle 2">
            <a:extLst>
              <a:ext uri="{FF2B5EF4-FFF2-40B4-BE49-F238E27FC236}">
                <a16:creationId xmlns:a16="http://schemas.microsoft.com/office/drawing/2014/main" id="{33E4F748-9C05-C896-EC60-6CB10D8410F5}"/>
              </a:ext>
            </a:extLst>
          </p:cNvPr>
          <p:cNvSpPr>
            <a:spLocks/>
          </p:cNvSpPr>
          <p:nvPr/>
        </p:nvSpPr>
        <p:spPr bwMode="auto">
          <a:xfrm>
            <a:off x="5771441" y="1374271"/>
            <a:ext cx="403957" cy="923330"/>
          </a:xfrm>
          <a:prstGeom prst="rect">
            <a:avLst/>
          </a:prstGeom>
          <a:noFill/>
          <a:ln>
            <a:noFill/>
          </a:ln>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Tree>
    <p:extLst>
      <p:ext uri="{BB962C8B-B14F-4D97-AF65-F5344CB8AC3E}">
        <p14:creationId xmlns:p14="http://schemas.microsoft.com/office/powerpoint/2010/main" val="2022292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9909144" y="3776247"/>
            <a:ext cx="2025682" cy="2148574"/>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sz="1100" i="1" dirty="0">
                <a:solidFill>
                  <a:schemeClr val="bg1"/>
                </a:solidFill>
                <a:latin typeface="Calibri" panose="020F0502020204030204" pitchFamily="34" charset="0"/>
                <a:cs typeface="Calibri" panose="020F0502020204030204" pitchFamily="34" charset="0"/>
              </a:rPr>
              <a:t>Sustained high BTL interest rates will force me to remove myself from the rental market.</a:t>
            </a:r>
          </a:p>
        </p:txBody>
      </p:sp>
      <p:sp>
        <p:nvSpPr>
          <p:cNvPr id="21" name="Rectangle 20">
            <a:extLst>
              <a:ext uri="{FF2B5EF4-FFF2-40B4-BE49-F238E27FC236}">
                <a16:creationId xmlns:a16="http://schemas.microsoft.com/office/drawing/2014/main" id="{C3DC56FC-83E8-417B-88FD-A47567CDDF33}"/>
              </a:ext>
            </a:extLst>
          </p:cNvPr>
          <p:cNvSpPr>
            <a:spLocks/>
          </p:cNvSpPr>
          <p:nvPr/>
        </p:nvSpPr>
        <p:spPr bwMode="auto">
          <a:xfrm>
            <a:off x="10720006" y="3673471"/>
            <a:ext cx="403957" cy="923330"/>
          </a:xfrm>
          <a:prstGeom prst="rect">
            <a:avLst/>
          </a:prstGeom>
          <a:noFill/>
          <a:ln>
            <a:noFill/>
          </a:ln>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17" name="Rectangle 16"/>
          <p:cNvSpPr/>
          <p:nvPr/>
        </p:nvSpPr>
        <p:spPr bwMode="auto">
          <a:xfrm>
            <a:off x="421478" y="3778856"/>
            <a:ext cx="2957586" cy="2155041"/>
          </a:xfrm>
          <a:prstGeom prst="rect">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0" fontAlgn="base" hangingPunct="0">
              <a:spcBef>
                <a:spcPct val="0"/>
              </a:spcBef>
              <a:spcAft>
                <a:spcPct val="0"/>
              </a:spcAft>
            </a:pPr>
            <a:r>
              <a:rPr lang="en-GB" sz="1100" i="1" dirty="0">
                <a:solidFill>
                  <a:schemeClr val="bg1"/>
                </a:solidFill>
                <a:latin typeface="Calibri" panose="020F0502020204030204" pitchFamily="34" charset="0"/>
                <a:cs typeface="Calibri" panose="020F0502020204030204" pitchFamily="34" charset="0"/>
              </a:rPr>
              <a:t> </a:t>
            </a:r>
          </a:p>
          <a:p>
            <a:pPr algn="ctr" eaLnBrk="0" fontAlgn="base" hangingPunct="0">
              <a:spcBef>
                <a:spcPct val="0"/>
              </a:spcBef>
              <a:spcAft>
                <a:spcPct val="0"/>
              </a:spcAft>
            </a:pPr>
            <a:endParaRPr lang="en-GB" sz="1100" i="1" dirty="0">
              <a:solidFill>
                <a:schemeClr val="bg1"/>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GB" sz="1100" i="1" dirty="0">
                <a:solidFill>
                  <a:schemeClr val="bg1"/>
                </a:solidFill>
                <a:latin typeface="Calibri" panose="020F0502020204030204" pitchFamily="34" charset="0"/>
                <a:cs typeface="Calibri" panose="020F0502020204030204" pitchFamily="34" charset="0"/>
              </a:rPr>
              <a:t>Mortgage companies when they accept your application should then provide the mortgage within 2 weeks. In my experience last year, many mortgage lenders took 3 months to process applications, and then suddenly dropped my application for a minor reason. This is outrageous. No business can function like this. Very dishonest of the mortgage companies.</a:t>
            </a:r>
          </a:p>
        </p:txBody>
      </p:sp>
      <p:sp>
        <p:nvSpPr>
          <p:cNvPr id="7" name="Text Placeholder 6"/>
          <p:cNvSpPr>
            <a:spLocks noGrp="1"/>
          </p:cNvSpPr>
          <p:nvPr>
            <p:ph type="body" sz="quarter" idx="18"/>
          </p:nvPr>
        </p:nvSpPr>
        <p:spPr/>
        <p:txBody>
          <a:bodyPr/>
          <a:lstStyle/>
          <a:p>
            <a:r>
              <a:rPr lang="en-GB" altLang="en-US" dirty="0"/>
              <a:t>Q43a. If you could send a message back to those involved in the lettings market (e.g. lenders, letting agents, the Government, the media), what would you want to say? Base: All (983)</a:t>
            </a:r>
            <a:endParaRPr lang="en-US" altLang="en-US" dirty="0"/>
          </a:p>
        </p:txBody>
      </p:sp>
      <p:sp>
        <p:nvSpPr>
          <p:cNvPr id="5" name="Rectangle 4"/>
          <p:cNvSpPr/>
          <p:nvPr/>
        </p:nvSpPr>
        <p:spPr bwMode="auto">
          <a:xfrm>
            <a:off x="421479" y="1518431"/>
            <a:ext cx="1779140" cy="2155041"/>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sz="1100" i="1" dirty="0">
                <a:solidFill>
                  <a:schemeClr val="bg1"/>
                </a:solidFill>
                <a:latin typeface="Calibri" panose="020F0502020204030204" pitchFamily="34" charset="0"/>
                <a:cs typeface="Calibri" panose="020F0502020204030204" pitchFamily="34" charset="0"/>
              </a:rPr>
              <a:t>Please reduce interest rates. Also reinstate being allowed to offset mortgage interest against rent for tax purposes.</a:t>
            </a:r>
          </a:p>
        </p:txBody>
      </p:sp>
      <p:sp>
        <p:nvSpPr>
          <p:cNvPr id="10" name="Rectangle 9"/>
          <p:cNvSpPr/>
          <p:nvPr/>
        </p:nvSpPr>
        <p:spPr bwMode="auto">
          <a:xfrm>
            <a:off x="3476625" y="3781467"/>
            <a:ext cx="3200399" cy="2152430"/>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GB" sz="1100" b="0" i="1" u="none" strike="noStrike" dirty="0">
              <a:solidFill>
                <a:schemeClr val="bg1"/>
              </a:solidFill>
              <a:effectLst/>
              <a:latin typeface="Segoe UI" panose="020B0502040204020203" pitchFamily="34" charset="0"/>
              <a:cs typeface="Segoe UI" panose="020B0502040204020203" pitchFamily="34" charset="0"/>
            </a:endParaRPr>
          </a:p>
          <a:p>
            <a:pPr algn="ctr"/>
            <a:r>
              <a:rPr lang="en-GB" sz="1100" i="1" dirty="0">
                <a:solidFill>
                  <a:schemeClr val="bg1"/>
                </a:solidFill>
                <a:latin typeface="Calibri" panose="020F0502020204030204" pitchFamily="34" charset="0"/>
                <a:ea typeface="ＭＳ Ｐゴシック" pitchFamily="1" charset="-128"/>
                <a:cs typeface="Calibri" panose="020F0502020204030204" pitchFamily="34" charset="0"/>
              </a:rPr>
              <a:t>REMOVE BTL lenders rights to use Law of Property Act 1925 to repossess properties as soon as 2 months mortgage payments have been missed and REMOVE BTL lenders rights to sell repossessed properties at auction or otherwise below their true market value and then bill the landlords for shortfalls. This is an unregulated scandal that the government are allowing to go uncontrolled and unreported.</a:t>
            </a:r>
          </a:p>
        </p:txBody>
      </p:sp>
      <p:sp>
        <p:nvSpPr>
          <p:cNvPr id="20" name="Rectangle 19"/>
          <p:cNvSpPr>
            <a:spLocks/>
          </p:cNvSpPr>
          <p:nvPr/>
        </p:nvSpPr>
        <p:spPr bwMode="auto">
          <a:xfrm>
            <a:off x="1119487" y="1374271"/>
            <a:ext cx="403957" cy="923330"/>
          </a:xfrm>
          <a:prstGeom prst="rect">
            <a:avLst/>
          </a:prstGeom>
          <a:noFill/>
          <a:ln>
            <a:noFill/>
          </a:ln>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26" name="Rectangle 25"/>
          <p:cNvSpPr>
            <a:spLocks/>
          </p:cNvSpPr>
          <p:nvPr/>
        </p:nvSpPr>
        <p:spPr bwMode="auto">
          <a:xfrm>
            <a:off x="4906715" y="3673471"/>
            <a:ext cx="403957" cy="923330"/>
          </a:xfrm>
          <a:prstGeom prst="rect">
            <a:avLst/>
          </a:prstGeom>
          <a:noFill/>
          <a:ln>
            <a:noFill/>
          </a:ln>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30" name="Rectangle 29"/>
          <p:cNvSpPr>
            <a:spLocks/>
          </p:cNvSpPr>
          <p:nvPr/>
        </p:nvSpPr>
        <p:spPr bwMode="auto">
          <a:xfrm>
            <a:off x="1656427" y="3673471"/>
            <a:ext cx="4039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22" name="Rectangle 21">
            <a:extLst>
              <a:ext uri="{FF2B5EF4-FFF2-40B4-BE49-F238E27FC236}">
                <a16:creationId xmlns:a16="http://schemas.microsoft.com/office/drawing/2014/main" id="{127FD107-909C-49A7-81BB-D02CDDB46153}"/>
              </a:ext>
            </a:extLst>
          </p:cNvPr>
          <p:cNvSpPr/>
          <p:nvPr/>
        </p:nvSpPr>
        <p:spPr bwMode="auto">
          <a:xfrm>
            <a:off x="2298953" y="1518431"/>
            <a:ext cx="3572969" cy="2155041"/>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GB" sz="1100" b="0" i="1" u="none" strike="noStrike" dirty="0">
              <a:solidFill>
                <a:schemeClr val="bg1"/>
              </a:solidFill>
              <a:effectLst/>
              <a:latin typeface="Segoe UI" panose="020B0502040204020203" pitchFamily="34" charset="0"/>
              <a:cs typeface="Segoe UI" panose="020B0502040204020203" pitchFamily="34" charset="0"/>
            </a:endParaRPr>
          </a:p>
          <a:p>
            <a:pPr algn="ctr"/>
            <a:r>
              <a:rPr lang="en-GB" sz="1100" i="1" dirty="0">
                <a:solidFill>
                  <a:schemeClr val="bg1"/>
                </a:solidFill>
                <a:latin typeface="Calibri" panose="020F0502020204030204" pitchFamily="34" charset="0"/>
                <a:cs typeface="Calibri" panose="020F0502020204030204" pitchFamily="34" charset="0"/>
              </a:rPr>
              <a:t>T</a:t>
            </a:r>
            <a:r>
              <a:rPr lang="en-GB" sz="1100" b="0" i="1" u="none" strike="noStrike" dirty="0">
                <a:solidFill>
                  <a:schemeClr val="bg1"/>
                </a:solidFill>
                <a:effectLst/>
                <a:latin typeface="Calibri" panose="020F0502020204030204" pitchFamily="34" charset="0"/>
                <a:cs typeface="Calibri" panose="020F0502020204030204" pitchFamily="34" charset="0"/>
              </a:rPr>
              <a:t>o mortgage lenders please follow the rate changes more fairly, going up at a slower rate and down more promptly. </a:t>
            </a:r>
          </a:p>
          <a:p>
            <a:pPr algn="ctr"/>
            <a:r>
              <a:rPr lang="en-GB" sz="1100" b="0" i="1" u="none" strike="noStrike" dirty="0">
                <a:solidFill>
                  <a:schemeClr val="bg1"/>
                </a:solidFill>
                <a:effectLst/>
                <a:latin typeface="Calibri" panose="020F0502020204030204" pitchFamily="34" charset="0"/>
                <a:cs typeface="Calibri" panose="020F0502020204030204" pitchFamily="34" charset="0"/>
              </a:rPr>
              <a:t>Also offer more rates with lower fees. </a:t>
            </a:r>
          </a:p>
          <a:p>
            <a:pPr algn="ctr"/>
            <a:endParaRPr lang="en-GB" sz="1100" i="1" dirty="0">
              <a:solidFill>
                <a:schemeClr val="bg1"/>
              </a:solidFill>
              <a:latin typeface="Calibri" panose="020F0502020204030204" pitchFamily="34" charset="0"/>
              <a:cs typeface="Calibri" panose="020F0502020204030204" pitchFamily="34" charset="0"/>
            </a:endParaRPr>
          </a:p>
          <a:p>
            <a:pPr algn="ctr"/>
            <a:r>
              <a:rPr lang="en-GB" sz="1100" i="1" dirty="0">
                <a:solidFill>
                  <a:schemeClr val="bg1"/>
                </a:solidFill>
                <a:latin typeface="Calibri" panose="020F0502020204030204" pitchFamily="34" charset="0"/>
                <a:cs typeface="Calibri" panose="020F0502020204030204" pitchFamily="34" charset="0"/>
              </a:rPr>
              <a:t>T</a:t>
            </a:r>
            <a:r>
              <a:rPr lang="en-GB" sz="1100" b="0" i="1" u="none" strike="noStrike" dirty="0">
                <a:solidFill>
                  <a:schemeClr val="bg1"/>
                </a:solidFill>
                <a:effectLst/>
                <a:latin typeface="Calibri" panose="020F0502020204030204" pitchFamily="34" charset="0"/>
                <a:cs typeface="Calibri" panose="020F0502020204030204" pitchFamily="34" charset="0"/>
              </a:rPr>
              <a:t>o the government, give respect to long term landlords who are housing people who need homes, make it possible for the landlords to provide affordable homes by changing the tax system to be more forgiving. To allow the use of borrowing as a method of building a business.</a:t>
            </a:r>
          </a:p>
        </p:txBody>
      </p:sp>
      <p:sp>
        <p:nvSpPr>
          <p:cNvPr id="23" name="Rectangle 22">
            <a:extLst>
              <a:ext uri="{FF2B5EF4-FFF2-40B4-BE49-F238E27FC236}">
                <a16:creationId xmlns:a16="http://schemas.microsoft.com/office/drawing/2014/main" id="{281B3537-304F-4706-9322-16C27D829815}"/>
              </a:ext>
            </a:extLst>
          </p:cNvPr>
          <p:cNvSpPr>
            <a:spLocks/>
          </p:cNvSpPr>
          <p:nvPr/>
        </p:nvSpPr>
        <p:spPr bwMode="auto">
          <a:xfrm>
            <a:off x="3686034" y="1374271"/>
            <a:ext cx="4039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24" name="Rectangle 23">
            <a:extLst>
              <a:ext uri="{FF2B5EF4-FFF2-40B4-BE49-F238E27FC236}">
                <a16:creationId xmlns:a16="http://schemas.microsoft.com/office/drawing/2014/main" id="{D7E07AB9-925F-44E0-A9FD-F68C05FE0505}"/>
              </a:ext>
            </a:extLst>
          </p:cNvPr>
          <p:cNvSpPr/>
          <p:nvPr/>
        </p:nvSpPr>
        <p:spPr bwMode="auto">
          <a:xfrm>
            <a:off x="6774586" y="3778856"/>
            <a:ext cx="3036164" cy="2145965"/>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i="1" dirty="0">
                <a:solidFill>
                  <a:schemeClr val="bg1"/>
                </a:solidFill>
                <a:latin typeface="Calibri" panose="020F0502020204030204" pitchFamily="34" charset="0"/>
                <a:cs typeface="Calibri" panose="020F0502020204030204" pitchFamily="34" charset="0"/>
              </a:rPr>
              <a:t>Interest rates are crippling the private sector landlords and stock will decline putting rents up. The cost of renting is too high for many people and HMOs are also being limited. Think about what the impact in the long run of your policies are in the real world and not in a fantasy land that only exists for the few.</a:t>
            </a:r>
          </a:p>
        </p:txBody>
      </p:sp>
      <p:sp>
        <p:nvSpPr>
          <p:cNvPr id="25" name="Rectangle 24">
            <a:extLst>
              <a:ext uri="{FF2B5EF4-FFF2-40B4-BE49-F238E27FC236}">
                <a16:creationId xmlns:a16="http://schemas.microsoft.com/office/drawing/2014/main" id="{B7080723-89E7-43A1-B59A-9A2656236B45}"/>
              </a:ext>
            </a:extLst>
          </p:cNvPr>
          <p:cNvSpPr/>
          <p:nvPr/>
        </p:nvSpPr>
        <p:spPr bwMode="auto">
          <a:xfrm>
            <a:off x="7581900" y="1501928"/>
            <a:ext cx="1905000" cy="2171543"/>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sz="1100" i="1" dirty="0">
                <a:solidFill>
                  <a:schemeClr val="bg1"/>
                </a:solidFill>
                <a:latin typeface="Calibri" panose="020F0502020204030204" pitchFamily="34" charset="0"/>
                <a:ea typeface="ＭＳ Ｐゴシック" pitchFamily="1" charset="-128"/>
                <a:cs typeface="Calibri" panose="020F0502020204030204" pitchFamily="34" charset="0"/>
              </a:rPr>
              <a:t>Reintroduced mortgage interest rates as an expense.  I am really struggling with interest rate increase and not being able to offset interest. Had to borrow to pay tax bill.</a:t>
            </a:r>
          </a:p>
        </p:txBody>
      </p:sp>
      <p:sp>
        <p:nvSpPr>
          <p:cNvPr id="27" name="Rectangle 26">
            <a:extLst>
              <a:ext uri="{FF2B5EF4-FFF2-40B4-BE49-F238E27FC236}">
                <a16:creationId xmlns:a16="http://schemas.microsoft.com/office/drawing/2014/main" id="{1064EEFB-FED4-4E1C-82B3-C9F26FDBC304}"/>
              </a:ext>
            </a:extLst>
          </p:cNvPr>
          <p:cNvSpPr>
            <a:spLocks/>
          </p:cNvSpPr>
          <p:nvPr/>
        </p:nvSpPr>
        <p:spPr bwMode="auto">
          <a:xfrm>
            <a:off x="8332421" y="1422121"/>
            <a:ext cx="4039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28" name="Rectangle 27">
            <a:extLst>
              <a:ext uri="{FF2B5EF4-FFF2-40B4-BE49-F238E27FC236}">
                <a16:creationId xmlns:a16="http://schemas.microsoft.com/office/drawing/2014/main" id="{F19439CE-28DB-479B-B453-3E4F7F43E64A}"/>
              </a:ext>
            </a:extLst>
          </p:cNvPr>
          <p:cNvSpPr>
            <a:spLocks/>
          </p:cNvSpPr>
          <p:nvPr/>
        </p:nvSpPr>
        <p:spPr bwMode="auto">
          <a:xfrm>
            <a:off x="8143153" y="3673471"/>
            <a:ext cx="4039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2" name="Rectangle 1">
            <a:extLst>
              <a:ext uri="{FF2B5EF4-FFF2-40B4-BE49-F238E27FC236}">
                <a16:creationId xmlns:a16="http://schemas.microsoft.com/office/drawing/2014/main" id="{4F95F5A2-3080-13A8-ED7E-6892E9C38B8B}"/>
              </a:ext>
            </a:extLst>
          </p:cNvPr>
          <p:cNvSpPr/>
          <p:nvPr/>
        </p:nvSpPr>
        <p:spPr bwMode="auto">
          <a:xfrm>
            <a:off x="5970256" y="1518431"/>
            <a:ext cx="1513311" cy="2155041"/>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sz="1100" b="0" i="1" u="none" strike="noStrike" dirty="0">
                <a:solidFill>
                  <a:schemeClr val="bg1"/>
                </a:solidFill>
                <a:effectLst/>
                <a:latin typeface="Calibri" panose="020F0502020204030204" pitchFamily="34" charset="0"/>
                <a:cs typeface="Calibri" panose="020F0502020204030204" pitchFamily="34" charset="0"/>
              </a:rPr>
              <a:t>Lenders: You need to ease the stress tests, so landlords can access the equity in their properties. </a:t>
            </a:r>
          </a:p>
        </p:txBody>
      </p:sp>
      <p:sp>
        <p:nvSpPr>
          <p:cNvPr id="3" name="Rectangle 2">
            <a:extLst>
              <a:ext uri="{FF2B5EF4-FFF2-40B4-BE49-F238E27FC236}">
                <a16:creationId xmlns:a16="http://schemas.microsoft.com/office/drawing/2014/main" id="{33E4F748-9C05-C896-EC60-6CB10D8410F5}"/>
              </a:ext>
            </a:extLst>
          </p:cNvPr>
          <p:cNvSpPr>
            <a:spLocks/>
          </p:cNvSpPr>
          <p:nvPr/>
        </p:nvSpPr>
        <p:spPr bwMode="auto">
          <a:xfrm>
            <a:off x="6475045" y="1423047"/>
            <a:ext cx="403957" cy="923330"/>
          </a:xfrm>
          <a:prstGeom prst="rect">
            <a:avLst/>
          </a:prstGeom>
          <a:noFill/>
          <a:ln>
            <a:noFill/>
          </a:ln>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
        <p:nvSpPr>
          <p:cNvPr id="11" name="Title 1">
            <a:extLst>
              <a:ext uri="{FF2B5EF4-FFF2-40B4-BE49-F238E27FC236}">
                <a16:creationId xmlns:a16="http://schemas.microsoft.com/office/drawing/2014/main" id="{2D4AFB86-22DA-7440-FC64-D21CF3AB8283}"/>
              </a:ext>
            </a:extLst>
          </p:cNvPr>
          <p:cNvSpPr>
            <a:spLocks noGrp="1"/>
          </p:cNvSpPr>
          <p:nvPr>
            <p:ph type="title"/>
          </p:nvPr>
        </p:nvSpPr>
        <p:spPr>
          <a:xfrm>
            <a:off x="422887" y="244702"/>
            <a:ext cx="11246103" cy="671807"/>
          </a:xfrm>
        </p:spPr>
        <p:txBody>
          <a:bodyPr/>
          <a:lstStyle/>
          <a:p>
            <a:r>
              <a:rPr lang="en-GB" dirty="0"/>
              <a:t>Landlords’ messages to BTL Lenders</a:t>
            </a:r>
          </a:p>
        </p:txBody>
      </p:sp>
      <p:sp>
        <p:nvSpPr>
          <p:cNvPr id="12" name="Rectangle 11">
            <a:extLst>
              <a:ext uri="{FF2B5EF4-FFF2-40B4-BE49-F238E27FC236}">
                <a16:creationId xmlns:a16="http://schemas.microsoft.com/office/drawing/2014/main" id="{EFD2DEB6-FE2C-52D6-4D9F-F01E088B4EE6}"/>
              </a:ext>
            </a:extLst>
          </p:cNvPr>
          <p:cNvSpPr/>
          <p:nvPr/>
        </p:nvSpPr>
        <p:spPr bwMode="auto">
          <a:xfrm>
            <a:off x="9583072" y="1510179"/>
            <a:ext cx="2351753" cy="2171543"/>
          </a:xfrm>
          <a:prstGeom prst="rect">
            <a:avLst/>
          </a:prstGeom>
          <a:solidFill>
            <a:srgbClr val="7F7F7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sz="1100" i="1" dirty="0">
                <a:solidFill>
                  <a:schemeClr val="bg1"/>
                </a:solidFill>
                <a:latin typeface="Calibri" panose="020F0502020204030204" pitchFamily="34" charset="0"/>
                <a:ea typeface="ＭＳ Ｐゴシック" pitchFamily="1" charset="-128"/>
                <a:cs typeface="Calibri" panose="020F0502020204030204" pitchFamily="34" charset="0"/>
              </a:rPr>
              <a:t>To mortgage lenders, make the process of refinancing / borrowing funds less complicated, quicker and smoother. Also look at lender’s history/ experience &amp; consider this as a factor.</a:t>
            </a:r>
          </a:p>
        </p:txBody>
      </p:sp>
      <p:sp>
        <p:nvSpPr>
          <p:cNvPr id="13" name="Rectangle 12">
            <a:extLst>
              <a:ext uri="{FF2B5EF4-FFF2-40B4-BE49-F238E27FC236}">
                <a16:creationId xmlns:a16="http://schemas.microsoft.com/office/drawing/2014/main" id="{546FF292-D67C-EDF3-0F5C-C8D863D8AE26}"/>
              </a:ext>
            </a:extLst>
          </p:cNvPr>
          <p:cNvSpPr>
            <a:spLocks/>
          </p:cNvSpPr>
          <p:nvPr/>
        </p:nvSpPr>
        <p:spPr bwMode="auto">
          <a:xfrm>
            <a:off x="10556969" y="1413045"/>
            <a:ext cx="4039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6000" dirty="0">
                <a:solidFill>
                  <a:schemeClr val="bg1"/>
                </a:solidFill>
                <a:latin typeface="Trebuchet MS" panose="020B0603020202020204" pitchFamily="34" charset="0"/>
                <a:ea typeface="Gill Sans" charset="0"/>
                <a:cs typeface="Gill Sans" charset="0"/>
              </a:rPr>
              <a:t>”</a:t>
            </a:r>
          </a:p>
        </p:txBody>
      </p:sp>
    </p:spTree>
    <p:extLst>
      <p:ext uri="{BB962C8B-B14F-4D97-AF65-F5344CB8AC3E}">
        <p14:creationId xmlns:p14="http://schemas.microsoft.com/office/powerpoint/2010/main" val="15274987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78530" y="1018385"/>
            <a:ext cx="4465637" cy="733425"/>
          </a:xfrm>
        </p:spPr>
        <p:txBody>
          <a:bodyPr/>
          <a:lstStyle/>
          <a:p>
            <a:r>
              <a:rPr lang="en-GB" dirty="0"/>
              <a:t>Appendix</a:t>
            </a:r>
          </a:p>
        </p:txBody>
      </p:sp>
      <p:pic>
        <p:nvPicPr>
          <p:cNvPr id="3" name="Picture 2" descr="C:\Users\bethanc\Downloads\clipboard-with-pencil-.pn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287730" y="785106"/>
            <a:ext cx="1090800" cy="10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1141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489" y="3608406"/>
            <a:ext cx="5900382"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FFFFFF">
                  <a:lumMod val="50000"/>
                </a:srgbClr>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9" name="Rectangle 18"/>
          <p:cNvSpPr/>
          <p:nvPr/>
        </p:nvSpPr>
        <p:spPr>
          <a:xfrm>
            <a:off x="6291618" y="1082236"/>
            <a:ext cx="5900382"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8" name="Rectangle 17"/>
          <p:cNvSpPr/>
          <p:nvPr/>
        </p:nvSpPr>
        <p:spPr>
          <a:xfrm>
            <a:off x="0" y="1078913"/>
            <a:ext cx="5900382"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6" name="Title 5"/>
          <p:cNvSpPr>
            <a:spLocks noGrp="1"/>
          </p:cNvSpPr>
          <p:nvPr>
            <p:ph type="title"/>
          </p:nvPr>
        </p:nvSpPr>
        <p:spPr>
          <a:xfrm>
            <a:off x="422887" y="244702"/>
            <a:ext cx="11246103" cy="671807"/>
          </a:xfrm>
        </p:spPr>
        <p:txBody>
          <a:bodyPr>
            <a:normAutofit/>
          </a:bodyPr>
          <a:lstStyle/>
          <a:p>
            <a:r>
              <a:rPr lang="en-GB" dirty="0"/>
              <a:t>Sample profile at a glance (1)</a:t>
            </a:r>
          </a:p>
        </p:txBody>
      </p:sp>
      <p:sp>
        <p:nvSpPr>
          <p:cNvPr id="7" name="Text Placeholder 6"/>
          <p:cNvSpPr>
            <a:spLocks noGrp="1"/>
          </p:cNvSpPr>
          <p:nvPr>
            <p:ph type="body" sz="quarter" idx="18"/>
          </p:nvPr>
        </p:nvSpPr>
        <p:spPr>
          <a:xfrm>
            <a:off x="668337" y="6189797"/>
            <a:ext cx="9417050" cy="273050"/>
          </a:xfrm>
        </p:spPr>
        <p:txBody>
          <a:bodyPr/>
          <a:lstStyle/>
          <a:p>
            <a:r>
              <a:rPr lang="en-GB" dirty="0"/>
              <a:t>Q45. Gender; Q50. Age; Q50a. Which of the following best describes your employment status? Bases for all questions: All (983)</a:t>
            </a:r>
          </a:p>
        </p:txBody>
      </p:sp>
      <p:sp>
        <p:nvSpPr>
          <p:cNvPr id="9" name="Text Placeholder 1"/>
          <p:cNvSpPr txBox="1">
            <a:spLocks/>
          </p:cNvSpPr>
          <p:nvPr/>
        </p:nvSpPr>
        <p:spPr>
          <a:xfrm>
            <a:off x="1016566" y="3600467"/>
            <a:ext cx="3966357" cy="398463"/>
          </a:xfrm>
          <a:prstGeom prst="rect">
            <a:avLst/>
          </a:prstGeom>
        </p:spPr>
        <p:txBody>
          <a:bodyPr vert="horz" lIns="0" tIns="0" rIns="0" bIns="0" rtlCol="0" anchor="ctr">
            <a:normAutofit/>
          </a:bodyPr>
          <a:lstStyle>
            <a:defPPr>
              <a:defRPr lang="en-US"/>
            </a:defPPr>
            <a:lvl1pPr indent="0" algn="ctr" defTabSz="914377">
              <a:lnSpc>
                <a:spcPct val="90000"/>
              </a:lnSpc>
              <a:spcBef>
                <a:spcPts val="1000"/>
              </a:spcBef>
              <a:buFont typeface="Arial" panose="020B0604020202020204" pitchFamily="34" charset="0"/>
              <a:buNone/>
              <a:defRPr sz="14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189" indent="0" defTabSz="914377">
              <a:lnSpc>
                <a:spcPct val="90000"/>
              </a:lnSpc>
              <a:spcBef>
                <a:spcPts val="500"/>
              </a:spcBef>
              <a:buFont typeface="Arial" panose="020B0604020202020204" pitchFamily="34" charset="0"/>
              <a:buNone/>
              <a:defRPr sz="2300">
                <a:latin typeface="Calibri" panose="020F0502020204030204" pitchFamily="34" charset="0"/>
                <a:ea typeface="Calibri" panose="020F0502020204030204" pitchFamily="34" charset="0"/>
                <a:cs typeface="Calibri" panose="020F0502020204030204" pitchFamily="34" charset="0"/>
              </a:defRPr>
            </a:lvl2pPr>
            <a:lvl3pPr marL="914377" indent="0" defTabSz="914377">
              <a:lnSpc>
                <a:spcPct val="90000"/>
              </a:lnSpc>
              <a:spcBef>
                <a:spcPts val="500"/>
              </a:spcBef>
              <a:buFont typeface="Arial" panose="020B0604020202020204" pitchFamily="34" charset="0"/>
              <a:buNone/>
              <a:defRPr sz="2000">
                <a:latin typeface="Calibri" panose="020F0502020204030204" pitchFamily="34" charset="0"/>
                <a:ea typeface="Calibri" panose="020F0502020204030204" pitchFamily="34" charset="0"/>
                <a:cs typeface="Calibri" panose="020F0502020204030204" pitchFamily="34" charset="0"/>
              </a:defRPr>
            </a:lvl3pPr>
            <a:lvl4pPr marL="1371566" indent="0" defTabSz="914377">
              <a:lnSpc>
                <a:spcPct val="90000"/>
              </a:lnSpc>
              <a:spcBef>
                <a:spcPts val="500"/>
              </a:spcBef>
              <a:buFont typeface="Arial" panose="020B0604020202020204" pitchFamily="34" charset="0"/>
              <a:buNone/>
              <a:defRPr>
                <a:latin typeface="Calibri" panose="020F0502020204030204" pitchFamily="34" charset="0"/>
                <a:ea typeface="Calibri" panose="020F0502020204030204" pitchFamily="34" charset="0"/>
                <a:cs typeface="Calibri" panose="020F0502020204030204" pitchFamily="34" charset="0"/>
              </a:defRPr>
            </a:lvl4pPr>
            <a:lvl5pPr marL="1828755" indent="0" defTabSz="914377">
              <a:lnSpc>
                <a:spcPct val="90000"/>
              </a:lnSpc>
              <a:spcBef>
                <a:spcPts val="500"/>
              </a:spcBef>
              <a:buFont typeface="Arial" panose="020B0604020202020204" pitchFamily="34" charset="0"/>
              <a:buNone/>
              <a:defRPr sz="1600">
                <a:latin typeface="Calibri" panose="020F0502020204030204" pitchFamily="34" charset="0"/>
                <a:ea typeface="Calibri" panose="020F0502020204030204" pitchFamily="34" charset="0"/>
                <a:cs typeface="Calibri" panose="020F0502020204030204" pitchFamily="34" charset="0"/>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Age (%)</a:t>
            </a:r>
          </a:p>
        </p:txBody>
      </p:sp>
      <p:graphicFrame>
        <p:nvGraphicFramePr>
          <p:cNvPr id="11" name="Chart 10"/>
          <p:cNvGraphicFramePr/>
          <p:nvPr>
            <p:extLst>
              <p:ext uri="{D42A27DB-BD31-4B8C-83A1-F6EECF244321}">
                <p14:modId xmlns:p14="http://schemas.microsoft.com/office/powerpoint/2010/main" val="2263775746"/>
              </p:ext>
            </p:extLst>
          </p:nvPr>
        </p:nvGraphicFramePr>
        <p:xfrm>
          <a:off x="1247600" y="1676864"/>
          <a:ext cx="2888961" cy="18671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501863853"/>
              </p:ext>
            </p:extLst>
          </p:nvPr>
        </p:nvGraphicFramePr>
        <p:xfrm>
          <a:off x="1256080" y="3943446"/>
          <a:ext cx="3984660" cy="2075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nvGraphicFramePr>
        <p:xfrm>
          <a:off x="333828" y="4105158"/>
          <a:ext cx="986975" cy="1749731"/>
        </p:xfrm>
        <a:graphic>
          <a:graphicData uri="http://schemas.openxmlformats.org/drawingml/2006/table">
            <a:tbl>
              <a:tblPr firstRow="1" bandRow="1">
                <a:tableStyleId>{2D5ABB26-0587-4C30-8999-92F81FD0307C}</a:tableStyleId>
              </a:tblPr>
              <a:tblGrid>
                <a:gridCol w="986975">
                  <a:extLst>
                    <a:ext uri="{9D8B030D-6E8A-4147-A177-3AD203B41FA5}">
                      <a16:colId xmlns:a16="http://schemas.microsoft.com/office/drawing/2014/main" val="20000"/>
                    </a:ext>
                  </a:extLst>
                </a:gridCol>
              </a:tblGrid>
              <a:tr h="33264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200" b="0" dirty="0">
                          <a:solidFill>
                            <a:schemeClr val="bg1">
                              <a:lumMod val="50000"/>
                            </a:schemeClr>
                          </a:solidFill>
                          <a:latin typeface="Segoe UI" panose="020B0502040204020203" pitchFamily="34" charset="0"/>
                          <a:cs typeface="Segoe UI" panose="020B0502040204020203" pitchFamily="34" charset="0"/>
                        </a:rPr>
                        <a:t>Under 34</a:t>
                      </a:r>
                    </a:p>
                  </a:txBody>
                  <a:tcPr anchor="ctr"/>
                </a:tc>
                <a:extLst>
                  <a:ext uri="{0D108BD9-81ED-4DB2-BD59-A6C34878D82A}">
                    <a16:rowId xmlns:a16="http://schemas.microsoft.com/office/drawing/2014/main" val="10000"/>
                  </a:ext>
                </a:extLst>
              </a:tr>
              <a:tr h="41916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200" b="0" dirty="0">
                          <a:solidFill>
                            <a:schemeClr val="bg1">
                              <a:lumMod val="50000"/>
                            </a:schemeClr>
                          </a:solidFill>
                          <a:latin typeface="Segoe UI" panose="020B0502040204020203" pitchFamily="34" charset="0"/>
                          <a:cs typeface="Segoe UI" panose="020B0502040204020203" pitchFamily="34" charset="0"/>
                        </a:rPr>
                        <a:t>35-44</a:t>
                      </a:r>
                    </a:p>
                  </a:txBody>
                  <a:tcPr anchor="ctr"/>
                </a:tc>
                <a:extLst>
                  <a:ext uri="{0D108BD9-81ED-4DB2-BD59-A6C34878D82A}">
                    <a16:rowId xmlns:a16="http://schemas.microsoft.com/office/drawing/2014/main" val="10001"/>
                  </a:ext>
                </a:extLst>
              </a:tr>
              <a:tr h="33264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200" b="0" dirty="0">
                          <a:solidFill>
                            <a:schemeClr val="bg1">
                              <a:lumMod val="50000"/>
                            </a:schemeClr>
                          </a:solidFill>
                          <a:latin typeface="Segoe UI" panose="020B0502040204020203" pitchFamily="34" charset="0"/>
                          <a:cs typeface="Segoe UI" panose="020B0502040204020203" pitchFamily="34" charset="0"/>
                        </a:rPr>
                        <a:t>45-54</a:t>
                      </a:r>
                    </a:p>
                  </a:txBody>
                  <a:tcPr anchor="ctr"/>
                </a:tc>
                <a:extLst>
                  <a:ext uri="{0D108BD9-81ED-4DB2-BD59-A6C34878D82A}">
                    <a16:rowId xmlns:a16="http://schemas.microsoft.com/office/drawing/2014/main" val="10002"/>
                  </a:ext>
                </a:extLst>
              </a:tr>
              <a:tr h="332642">
                <a:tc>
                  <a:txBody>
                    <a:bodyPr/>
                    <a:lstStyle/>
                    <a:p>
                      <a:pPr algn="r" eaLnBrk="1" fontAlgn="b" hangingPunct="1"/>
                      <a:r>
                        <a:rPr lang="en-GB" altLang="en-US" sz="1200" b="0" dirty="0">
                          <a:solidFill>
                            <a:schemeClr val="bg1">
                              <a:lumMod val="50000"/>
                            </a:schemeClr>
                          </a:solidFill>
                          <a:latin typeface="Segoe UI" panose="020B0502040204020203" pitchFamily="34" charset="0"/>
                          <a:cs typeface="Segoe UI" panose="020B0502040204020203" pitchFamily="34" charset="0"/>
                        </a:rPr>
                        <a:t>55-64</a:t>
                      </a:r>
                    </a:p>
                  </a:txBody>
                  <a:tcPr anchor="ctr"/>
                </a:tc>
                <a:extLst>
                  <a:ext uri="{0D108BD9-81ED-4DB2-BD59-A6C34878D82A}">
                    <a16:rowId xmlns:a16="http://schemas.microsoft.com/office/drawing/2014/main" val="10003"/>
                  </a:ext>
                </a:extLst>
              </a:tr>
              <a:tr h="33264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1200" b="0" dirty="0">
                          <a:solidFill>
                            <a:schemeClr val="bg1">
                              <a:lumMod val="50000"/>
                            </a:schemeClr>
                          </a:solidFill>
                          <a:latin typeface="Segoe UI" panose="020B0502040204020203" pitchFamily="34" charset="0"/>
                          <a:cs typeface="Segoe UI" panose="020B0502040204020203" pitchFamily="34" charset="0"/>
                        </a:rPr>
                        <a:t>65+</a:t>
                      </a:r>
                    </a:p>
                  </a:txBody>
                  <a:tcPr anchor="ctr"/>
                </a:tc>
                <a:extLst>
                  <a:ext uri="{0D108BD9-81ED-4DB2-BD59-A6C34878D82A}">
                    <a16:rowId xmlns:a16="http://schemas.microsoft.com/office/drawing/2014/main" val="10004"/>
                  </a:ext>
                </a:extLst>
              </a:tr>
            </a:tbl>
          </a:graphicData>
        </a:graphic>
      </p:graphicFrame>
      <p:sp>
        <p:nvSpPr>
          <p:cNvPr id="14" name="TextBox 13"/>
          <p:cNvSpPr txBox="1"/>
          <p:nvPr/>
        </p:nvSpPr>
        <p:spPr>
          <a:xfrm>
            <a:off x="610902" y="2054954"/>
            <a:ext cx="6804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Male</a:t>
            </a:r>
          </a:p>
        </p:txBody>
      </p:sp>
      <p:sp>
        <p:nvSpPr>
          <p:cNvPr id="15" name="TextBox 14"/>
          <p:cNvSpPr txBox="1"/>
          <p:nvPr/>
        </p:nvSpPr>
        <p:spPr>
          <a:xfrm>
            <a:off x="253497" y="2868471"/>
            <a:ext cx="1037809"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Segoe UI" panose="020B0502040204020203" pitchFamily="34" charset="0"/>
              </a:rPr>
              <a:t>Female</a:t>
            </a:r>
          </a:p>
        </p:txBody>
      </p:sp>
      <p:grpSp>
        <p:nvGrpSpPr>
          <p:cNvPr id="21" name="Group 20"/>
          <p:cNvGrpSpPr/>
          <p:nvPr/>
        </p:nvGrpSpPr>
        <p:grpSpPr>
          <a:xfrm>
            <a:off x="3037054" y="4253888"/>
            <a:ext cx="2654062" cy="463358"/>
            <a:chOff x="952136" y="2088995"/>
            <a:chExt cx="2246617" cy="463358"/>
          </a:xfrm>
        </p:grpSpPr>
        <p:sp>
          <p:nvSpPr>
            <p:cNvPr id="22" name="Rounded Rectangle 21"/>
            <p:cNvSpPr/>
            <p:nvPr/>
          </p:nvSpPr>
          <p:spPr>
            <a:xfrm>
              <a:off x="952136" y="2088995"/>
              <a:ext cx="2076447" cy="463358"/>
            </a:xfrm>
            <a:prstGeom prst="round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FFFFFF"/>
                  </a:solidFill>
                  <a:effectLst/>
                  <a:uLnTx/>
                  <a:uFillTx/>
                  <a:latin typeface="Segoe UI" pitchFamily="34" charset="0"/>
                  <a:ea typeface="Segoe UI" pitchFamily="34" charset="0"/>
                  <a:cs typeface="Segoe UI" pitchFamily="34" charset="0"/>
                </a:rPr>
                <a:t>  </a:t>
              </a:r>
              <a:r>
                <a:rPr kumimoji="0" lang="en-GB" altLang="en-US" sz="1400" b="0" i="0" u="none" strike="noStrike" kern="1200" cap="none" spc="0" normalizeH="0" baseline="0" noProof="0" dirty="0">
                  <a:ln>
                    <a:noFill/>
                  </a:ln>
                  <a:solidFill>
                    <a:srgbClr val="FFFFFF"/>
                  </a:solidFill>
                  <a:effectLst/>
                  <a:uLnTx/>
                  <a:uFillTx/>
                  <a:latin typeface="Segoe UI" pitchFamily="34" charset="0"/>
                  <a:ea typeface="Segoe UI" pitchFamily="34" charset="0"/>
                  <a:cs typeface="Segoe UI" pitchFamily="34" charset="0"/>
                </a:rPr>
                <a:t>Average age</a:t>
              </a:r>
              <a:endParaRPr kumimoji="0" lang="en-GB" sz="1400" b="0" i="0" u="none" strike="noStrike" kern="1200" cap="none" spc="0" normalizeH="0" baseline="0" noProof="0" dirty="0">
                <a:ln w="0"/>
                <a:solidFill>
                  <a:srgbClr val="FFFFFF"/>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23" name="Rounded Rectangle 22"/>
            <p:cNvSpPr/>
            <p:nvPr/>
          </p:nvSpPr>
          <p:spPr>
            <a:xfrm>
              <a:off x="2154435" y="2160701"/>
              <a:ext cx="1044318" cy="319946"/>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Segoe UI" pitchFamily="34" charset="0"/>
                  <a:ea typeface="Segoe UI" pitchFamily="34" charset="0"/>
                  <a:cs typeface="Segoe UI" pitchFamily="34" charset="0"/>
                </a:rPr>
                <a:t>62 years</a:t>
              </a:r>
            </a:p>
          </p:txBody>
        </p:sp>
      </p:grpSp>
      <p:sp>
        <p:nvSpPr>
          <p:cNvPr id="26" name="Text Placeholder 1">
            <a:extLst>
              <a:ext uri="{FF2B5EF4-FFF2-40B4-BE49-F238E27FC236}">
                <a16:creationId xmlns:a16="http://schemas.microsoft.com/office/drawing/2014/main" id="{1A4B5517-9C94-4FA5-B798-FE61B5CFF998}"/>
              </a:ext>
            </a:extLst>
          </p:cNvPr>
          <p:cNvSpPr txBox="1">
            <a:spLocks/>
          </p:cNvSpPr>
          <p:nvPr/>
        </p:nvSpPr>
        <p:spPr>
          <a:xfrm>
            <a:off x="1023759" y="1191218"/>
            <a:ext cx="3966357" cy="398463"/>
          </a:xfrm>
          <a:prstGeom prst="rect">
            <a:avLst/>
          </a:prstGeom>
        </p:spPr>
        <p:txBody>
          <a:bodyPr vert="horz" lIns="0" tIns="0" rIns="0" bIns="0" rtlCol="0" anchor="ctr">
            <a:normAutofit/>
          </a:bodyPr>
          <a:lstStyle>
            <a:lvl1pPr indent="0" defTabSz="914377">
              <a:lnSpc>
                <a:spcPct val="90000"/>
              </a:lnSpc>
              <a:spcBef>
                <a:spcPts val="1000"/>
              </a:spcBef>
              <a:buFont typeface="Arial" panose="020B0604020202020204" pitchFamily="34" charset="0"/>
              <a:buNone/>
              <a:defRPr sz="14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189" indent="0" defTabSz="914377">
              <a:lnSpc>
                <a:spcPct val="90000"/>
              </a:lnSpc>
              <a:spcBef>
                <a:spcPts val="500"/>
              </a:spcBef>
              <a:buFont typeface="Arial" panose="020B0604020202020204" pitchFamily="34" charset="0"/>
              <a:buNone/>
              <a:defRPr sz="2300">
                <a:latin typeface="Calibri" panose="020F0502020204030204" pitchFamily="34" charset="0"/>
                <a:ea typeface="Calibri" panose="020F0502020204030204" pitchFamily="34" charset="0"/>
                <a:cs typeface="Calibri" panose="020F0502020204030204" pitchFamily="34" charset="0"/>
              </a:defRPr>
            </a:lvl2pPr>
            <a:lvl3pPr marL="914377" indent="0" defTabSz="914377">
              <a:lnSpc>
                <a:spcPct val="90000"/>
              </a:lnSpc>
              <a:spcBef>
                <a:spcPts val="500"/>
              </a:spcBef>
              <a:buFont typeface="Arial" panose="020B0604020202020204" pitchFamily="34" charset="0"/>
              <a:buNone/>
              <a:defRPr sz="2000">
                <a:latin typeface="Calibri" panose="020F0502020204030204" pitchFamily="34" charset="0"/>
                <a:ea typeface="Calibri" panose="020F0502020204030204" pitchFamily="34" charset="0"/>
                <a:cs typeface="Calibri" panose="020F0502020204030204" pitchFamily="34" charset="0"/>
              </a:defRPr>
            </a:lvl3pPr>
            <a:lvl4pPr marL="1371566" indent="0" defTabSz="914377">
              <a:lnSpc>
                <a:spcPct val="90000"/>
              </a:lnSpc>
              <a:spcBef>
                <a:spcPts val="500"/>
              </a:spcBef>
              <a:buFont typeface="Arial" panose="020B0604020202020204" pitchFamily="34" charset="0"/>
              <a:buNone/>
              <a:defRPr>
                <a:latin typeface="Calibri" panose="020F0502020204030204" pitchFamily="34" charset="0"/>
                <a:ea typeface="Calibri" panose="020F0502020204030204" pitchFamily="34" charset="0"/>
                <a:cs typeface="Calibri" panose="020F0502020204030204" pitchFamily="34" charset="0"/>
              </a:defRPr>
            </a:lvl4pPr>
            <a:lvl5pPr marL="1828755" indent="0" defTabSz="914377">
              <a:lnSpc>
                <a:spcPct val="90000"/>
              </a:lnSpc>
              <a:spcBef>
                <a:spcPts val="500"/>
              </a:spcBef>
              <a:buFont typeface="Arial" panose="020B0604020202020204" pitchFamily="34" charset="0"/>
              <a:buNone/>
              <a:defRPr sz="1600">
                <a:latin typeface="Calibri" panose="020F0502020204030204" pitchFamily="34" charset="0"/>
                <a:ea typeface="Calibri" panose="020F0502020204030204" pitchFamily="34" charset="0"/>
                <a:cs typeface="Calibri" panose="020F0502020204030204" pitchFamily="34" charset="0"/>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Gender (%)</a:t>
            </a:r>
          </a:p>
        </p:txBody>
      </p:sp>
      <p:sp>
        <p:nvSpPr>
          <p:cNvPr id="2" name="Text Placeholder 1">
            <a:extLst>
              <a:ext uri="{FF2B5EF4-FFF2-40B4-BE49-F238E27FC236}">
                <a16:creationId xmlns:a16="http://schemas.microsoft.com/office/drawing/2014/main" id="{7C5790AA-1F75-17AF-5C47-93A367B4604F}"/>
              </a:ext>
            </a:extLst>
          </p:cNvPr>
          <p:cNvSpPr txBox="1">
            <a:spLocks/>
          </p:cNvSpPr>
          <p:nvPr/>
        </p:nvSpPr>
        <p:spPr>
          <a:xfrm>
            <a:off x="7173661" y="1191218"/>
            <a:ext cx="3966357" cy="398463"/>
          </a:xfrm>
          <a:prstGeom prst="rect">
            <a:avLst/>
          </a:prstGeom>
        </p:spPr>
        <p:txBody>
          <a:bodyPr vert="horz" lIns="0" tIns="0" rIns="0" bIns="0" rtlCol="0" anchor="ctr">
            <a:normAutofit/>
          </a:bodyPr>
          <a:lstStyle>
            <a:defPPr>
              <a:defRPr lang="en-US"/>
            </a:defPPr>
            <a:lvl1pPr indent="0" algn="ctr" defTabSz="914377">
              <a:lnSpc>
                <a:spcPct val="90000"/>
              </a:lnSpc>
              <a:spcBef>
                <a:spcPts val="1000"/>
              </a:spcBef>
              <a:buFont typeface="Arial" panose="020B0604020202020204" pitchFamily="34" charset="0"/>
              <a:buNone/>
              <a:defRPr sz="14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189" indent="0" defTabSz="914377">
              <a:lnSpc>
                <a:spcPct val="90000"/>
              </a:lnSpc>
              <a:spcBef>
                <a:spcPts val="500"/>
              </a:spcBef>
              <a:buFont typeface="Arial" panose="020B0604020202020204" pitchFamily="34" charset="0"/>
              <a:buNone/>
              <a:defRPr sz="2300">
                <a:latin typeface="Calibri" panose="020F0502020204030204" pitchFamily="34" charset="0"/>
                <a:ea typeface="Calibri" panose="020F0502020204030204" pitchFamily="34" charset="0"/>
                <a:cs typeface="Calibri" panose="020F0502020204030204" pitchFamily="34" charset="0"/>
              </a:defRPr>
            </a:lvl2pPr>
            <a:lvl3pPr marL="914377" indent="0" defTabSz="914377">
              <a:lnSpc>
                <a:spcPct val="90000"/>
              </a:lnSpc>
              <a:spcBef>
                <a:spcPts val="500"/>
              </a:spcBef>
              <a:buFont typeface="Arial" panose="020B0604020202020204" pitchFamily="34" charset="0"/>
              <a:buNone/>
              <a:defRPr sz="2000">
                <a:latin typeface="Calibri" panose="020F0502020204030204" pitchFamily="34" charset="0"/>
                <a:ea typeface="Calibri" panose="020F0502020204030204" pitchFamily="34" charset="0"/>
                <a:cs typeface="Calibri" panose="020F0502020204030204" pitchFamily="34" charset="0"/>
              </a:defRPr>
            </a:lvl3pPr>
            <a:lvl4pPr marL="1371566" indent="0" defTabSz="914377">
              <a:lnSpc>
                <a:spcPct val="90000"/>
              </a:lnSpc>
              <a:spcBef>
                <a:spcPts val="500"/>
              </a:spcBef>
              <a:buFont typeface="Arial" panose="020B0604020202020204" pitchFamily="34" charset="0"/>
              <a:buNone/>
              <a:defRPr>
                <a:latin typeface="Calibri" panose="020F0502020204030204" pitchFamily="34" charset="0"/>
                <a:ea typeface="Calibri" panose="020F0502020204030204" pitchFamily="34" charset="0"/>
                <a:cs typeface="Calibri" panose="020F0502020204030204" pitchFamily="34" charset="0"/>
              </a:defRPr>
            </a:lvl4pPr>
            <a:lvl5pPr marL="1828755" indent="0" defTabSz="914377">
              <a:lnSpc>
                <a:spcPct val="90000"/>
              </a:lnSpc>
              <a:spcBef>
                <a:spcPts val="500"/>
              </a:spcBef>
              <a:buFont typeface="Arial" panose="020B0604020202020204" pitchFamily="34" charset="0"/>
              <a:buNone/>
              <a:defRPr sz="1600">
                <a:latin typeface="Calibri" panose="020F0502020204030204" pitchFamily="34" charset="0"/>
                <a:ea typeface="Calibri" panose="020F0502020204030204" pitchFamily="34" charset="0"/>
                <a:cs typeface="Calibri" panose="020F0502020204030204" pitchFamily="34" charset="0"/>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Employment status (%)</a:t>
            </a:r>
          </a:p>
        </p:txBody>
      </p:sp>
      <p:graphicFrame>
        <p:nvGraphicFramePr>
          <p:cNvPr id="3" name="Chart 2">
            <a:extLst>
              <a:ext uri="{FF2B5EF4-FFF2-40B4-BE49-F238E27FC236}">
                <a16:creationId xmlns:a16="http://schemas.microsoft.com/office/drawing/2014/main" id="{D1D6BF1F-289C-33DF-71F8-7C99E882A664}"/>
              </a:ext>
            </a:extLst>
          </p:cNvPr>
          <p:cNvGraphicFramePr/>
          <p:nvPr>
            <p:extLst>
              <p:ext uri="{D42A27DB-BD31-4B8C-83A1-F6EECF244321}">
                <p14:modId xmlns:p14="http://schemas.microsoft.com/office/powerpoint/2010/main" val="1212910625"/>
              </p:ext>
            </p:extLst>
          </p:nvPr>
        </p:nvGraphicFramePr>
        <p:xfrm>
          <a:off x="5945230" y="1589681"/>
          <a:ext cx="4999170" cy="42315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1048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291618" y="1090174"/>
            <a:ext cx="5900382"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15" name="Rectangle 14"/>
          <p:cNvSpPr/>
          <p:nvPr/>
        </p:nvSpPr>
        <p:spPr>
          <a:xfrm>
            <a:off x="0" y="1078913"/>
            <a:ext cx="5900382" cy="3905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srgbClr val="404040"/>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2" name="Title 1"/>
          <p:cNvSpPr>
            <a:spLocks noGrp="1"/>
          </p:cNvSpPr>
          <p:nvPr>
            <p:ph type="title"/>
          </p:nvPr>
        </p:nvSpPr>
        <p:spPr>
          <a:xfrm>
            <a:off x="422887" y="244702"/>
            <a:ext cx="11246103" cy="671807"/>
          </a:xfrm>
        </p:spPr>
        <p:txBody>
          <a:bodyPr>
            <a:normAutofit/>
          </a:bodyPr>
          <a:lstStyle/>
          <a:p>
            <a:r>
              <a:rPr lang="en-GB" dirty="0"/>
              <a:t>Sample profile at a glance (2)</a:t>
            </a:r>
          </a:p>
        </p:txBody>
      </p:sp>
      <p:sp>
        <p:nvSpPr>
          <p:cNvPr id="3" name="Text Placeholder 2"/>
          <p:cNvSpPr>
            <a:spLocks noGrp="1"/>
          </p:cNvSpPr>
          <p:nvPr>
            <p:ph type="body" sz="quarter" idx="18"/>
          </p:nvPr>
        </p:nvSpPr>
        <p:spPr>
          <a:xfrm>
            <a:off x="668337" y="6189797"/>
            <a:ext cx="9417050" cy="273050"/>
          </a:xfrm>
        </p:spPr>
        <p:txBody>
          <a:bodyPr/>
          <a:lstStyle/>
          <a:p>
            <a:r>
              <a:rPr lang="en-GB" dirty="0"/>
              <a:t>Q1. In which area(s) of the UK do you let rental properties?  Q1a. And in which area  do you live personally? Bases for all questions: All (983)</a:t>
            </a:r>
          </a:p>
        </p:txBody>
      </p:sp>
      <p:graphicFrame>
        <p:nvGraphicFramePr>
          <p:cNvPr id="4" name="Chart 3">
            <a:extLst>
              <a:ext uri="{FF2B5EF4-FFF2-40B4-BE49-F238E27FC236}">
                <a16:creationId xmlns:a16="http://schemas.microsoft.com/office/drawing/2014/main" id="{1807219D-8817-E35E-129A-5C0F7A617C35}"/>
              </a:ext>
            </a:extLst>
          </p:cNvPr>
          <p:cNvGraphicFramePr/>
          <p:nvPr>
            <p:extLst>
              <p:ext uri="{D42A27DB-BD31-4B8C-83A1-F6EECF244321}">
                <p14:modId xmlns:p14="http://schemas.microsoft.com/office/powerpoint/2010/main" val="1473371632"/>
              </p:ext>
            </p:extLst>
          </p:nvPr>
        </p:nvGraphicFramePr>
        <p:xfrm>
          <a:off x="886241" y="1442674"/>
          <a:ext cx="5791642" cy="46682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8BCC4ADB-3B99-B720-5F1B-C9F12CC85EC8}"/>
              </a:ext>
            </a:extLst>
          </p:cNvPr>
          <p:cNvSpPr txBox="1">
            <a:spLocks/>
          </p:cNvSpPr>
          <p:nvPr/>
        </p:nvSpPr>
        <p:spPr>
          <a:xfrm>
            <a:off x="1853253" y="995403"/>
            <a:ext cx="3966357" cy="398463"/>
          </a:xfrm>
          <a:prstGeom prst="rect">
            <a:avLst/>
          </a:prstGeom>
        </p:spPr>
        <p:txBody>
          <a:bodyPr vert="horz" lIns="0" tIns="0" rIns="0" bIns="0" rtlCol="0" anchor="ctr">
            <a:normAutofit/>
          </a:bodyPr>
          <a:lstStyle>
            <a:defPPr>
              <a:defRPr lang="en-US"/>
            </a:defPPr>
            <a:lvl1pPr indent="0" algn="ctr" defTabSz="914377">
              <a:lnSpc>
                <a:spcPct val="90000"/>
              </a:lnSpc>
              <a:spcBef>
                <a:spcPts val="1000"/>
              </a:spcBef>
              <a:buFont typeface="Arial" panose="020B0604020202020204" pitchFamily="34" charset="0"/>
              <a:buNone/>
              <a:defRPr sz="14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189" indent="0" defTabSz="914377">
              <a:lnSpc>
                <a:spcPct val="90000"/>
              </a:lnSpc>
              <a:spcBef>
                <a:spcPts val="500"/>
              </a:spcBef>
              <a:buFont typeface="Arial" panose="020B0604020202020204" pitchFamily="34" charset="0"/>
              <a:buNone/>
              <a:defRPr sz="2300">
                <a:latin typeface="Calibri" panose="020F0502020204030204" pitchFamily="34" charset="0"/>
                <a:ea typeface="Calibri" panose="020F0502020204030204" pitchFamily="34" charset="0"/>
                <a:cs typeface="Calibri" panose="020F0502020204030204" pitchFamily="34" charset="0"/>
              </a:defRPr>
            </a:lvl2pPr>
            <a:lvl3pPr marL="914377" indent="0" defTabSz="914377">
              <a:lnSpc>
                <a:spcPct val="90000"/>
              </a:lnSpc>
              <a:spcBef>
                <a:spcPts val="500"/>
              </a:spcBef>
              <a:buFont typeface="Arial" panose="020B0604020202020204" pitchFamily="34" charset="0"/>
              <a:buNone/>
              <a:defRPr sz="2000">
                <a:latin typeface="Calibri" panose="020F0502020204030204" pitchFamily="34" charset="0"/>
                <a:ea typeface="Calibri" panose="020F0502020204030204" pitchFamily="34" charset="0"/>
                <a:cs typeface="Calibri" panose="020F0502020204030204" pitchFamily="34" charset="0"/>
              </a:defRPr>
            </a:lvl3pPr>
            <a:lvl4pPr marL="1371566" indent="0" defTabSz="914377">
              <a:lnSpc>
                <a:spcPct val="90000"/>
              </a:lnSpc>
              <a:spcBef>
                <a:spcPts val="500"/>
              </a:spcBef>
              <a:buFont typeface="Arial" panose="020B0604020202020204" pitchFamily="34" charset="0"/>
              <a:buNone/>
              <a:defRPr>
                <a:latin typeface="Calibri" panose="020F0502020204030204" pitchFamily="34" charset="0"/>
                <a:ea typeface="Calibri" panose="020F0502020204030204" pitchFamily="34" charset="0"/>
                <a:cs typeface="Calibri" panose="020F0502020204030204" pitchFamily="34" charset="0"/>
              </a:defRPr>
            </a:lvl4pPr>
            <a:lvl5pPr marL="1828755" indent="0" defTabSz="914377">
              <a:lnSpc>
                <a:spcPct val="90000"/>
              </a:lnSpc>
              <a:spcBef>
                <a:spcPts val="500"/>
              </a:spcBef>
              <a:buFont typeface="Arial" panose="020B0604020202020204" pitchFamily="34" charset="0"/>
              <a:buNone/>
              <a:defRPr sz="1600">
                <a:latin typeface="Calibri" panose="020F0502020204030204" pitchFamily="34" charset="0"/>
                <a:ea typeface="Calibri" panose="020F0502020204030204" pitchFamily="34" charset="0"/>
                <a:cs typeface="Calibri" panose="020F0502020204030204" pitchFamily="34" charset="0"/>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rPr>
              <a:t>Areas of operation (%)</a:t>
            </a:r>
          </a:p>
        </p:txBody>
      </p:sp>
    </p:spTree>
    <p:extLst>
      <p:ext uri="{BB962C8B-B14F-4D97-AF65-F5344CB8AC3E}">
        <p14:creationId xmlns:p14="http://schemas.microsoft.com/office/powerpoint/2010/main" val="18666079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5786" y="408153"/>
            <a:ext cx="7274255" cy="733425"/>
          </a:xfrm>
        </p:spPr>
        <p:txBody>
          <a:bodyPr>
            <a:normAutofit/>
          </a:bodyPr>
          <a:lstStyle/>
          <a:p>
            <a:r>
              <a:rPr lang="en-GB" dirty="0">
                <a:latin typeface="Calibri" panose="020F0502020204030204" pitchFamily="34" charset="0"/>
                <a:cs typeface="Calibri" panose="020F0502020204030204" pitchFamily="34" charset="0"/>
              </a:rPr>
              <a:t>For further information…</a:t>
            </a:r>
          </a:p>
        </p:txBody>
      </p:sp>
      <p:sp>
        <p:nvSpPr>
          <p:cNvPr id="7" name="Rectangle 6"/>
          <p:cNvSpPr/>
          <p:nvPr/>
        </p:nvSpPr>
        <p:spPr bwMode="auto">
          <a:xfrm>
            <a:off x="4256144" y="5131309"/>
            <a:ext cx="3578877" cy="485518"/>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pPr algn="ctr" defTabSz="779252" eaLnBrk="0" fontAlgn="base" hangingPunct="0">
              <a:spcBef>
                <a:spcPct val="0"/>
              </a:spcBef>
              <a:spcAft>
                <a:spcPct val="0"/>
              </a:spcAft>
            </a:pPr>
            <a:r>
              <a:rPr lang="en-GB" sz="1400" b="1" dirty="0">
                <a:solidFill>
                  <a:srgbClr val="FFFFFF"/>
                </a:solidFill>
                <a:latin typeface="Calibri" panose="020F0502020204030204" pitchFamily="34" charset="0"/>
                <a:ea typeface="Segoe UI" panose="020B0502040204020203" pitchFamily="34" charset="0"/>
                <a:cs typeface="Calibri" panose="020F0502020204030204" pitchFamily="34" charset="0"/>
              </a:rPr>
              <a:t>Find us:</a:t>
            </a:r>
            <a:endParaRPr lang="en-GB" sz="1400" dirty="0">
              <a:solidFill>
                <a:srgbClr val="FFFFFF"/>
              </a:solidFill>
              <a:latin typeface="Calibri" panose="020F0502020204030204" pitchFamily="34" charset="0"/>
              <a:ea typeface="Segoe UI" panose="020B0502040204020203" pitchFamily="34" charset="0"/>
              <a:cs typeface="Calibri" panose="020F0502020204030204" pitchFamily="34" charset="0"/>
            </a:endParaRPr>
          </a:p>
        </p:txBody>
      </p:sp>
      <p:sp>
        <p:nvSpPr>
          <p:cNvPr id="8" name="Rectangle 7"/>
          <p:cNvSpPr/>
          <p:nvPr/>
        </p:nvSpPr>
        <p:spPr>
          <a:xfrm>
            <a:off x="5150670" y="6034298"/>
            <a:ext cx="2519371" cy="461665"/>
          </a:xfrm>
          <a:prstGeom prst="rect">
            <a:avLst/>
          </a:prstGeom>
        </p:spPr>
        <p:txBody>
          <a:bodyPr wrap="square">
            <a:spAutoFit/>
          </a:bodyPr>
          <a:lstStyle/>
          <a:p>
            <a:r>
              <a:rPr lang="en-GB" sz="1200" dirty="0">
                <a:solidFill>
                  <a:srgbClr val="FFFFFF"/>
                </a:solidFill>
                <a:latin typeface="Calibri" panose="020F0502020204030204" pitchFamily="34" charset="0"/>
                <a:ea typeface="Segoe UI" pitchFamily="34" charset="0"/>
                <a:cs typeface="Calibri" panose="020F0502020204030204" pitchFamily="34" charset="0"/>
              </a:rPr>
              <a:t>Kingsbourne House, 229-231 High Holborn, London WC1V 7DA</a:t>
            </a:r>
          </a:p>
        </p:txBody>
      </p:sp>
      <p:pic>
        <p:nvPicPr>
          <p:cNvPr id="9" name="Picture 4" descr="C:\Users\juanmeib\Downloads\placehold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888" y="6105587"/>
            <a:ext cx="319086" cy="3190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812818" y="5666189"/>
            <a:ext cx="3655443" cy="263353"/>
          </a:xfrm>
          <a:prstGeom prst="rect">
            <a:avLst/>
          </a:prstGeom>
          <a:noFill/>
        </p:spPr>
        <p:txBody>
          <a:bodyPr wrap="square" lIns="77925" tIns="38963" rIns="77925" bIns="38963" rtlCol="0">
            <a:spAutoFit/>
          </a:bodyPr>
          <a:lstStyle/>
          <a:p>
            <a:pPr marL="384214">
              <a:spcAft>
                <a:spcPts val="2045"/>
              </a:spcAft>
              <a:tabLst>
                <a:tab pos="449263" algn="l"/>
              </a:tabLst>
            </a:pPr>
            <a:r>
              <a:rPr lang="en-GB" sz="1200" dirty="0">
                <a:solidFill>
                  <a:srgbClr val="FFFFFF"/>
                </a:solidFill>
                <a:latin typeface="Calibri" panose="020F0502020204030204" pitchFamily="34" charset="0"/>
                <a:ea typeface="Segoe UI" panose="020B0502040204020203" pitchFamily="34" charset="0"/>
                <a:cs typeface="Calibri" panose="020F0502020204030204" pitchFamily="34" charset="0"/>
              </a:rPr>
              <a:t>www.bva-bdrc.com</a:t>
            </a:r>
          </a:p>
        </p:txBody>
      </p:sp>
      <p:pic>
        <p:nvPicPr>
          <p:cNvPr id="18" name="Picture 3" descr="C:\Users\juanmeib\Downloads\mo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361" y="5677293"/>
            <a:ext cx="316366" cy="31636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D6DA10A2-51BB-4ABB-8849-CCEC00ACE679}"/>
              </a:ext>
            </a:extLst>
          </p:cNvPr>
          <p:cNvSpPr/>
          <p:nvPr/>
        </p:nvSpPr>
        <p:spPr bwMode="auto">
          <a:xfrm>
            <a:off x="2158164" y="3272730"/>
            <a:ext cx="3578877" cy="485518"/>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pPr algn="ctr" defTabSz="779252" eaLnBrk="0" fontAlgn="base" hangingPunct="0">
              <a:spcBef>
                <a:spcPct val="0"/>
              </a:spcBef>
              <a:spcAft>
                <a:spcPct val="0"/>
              </a:spcAft>
            </a:pPr>
            <a:r>
              <a:rPr lang="en-GB" sz="1600" b="1" dirty="0">
                <a:solidFill>
                  <a:srgbClr val="FFFFFF"/>
                </a:solidFill>
                <a:latin typeface="Calibri" panose="020F0502020204030204" pitchFamily="34" charset="0"/>
                <a:ea typeface="Segoe UI" panose="020B0502040204020203" pitchFamily="34" charset="0"/>
                <a:cs typeface="Calibri" panose="020F0502020204030204" pitchFamily="34" charset="0"/>
              </a:rPr>
              <a:t>Mark Long</a:t>
            </a:r>
          </a:p>
          <a:p>
            <a:pPr algn="ctr" defTabSz="779252" eaLnBrk="0" fontAlgn="base" hangingPunct="0">
              <a:spcBef>
                <a:spcPct val="0"/>
              </a:spcBef>
              <a:spcAft>
                <a:spcPct val="0"/>
              </a:spcAft>
            </a:pPr>
            <a:r>
              <a:rPr lang="en-GB" sz="1600" dirty="0">
                <a:solidFill>
                  <a:srgbClr val="FFFFFF"/>
                </a:solidFill>
                <a:latin typeface="Calibri" panose="020F0502020204030204" pitchFamily="34" charset="0"/>
                <a:ea typeface="Segoe UI" panose="020B0502040204020203" pitchFamily="34" charset="0"/>
                <a:cs typeface="Calibri" panose="020F0502020204030204" pitchFamily="34" charset="0"/>
              </a:rPr>
              <a:t>Board Director</a:t>
            </a:r>
          </a:p>
        </p:txBody>
      </p:sp>
      <p:sp>
        <p:nvSpPr>
          <p:cNvPr id="36" name="Rectangle 35">
            <a:extLst>
              <a:ext uri="{FF2B5EF4-FFF2-40B4-BE49-F238E27FC236}">
                <a16:creationId xmlns:a16="http://schemas.microsoft.com/office/drawing/2014/main" id="{3F97780C-B639-44CE-8FFB-68C568A3209C}"/>
              </a:ext>
            </a:extLst>
          </p:cNvPr>
          <p:cNvSpPr/>
          <p:nvPr/>
        </p:nvSpPr>
        <p:spPr bwMode="auto">
          <a:xfrm>
            <a:off x="5434224" y="3260663"/>
            <a:ext cx="3578877" cy="485518"/>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pPr algn="ctr" defTabSz="779252" eaLnBrk="0" fontAlgn="base" hangingPunct="0">
              <a:spcBef>
                <a:spcPct val="0"/>
              </a:spcBef>
              <a:spcAft>
                <a:spcPct val="0"/>
              </a:spcAft>
            </a:pPr>
            <a:r>
              <a:rPr lang="en-GB" sz="1600" b="1" dirty="0">
                <a:solidFill>
                  <a:srgbClr val="FFFFFF"/>
                </a:solidFill>
                <a:latin typeface="Calibri" panose="020F0502020204030204" pitchFamily="34" charset="0"/>
                <a:ea typeface="Segoe UI" panose="020B0502040204020203" pitchFamily="34" charset="0"/>
                <a:cs typeface="Calibri" panose="020F0502020204030204" pitchFamily="34" charset="0"/>
              </a:rPr>
              <a:t>Kate Mannering</a:t>
            </a:r>
          </a:p>
          <a:p>
            <a:pPr algn="ctr" defTabSz="779252" eaLnBrk="0" fontAlgn="base" hangingPunct="0">
              <a:spcBef>
                <a:spcPct val="0"/>
              </a:spcBef>
              <a:spcAft>
                <a:spcPct val="0"/>
              </a:spcAft>
            </a:pPr>
            <a:r>
              <a:rPr lang="en-GB" sz="1600" dirty="0">
                <a:solidFill>
                  <a:srgbClr val="FFFFFF"/>
                </a:solidFill>
                <a:latin typeface="Calibri" panose="020F0502020204030204" pitchFamily="34" charset="0"/>
                <a:ea typeface="Segoe UI" panose="020B0502040204020203" pitchFamily="34" charset="0"/>
                <a:cs typeface="Calibri" panose="020F0502020204030204" pitchFamily="34" charset="0"/>
              </a:rPr>
              <a:t>Senior Research Executive</a:t>
            </a:r>
          </a:p>
        </p:txBody>
      </p:sp>
      <p:sp>
        <p:nvSpPr>
          <p:cNvPr id="37" name="TextBox 36">
            <a:extLst>
              <a:ext uri="{FF2B5EF4-FFF2-40B4-BE49-F238E27FC236}">
                <a16:creationId xmlns:a16="http://schemas.microsoft.com/office/drawing/2014/main" id="{94A40BE9-46C4-4578-83A6-EE1626B636FC}"/>
              </a:ext>
            </a:extLst>
          </p:cNvPr>
          <p:cNvSpPr txBox="1"/>
          <p:nvPr/>
        </p:nvSpPr>
        <p:spPr>
          <a:xfrm>
            <a:off x="5911319" y="3910439"/>
            <a:ext cx="3480415" cy="704499"/>
          </a:xfrm>
          <a:prstGeom prst="rect">
            <a:avLst/>
          </a:prstGeom>
          <a:noFill/>
        </p:spPr>
        <p:txBody>
          <a:bodyPr wrap="square" lIns="77925" tIns="38963" rIns="77925" bIns="38963" rtlCol="0">
            <a:spAutoFit/>
          </a:bodyPr>
          <a:lstStyle/>
          <a:p>
            <a:pPr marL="384214">
              <a:spcAft>
                <a:spcPts val="2045"/>
              </a:spcAft>
            </a:pPr>
            <a:r>
              <a:rPr lang="en-GB" sz="1200" dirty="0">
                <a:solidFill>
                  <a:srgbClr val="FFFFFF"/>
                </a:solidFill>
                <a:latin typeface="Calibri" panose="020F0502020204030204" pitchFamily="34" charset="0"/>
                <a:ea typeface="Segoe UI" panose="020B0502040204020203" pitchFamily="34" charset="0"/>
                <a:cs typeface="Calibri" panose="020F0502020204030204" pitchFamily="34" charset="0"/>
              </a:rPr>
              <a:t>+44 (0) 20 7400 0398</a:t>
            </a:r>
          </a:p>
          <a:p>
            <a:pPr marL="384214">
              <a:spcAft>
                <a:spcPts val="2045"/>
              </a:spcAft>
            </a:pPr>
            <a:r>
              <a:rPr lang="en-GB" sz="1200" dirty="0">
                <a:solidFill>
                  <a:srgbClr val="FFFFFF"/>
                </a:solidFill>
                <a:latin typeface="Calibri" panose="020F0502020204030204" pitchFamily="34" charset="0"/>
                <a:ea typeface="Segoe UI" panose="020B0502040204020203" pitchFamily="34" charset="0"/>
                <a:cs typeface="Calibri" panose="020F0502020204030204" pitchFamily="34" charset="0"/>
              </a:rPr>
              <a:t>kate.mannering@bva-bdrc.com</a:t>
            </a:r>
          </a:p>
        </p:txBody>
      </p:sp>
      <p:sp>
        <p:nvSpPr>
          <p:cNvPr id="38" name="TextBox 37">
            <a:extLst>
              <a:ext uri="{FF2B5EF4-FFF2-40B4-BE49-F238E27FC236}">
                <a16:creationId xmlns:a16="http://schemas.microsoft.com/office/drawing/2014/main" id="{2280074F-248C-4B0D-9012-9C1B4D35BBD1}"/>
              </a:ext>
            </a:extLst>
          </p:cNvPr>
          <p:cNvSpPr txBox="1"/>
          <p:nvPr/>
        </p:nvSpPr>
        <p:spPr>
          <a:xfrm>
            <a:off x="2761700" y="3910439"/>
            <a:ext cx="3377686" cy="1188000"/>
          </a:xfrm>
          <a:prstGeom prst="rect">
            <a:avLst/>
          </a:prstGeom>
          <a:noFill/>
        </p:spPr>
        <p:txBody>
          <a:bodyPr wrap="square" lIns="77925" tIns="38963" rIns="77925" bIns="38963" rtlCol="0">
            <a:spAutoFit/>
          </a:bodyPr>
          <a:lstStyle/>
          <a:p>
            <a:pPr marL="384214">
              <a:spcAft>
                <a:spcPts val="2045"/>
              </a:spcAft>
            </a:pPr>
            <a:r>
              <a:rPr lang="en-GB" sz="1200" dirty="0">
                <a:solidFill>
                  <a:srgbClr val="FFFFFF"/>
                </a:solidFill>
                <a:latin typeface="Calibri" panose="020F0502020204030204" pitchFamily="34" charset="0"/>
                <a:ea typeface="Segoe UI" panose="020B0502040204020203" pitchFamily="34" charset="0"/>
                <a:cs typeface="Calibri" panose="020F0502020204030204" pitchFamily="34" charset="0"/>
              </a:rPr>
              <a:t>+44 (0) 20 7400 1016</a:t>
            </a:r>
          </a:p>
          <a:p>
            <a:pPr marL="384214">
              <a:spcAft>
                <a:spcPts val="2045"/>
              </a:spcAft>
            </a:pPr>
            <a:r>
              <a:rPr lang="en-GB" sz="1200" dirty="0">
                <a:solidFill>
                  <a:srgbClr val="FFFFFF"/>
                </a:solidFill>
                <a:latin typeface="Calibri" panose="020F0502020204030204" pitchFamily="34" charset="0"/>
                <a:ea typeface="Segoe UI" panose="020B0502040204020203" pitchFamily="34" charset="0"/>
                <a:cs typeface="Calibri" panose="020F0502020204030204" pitchFamily="34" charset="0"/>
              </a:rPr>
              <a:t>+44 (0) 7966 454958</a:t>
            </a:r>
          </a:p>
          <a:p>
            <a:pPr marL="384214">
              <a:spcAft>
                <a:spcPts val="2045"/>
              </a:spcAft>
            </a:pPr>
            <a:r>
              <a:rPr lang="en-GB" sz="1200" dirty="0">
                <a:solidFill>
                  <a:srgbClr val="FFFFFF"/>
                </a:solidFill>
                <a:latin typeface="Calibri" panose="020F0502020204030204" pitchFamily="34" charset="0"/>
                <a:ea typeface="Segoe UI" panose="020B0502040204020203" pitchFamily="34" charset="0"/>
                <a:cs typeface="Calibri" panose="020F0502020204030204" pitchFamily="34" charset="0"/>
              </a:rPr>
              <a:t>mark.long@bva-bdrc.com</a:t>
            </a:r>
          </a:p>
        </p:txBody>
      </p:sp>
      <p:pic>
        <p:nvPicPr>
          <p:cNvPr id="39" name="Picture 2" descr="C:\Users\juanmeib\Downloads\phone-call.png">
            <a:extLst>
              <a:ext uri="{FF2B5EF4-FFF2-40B4-BE49-F238E27FC236}">
                <a16:creationId xmlns:a16="http://schemas.microsoft.com/office/drawing/2014/main" id="{6167871D-17F1-4646-80BA-2349AE7551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2945583" y="3913142"/>
            <a:ext cx="187086" cy="2321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juanmeib\Downloads\phone-call.png">
            <a:extLst>
              <a:ext uri="{FF2B5EF4-FFF2-40B4-BE49-F238E27FC236}">
                <a16:creationId xmlns:a16="http://schemas.microsoft.com/office/drawing/2014/main" id="{EEC6F2D0-080D-4A5D-A921-DF86747F97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6028555" y="3913142"/>
            <a:ext cx="232102" cy="2321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juanmeib\Downloads\mail.png">
            <a:extLst>
              <a:ext uri="{FF2B5EF4-FFF2-40B4-BE49-F238E27FC236}">
                <a16:creationId xmlns:a16="http://schemas.microsoft.com/office/drawing/2014/main" id="{7BC4BBB0-3142-45B7-B96B-1B475870B1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2944142" y="4811354"/>
            <a:ext cx="195498" cy="24253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juanmeib\Downloads\mail.png">
            <a:extLst>
              <a:ext uri="{FF2B5EF4-FFF2-40B4-BE49-F238E27FC236}">
                <a16:creationId xmlns:a16="http://schemas.microsoft.com/office/drawing/2014/main" id="{F388B5F0-0914-4592-8240-D9CF552F2A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6018117" y="4361099"/>
            <a:ext cx="242539" cy="24253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Users\juanmeib\Downloads\iphone.png">
            <a:extLst>
              <a:ext uri="{FF2B5EF4-FFF2-40B4-BE49-F238E27FC236}">
                <a16:creationId xmlns:a16="http://schemas.microsoft.com/office/drawing/2014/main" id="{149FD27F-3DA5-4B57-874B-0BE1563CCE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2941629" y="4349356"/>
            <a:ext cx="210159" cy="260727"/>
          </a:xfrm>
          <a:prstGeom prst="rect">
            <a:avLst/>
          </a:prstGeom>
          <a:noFill/>
          <a:extLst>
            <a:ext uri="{909E8E84-426E-40DD-AFC4-6F175D3DCCD1}">
              <a14:hiddenFill xmlns:a14="http://schemas.microsoft.com/office/drawing/2010/main">
                <a:solidFill>
                  <a:srgbClr val="FFFFFF"/>
                </a:solidFill>
              </a14:hiddenFill>
            </a:ext>
          </a:extLst>
        </p:spPr>
      </p:pic>
      <p:sp>
        <p:nvSpPr>
          <p:cNvPr id="44" name="Oval 43">
            <a:extLst>
              <a:ext uri="{FF2B5EF4-FFF2-40B4-BE49-F238E27FC236}">
                <a16:creationId xmlns:a16="http://schemas.microsoft.com/office/drawing/2014/main" id="{D5851970-8F1A-4BBF-B95B-42BE71AE9463}"/>
              </a:ext>
            </a:extLst>
          </p:cNvPr>
          <p:cNvSpPr/>
          <p:nvPr/>
        </p:nvSpPr>
        <p:spPr>
          <a:xfrm>
            <a:off x="3218484" y="1676734"/>
            <a:ext cx="1485808" cy="1420945"/>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sp>
        <p:nvSpPr>
          <p:cNvPr id="45" name="Oval 44">
            <a:extLst>
              <a:ext uri="{FF2B5EF4-FFF2-40B4-BE49-F238E27FC236}">
                <a16:creationId xmlns:a16="http://schemas.microsoft.com/office/drawing/2014/main" id="{1566FD76-70B8-42A5-85C1-0F135DC46FF7}"/>
              </a:ext>
            </a:extLst>
          </p:cNvPr>
          <p:cNvSpPr/>
          <p:nvPr/>
        </p:nvSpPr>
        <p:spPr>
          <a:xfrm>
            <a:off x="6480758" y="1676734"/>
            <a:ext cx="1485808" cy="1420945"/>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endParaRPr>
          </a:p>
        </p:txBody>
      </p:sp>
      <p:pic>
        <p:nvPicPr>
          <p:cNvPr id="46" name="Picture 2">
            <a:extLst>
              <a:ext uri="{FF2B5EF4-FFF2-40B4-BE49-F238E27FC236}">
                <a16:creationId xmlns:a16="http://schemas.microsoft.com/office/drawing/2014/main" id="{EBEA944C-8090-4617-91DD-494571805045}"/>
              </a:ext>
            </a:extLst>
          </p:cNvPr>
          <p:cNvPicPr>
            <a:picLocks noChangeAspect="1" noChangeArrowheads="1"/>
          </p:cNvPicPr>
          <p:nvPr/>
        </p:nvPicPr>
        <p:blipFill rotWithShape="1">
          <a:blip r:embed="rId9" cstate="print">
            <a:grayscl/>
            <a:extLst>
              <a:ext uri="{BEBA8EAE-BF5A-486C-A8C5-ECC9F3942E4B}">
                <a14:imgProps xmlns:a14="http://schemas.microsoft.com/office/drawing/2010/main">
                  <a14:imgLayer r:embed="rId10">
                    <a14:imgEffect>
                      <a14:backgroundRemoval t="6711" b="89933" l="9951" r="89979">
                        <a14:foregroundMark x1="45942" y1="30872" x2="45942" y2="30872"/>
                      </a14:backgroundRemoval>
                    </a14:imgEffect>
                  </a14:imgLayer>
                </a14:imgProps>
              </a:ext>
              <a:ext uri="{28A0092B-C50C-407E-A947-70E740481C1C}">
                <a14:useLocalDpi xmlns:a14="http://schemas.microsoft.com/office/drawing/2010/main" val="0"/>
              </a:ext>
            </a:extLst>
          </a:blip>
          <a:srcRect l="28722" r="28267" b="22691"/>
          <a:stretch/>
        </p:blipFill>
        <p:spPr bwMode="auto">
          <a:xfrm>
            <a:off x="3329758" y="1647636"/>
            <a:ext cx="1270000" cy="1398584"/>
          </a:xfrm>
          <a:prstGeom prst="ellipse">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A person with long hair&#10;&#10;Description automatically generated with medium confidence">
            <a:extLst>
              <a:ext uri="{FF2B5EF4-FFF2-40B4-BE49-F238E27FC236}">
                <a16:creationId xmlns:a16="http://schemas.microsoft.com/office/drawing/2014/main" id="{4D11253E-C718-840C-4503-EABD63F44F1A}"/>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6649858" y="1720153"/>
            <a:ext cx="1161323" cy="1323907"/>
          </a:xfrm>
          <a:prstGeom prst="ellipse">
            <a:avLst/>
          </a:prstGeom>
        </p:spPr>
      </p:pic>
    </p:spTree>
    <p:extLst>
      <p:ext uri="{BB962C8B-B14F-4D97-AF65-F5344CB8AC3E}">
        <p14:creationId xmlns:p14="http://schemas.microsoft.com/office/powerpoint/2010/main" val="302798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7" y="244702"/>
            <a:ext cx="11246103" cy="671807"/>
          </a:xfrm>
        </p:spPr>
        <p:txBody>
          <a:bodyPr>
            <a:normAutofit/>
          </a:bodyPr>
          <a:lstStyle/>
          <a:p>
            <a:r>
              <a:rPr lang="en-GB" dirty="0"/>
              <a:t>Following small signs of recovery in Q1, Landlord confidence returns to near historic low levels across all metrics </a:t>
            </a:r>
          </a:p>
        </p:txBody>
      </p:sp>
      <p:sp>
        <p:nvSpPr>
          <p:cNvPr id="3" name="Text Placeholder 2"/>
          <p:cNvSpPr>
            <a:spLocks noGrp="1"/>
          </p:cNvSpPr>
          <p:nvPr>
            <p:ph type="body" sz="quarter" idx="18"/>
          </p:nvPr>
        </p:nvSpPr>
        <p:spPr>
          <a:xfrm>
            <a:off x="668337" y="6189797"/>
            <a:ext cx="9417050" cy="273050"/>
          </a:xfrm>
        </p:spPr>
        <p:txBody>
          <a:bodyPr/>
          <a:lstStyle/>
          <a:p>
            <a:r>
              <a:rPr lang="en-GB" altLang="en-US" dirty="0"/>
              <a:t>Q10. How would you rate each of these aspects around your own letting business for the next 3 months? </a:t>
            </a:r>
            <a:r>
              <a:rPr lang="en-US" altLang="en-US" dirty="0"/>
              <a:t>Base: All answering (983)</a:t>
            </a:r>
            <a:endParaRPr lang="en-GB" altLang="en-US" dirty="0"/>
          </a:p>
        </p:txBody>
      </p:sp>
      <p:sp>
        <p:nvSpPr>
          <p:cNvPr id="4" name="Text Placeholder 3"/>
          <p:cNvSpPr>
            <a:spLocks noGrp="1"/>
          </p:cNvSpPr>
          <p:nvPr>
            <p:ph type="body" sz="quarter" idx="19"/>
          </p:nvPr>
        </p:nvSpPr>
        <p:spPr>
          <a:xfrm>
            <a:off x="439738" y="1007919"/>
            <a:ext cx="11078794" cy="581025"/>
          </a:xfrm>
        </p:spPr>
        <p:txBody>
          <a:bodyPr>
            <a:normAutofit/>
          </a:bodyPr>
          <a:lstStyle/>
          <a:p>
            <a:r>
              <a:rPr lang="en-GB" dirty="0"/>
              <a:t>In the first quarter of the year confidence nudged up for rental yields (+5%), UK financial market (+3%) and landlords’ own letting business (+2%) – however, in Q2 these three metrics recorded the largest declines in landlord confidence (-9%, -4%, and -4% respectively). </a:t>
            </a:r>
          </a:p>
        </p:txBody>
      </p:sp>
      <p:sp>
        <p:nvSpPr>
          <p:cNvPr id="5" name="Text Placeholder 4"/>
          <p:cNvSpPr>
            <a:spLocks noGrp="1"/>
          </p:cNvSpPr>
          <p:nvPr>
            <p:ph type="body" sz="quarter" idx="20"/>
          </p:nvPr>
        </p:nvSpPr>
        <p:spPr>
          <a:xfrm>
            <a:off x="439738" y="1674669"/>
            <a:ext cx="10952162" cy="390525"/>
          </a:xfrm>
        </p:spPr>
        <p:txBody>
          <a:bodyPr/>
          <a:lstStyle/>
          <a:p>
            <a:r>
              <a:rPr lang="en-GB" dirty="0"/>
              <a:t>Business expectations for the next 3 months % rated ‘GOOD/VERY GOOD’</a:t>
            </a:r>
          </a:p>
        </p:txBody>
      </p:sp>
      <p:graphicFrame>
        <p:nvGraphicFramePr>
          <p:cNvPr id="6" name="Object 29"/>
          <p:cNvGraphicFramePr>
            <a:graphicFrameLocks noChangeAspect="1"/>
          </p:cNvGraphicFramePr>
          <p:nvPr>
            <p:extLst>
              <p:ext uri="{D42A27DB-BD31-4B8C-83A1-F6EECF244321}">
                <p14:modId xmlns:p14="http://schemas.microsoft.com/office/powerpoint/2010/main" val="3690473460"/>
              </p:ext>
            </p:extLst>
          </p:nvPr>
        </p:nvGraphicFramePr>
        <p:xfrm>
          <a:off x="429090" y="1745634"/>
          <a:ext cx="10386015" cy="41979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9"/>
          <p:cNvSpPr txBox="1">
            <a:spLocks noChangeArrowheads="1"/>
          </p:cNvSpPr>
          <p:nvPr/>
        </p:nvSpPr>
        <p:spPr bwMode="auto">
          <a:xfrm>
            <a:off x="10774071" y="4947803"/>
            <a:ext cx="14584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eaLnBrk="1" hangingPunct="1"/>
            <a:r>
              <a:rPr lang="en-GB" altLang="en-US" sz="1100" b="1" dirty="0">
                <a:solidFill>
                  <a:schemeClr val="accent5"/>
                </a:solidFill>
                <a:latin typeface="Segoe UI" pitchFamily="34" charset="0"/>
                <a:ea typeface="Segoe UI" pitchFamily="34" charset="0"/>
                <a:cs typeface="Segoe UI" pitchFamily="34" charset="0"/>
              </a:rPr>
              <a:t>Private rental sector</a:t>
            </a:r>
          </a:p>
        </p:txBody>
      </p:sp>
      <p:sp>
        <p:nvSpPr>
          <p:cNvPr id="8" name="Text Box 19"/>
          <p:cNvSpPr txBox="1">
            <a:spLocks noChangeArrowheads="1"/>
          </p:cNvSpPr>
          <p:nvPr/>
        </p:nvSpPr>
        <p:spPr bwMode="auto">
          <a:xfrm>
            <a:off x="10745354" y="4050037"/>
            <a:ext cx="16283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eaLnBrk="1" hangingPunct="1">
              <a:spcBef>
                <a:spcPct val="50000"/>
              </a:spcBef>
            </a:pPr>
            <a:r>
              <a:rPr lang="en-GB" altLang="en-US" sz="1100" b="1" dirty="0">
                <a:solidFill>
                  <a:schemeClr val="accent3"/>
                </a:solidFill>
                <a:latin typeface="Segoe UI" pitchFamily="34" charset="0"/>
                <a:ea typeface="Segoe UI" pitchFamily="34" charset="0"/>
                <a:cs typeface="Segoe UI" pitchFamily="34" charset="0"/>
              </a:rPr>
              <a:t>Rental Yield</a:t>
            </a:r>
          </a:p>
        </p:txBody>
      </p:sp>
      <p:sp>
        <p:nvSpPr>
          <p:cNvPr id="9" name="Text Box 19"/>
          <p:cNvSpPr txBox="1">
            <a:spLocks noChangeArrowheads="1"/>
          </p:cNvSpPr>
          <p:nvPr/>
        </p:nvSpPr>
        <p:spPr bwMode="auto">
          <a:xfrm>
            <a:off x="10774071" y="5305997"/>
            <a:ext cx="14917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eaLnBrk="1" hangingPunct="1">
              <a:spcBef>
                <a:spcPct val="50000"/>
              </a:spcBef>
            </a:pPr>
            <a:r>
              <a:rPr lang="en-GB" altLang="en-US" sz="1100" b="1" dirty="0">
                <a:solidFill>
                  <a:srgbClr val="002060"/>
                </a:solidFill>
                <a:latin typeface="Segoe UI" pitchFamily="34" charset="0"/>
                <a:ea typeface="Segoe UI" pitchFamily="34" charset="0"/>
                <a:cs typeface="Segoe UI" pitchFamily="34" charset="0"/>
              </a:rPr>
              <a:t>UK’s Financial </a:t>
            </a:r>
            <a:br>
              <a:rPr lang="en-GB" altLang="en-US" sz="1100" b="1" dirty="0">
                <a:solidFill>
                  <a:srgbClr val="002060"/>
                </a:solidFill>
                <a:latin typeface="Segoe UI" pitchFamily="34" charset="0"/>
                <a:ea typeface="Segoe UI" pitchFamily="34" charset="0"/>
                <a:cs typeface="Segoe UI" pitchFamily="34" charset="0"/>
              </a:rPr>
            </a:br>
            <a:r>
              <a:rPr lang="en-GB" altLang="en-US" sz="1100" b="1" dirty="0">
                <a:solidFill>
                  <a:srgbClr val="002060"/>
                </a:solidFill>
                <a:latin typeface="Segoe UI" pitchFamily="34" charset="0"/>
                <a:ea typeface="Segoe UI" pitchFamily="34" charset="0"/>
                <a:cs typeface="Segoe UI" pitchFamily="34" charset="0"/>
              </a:rPr>
              <a:t>Market</a:t>
            </a:r>
          </a:p>
        </p:txBody>
      </p:sp>
      <p:sp>
        <p:nvSpPr>
          <p:cNvPr id="10" name="Text Box 19"/>
          <p:cNvSpPr txBox="1">
            <a:spLocks noChangeArrowheads="1"/>
          </p:cNvSpPr>
          <p:nvPr/>
        </p:nvSpPr>
        <p:spPr bwMode="auto">
          <a:xfrm>
            <a:off x="10774071" y="4380467"/>
            <a:ext cx="14917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eaLnBrk="1" hangingPunct="1">
              <a:spcBef>
                <a:spcPct val="50000"/>
              </a:spcBef>
            </a:pPr>
            <a:r>
              <a:rPr lang="en-GB" altLang="en-US" sz="1100" b="1" dirty="0">
                <a:solidFill>
                  <a:srgbClr val="FF9900"/>
                </a:solidFill>
                <a:latin typeface="Segoe UI" pitchFamily="34" charset="0"/>
                <a:ea typeface="Segoe UI" pitchFamily="34" charset="0"/>
                <a:cs typeface="Segoe UI" pitchFamily="34" charset="0"/>
              </a:rPr>
              <a:t>Own letting business</a:t>
            </a:r>
          </a:p>
        </p:txBody>
      </p:sp>
      <p:sp>
        <p:nvSpPr>
          <p:cNvPr id="11" name="Text Box 19"/>
          <p:cNvSpPr txBox="1">
            <a:spLocks noChangeArrowheads="1"/>
          </p:cNvSpPr>
          <p:nvPr/>
        </p:nvSpPr>
        <p:spPr bwMode="auto">
          <a:xfrm>
            <a:off x="10774071" y="4769950"/>
            <a:ext cx="16581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1"/>
                </a:solidFill>
                <a:latin typeface="Arial" pitchFamily="34" charset="0"/>
                <a:ea typeface="MS PGothic" pitchFamily="34" charset="-128"/>
              </a:defRPr>
            </a:lvl1pPr>
            <a:lvl2pPr marL="742950" indent="-285750" eaLnBrk="0" hangingPunct="0">
              <a:defRPr sz="2400">
                <a:solidFill>
                  <a:schemeClr val="accent1"/>
                </a:solidFill>
                <a:latin typeface="Arial" pitchFamily="34" charset="0"/>
                <a:ea typeface="MS PGothic" pitchFamily="34" charset="-128"/>
              </a:defRPr>
            </a:lvl2pPr>
            <a:lvl3pPr marL="1143000" indent="-228600" eaLnBrk="0" hangingPunct="0">
              <a:defRPr sz="2400">
                <a:solidFill>
                  <a:schemeClr val="accent1"/>
                </a:solidFill>
                <a:latin typeface="Arial" pitchFamily="34" charset="0"/>
                <a:ea typeface="MS PGothic" pitchFamily="34" charset="-128"/>
              </a:defRPr>
            </a:lvl3pPr>
            <a:lvl4pPr marL="1600200" indent="-228600" eaLnBrk="0" hangingPunct="0">
              <a:defRPr sz="2400">
                <a:solidFill>
                  <a:schemeClr val="accent1"/>
                </a:solidFill>
                <a:latin typeface="Arial" pitchFamily="34" charset="0"/>
                <a:ea typeface="MS PGothic" pitchFamily="34" charset="-128"/>
              </a:defRPr>
            </a:lvl4pPr>
            <a:lvl5pPr marL="2057400" indent="-228600" eaLnBrk="0" hangingPunct="0">
              <a:defRPr sz="2400">
                <a:solidFill>
                  <a:schemeClr val="accent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MS PGothic" pitchFamily="34" charset="-128"/>
              </a:defRPr>
            </a:lvl9pPr>
          </a:lstStyle>
          <a:p>
            <a:pPr eaLnBrk="1" hangingPunct="1"/>
            <a:r>
              <a:rPr lang="en-GB" altLang="en-US" sz="1100" b="1" dirty="0">
                <a:solidFill>
                  <a:schemeClr val="accent4"/>
                </a:solidFill>
                <a:latin typeface="Segoe UI" pitchFamily="34" charset="0"/>
                <a:ea typeface="Segoe UI" pitchFamily="34" charset="0"/>
                <a:cs typeface="Segoe UI" pitchFamily="34" charset="0"/>
              </a:rPr>
              <a:t>Capital gains</a:t>
            </a:r>
          </a:p>
        </p:txBody>
      </p:sp>
      <p:cxnSp>
        <p:nvCxnSpPr>
          <p:cNvPr id="14" name="Straight Connector 13"/>
          <p:cNvCxnSpPr>
            <a:cxnSpLocks/>
          </p:cNvCxnSpPr>
          <p:nvPr/>
        </p:nvCxnSpPr>
        <p:spPr bwMode="auto">
          <a:xfrm flipH="1" flipV="1">
            <a:off x="1699493" y="2557895"/>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5" name="Straight Connector 14"/>
          <p:cNvCxnSpPr>
            <a:cxnSpLocks/>
          </p:cNvCxnSpPr>
          <p:nvPr/>
        </p:nvCxnSpPr>
        <p:spPr bwMode="auto">
          <a:xfrm flipH="1" flipV="1">
            <a:off x="2909270" y="2557895"/>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6" name="Straight Connector 15"/>
          <p:cNvCxnSpPr>
            <a:cxnSpLocks/>
          </p:cNvCxnSpPr>
          <p:nvPr/>
        </p:nvCxnSpPr>
        <p:spPr bwMode="auto">
          <a:xfrm flipH="1" flipV="1">
            <a:off x="4116186" y="2557895"/>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0" name="Straight Connector 19"/>
          <p:cNvCxnSpPr>
            <a:cxnSpLocks/>
          </p:cNvCxnSpPr>
          <p:nvPr/>
        </p:nvCxnSpPr>
        <p:spPr bwMode="auto">
          <a:xfrm flipH="1" flipV="1">
            <a:off x="5323101" y="2557895"/>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9" name="Straight Connector 18"/>
          <p:cNvCxnSpPr>
            <a:cxnSpLocks/>
          </p:cNvCxnSpPr>
          <p:nvPr/>
        </p:nvCxnSpPr>
        <p:spPr bwMode="auto">
          <a:xfrm flipH="1" flipV="1">
            <a:off x="6527738" y="2557895"/>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2" name="Straight Connector 21"/>
          <p:cNvCxnSpPr>
            <a:cxnSpLocks/>
          </p:cNvCxnSpPr>
          <p:nvPr/>
        </p:nvCxnSpPr>
        <p:spPr bwMode="auto">
          <a:xfrm flipH="1" flipV="1">
            <a:off x="7732906" y="2557895"/>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3" name="Straight Connector 22">
            <a:extLst>
              <a:ext uri="{FF2B5EF4-FFF2-40B4-BE49-F238E27FC236}">
                <a16:creationId xmlns:a16="http://schemas.microsoft.com/office/drawing/2014/main" id="{51DCAA5E-53DB-4059-BA7A-45572F8E7E1F}"/>
              </a:ext>
            </a:extLst>
          </p:cNvPr>
          <p:cNvCxnSpPr>
            <a:cxnSpLocks/>
          </p:cNvCxnSpPr>
          <p:nvPr/>
        </p:nvCxnSpPr>
        <p:spPr bwMode="auto">
          <a:xfrm flipH="1" flipV="1">
            <a:off x="8942686" y="2557895"/>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06B0862B-9EF3-7450-EF9E-43605CB0EF57}"/>
              </a:ext>
            </a:extLst>
          </p:cNvPr>
          <p:cNvCxnSpPr>
            <a:cxnSpLocks/>
          </p:cNvCxnSpPr>
          <p:nvPr/>
        </p:nvCxnSpPr>
        <p:spPr bwMode="auto">
          <a:xfrm flipH="1" flipV="1">
            <a:off x="10148155" y="2547009"/>
            <a:ext cx="0" cy="302282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Tree>
    <p:extLst>
      <p:ext uri="{BB962C8B-B14F-4D97-AF65-F5344CB8AC3E}">
        <p14:creationId xmlns:p14="http://schemas.microsoft.com/office/powerpoint/2010/main" val="3400691957"/>
      </p:ext>
    </p:extLst>
  </p:cSld>
  <p:clrMapOvr>
    <a:masterClrMapping/>
  </p:clrMapOvr>
</p:sld>
</file>

<file path=ppt/theme/theme1.xml><?xml version="1.0" encoding="utf-8"?>
<a:theme xmlns:a="http://schemas.openxmlformats.org/drawingml/2006/main" name="Office Theme">
  <a:themeElements>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gradFill flip="none" rotWithShape="1">
            <a:gsLst>
              <a:gs pos="100000">
                <a:srgbClr val="FB6B00"/>
              </a:gs>
              <a:gs pos="82000">
                <a:srgbClr val="FB6B00"/>
              </a:gs>
              <a:gs pos="62000">
                <a:srgbClr val="FB6500"/>
              </a:gs>
              <a:gs pos="40000">
                <a:srgbClr val="F84A04"/>
              </a:gs>
              <a:gs pos="19000">
                <a:schemeClr val="accent3"/>
              </a:gs>
              <a:gs pos="0">
                <a:srgbClr val="EF2E0A"/>
              </a:gs>
            </a:gsLst>
            <a:lin ang="0" scaled="1"/>
            <a:tileRect/>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olidFill>
            <a:schemeClr val="tx2"/>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ctr">
        <a:normAutofit/>
      </a:bodyPr>
      <a:lstStyle>
        <a:defPPr>
          <a:defRPr sz="1800" b="1"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hart Library 1">
    <a:dk1>
      <a:srgbClr val="000000"/>
    </a:dk1>
    <a:lt1>
      <a:srgbClr val="FFFFFF"/>
    </a:lt1>
    <a:dk2>
      <a:srgbClr val="FFDE62"/>
    </a:dk2>
    <a:lt2>
      <a:srgbClr val="E7DDB6"/>
    </a:lt2>
    <a:accent1>
      <a:srgbClr val="ED174F"/>
    </a:accent1>
    <a:accent2>
      <a:srgbClr val="0077BE"/>
    </a:accent2>
    <a:accent3>
      <a:srgbClr val="FFFFFF"/>
    </a:accent3>
    <a:accent4>
      <a:srgbClr val="000000"/>
    </a:accent4>
    <a:accent5>
      <a:srgbClr val="F4ABB2"/>
    </a:accent5>
    <a:accent6>
      <a:srgbClr val="006BAC"/>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hart Library 1">
    <a:dk1>
      <a:srgbClr val="000000"/>
    </a:dk1>
    <a:lt1>
      <a:srgbClr val="FFFFFF"/>
    </a:lt1>
    <a:dk2>
      <a:srgbClr val="FFDE62"/>
    </a:dk2>
    <a:lt2>
      <a:srgbClr val="E7DDB6"/>
    </a:lt2>
    <a:accent1>
      <a:srgbClr val="ED174F"/>
    </a:accent1>
    <a:accent2>
      <a:srgbClr val="0077BE"/>
    </a:accent2>
    <a:accent3>
      <a:srgbClr val="FFFFFF"/>
    </a:accent3>
    <a:accent4>
      <a:srgbClr val="000000"/>
    </a:accent4>
    <a:accent5>
      <a:srgbClr val="F4ABB2"/>
    </a:accent5>
    <a:accent6>
      <a:srgbClr val="006BAC"/>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hart Library 1">
    <a:dk1>
      <a:srgbClr val="000000"/>
    </a:dk1>
    <a:lt1>
      <a:srgbClr val="FFFFFF"/>
    </a:lt1>
    <a:dk2>
      <a:srgbClr val="FFDE62"/>
    </a:dk2>
    <a:lt2>
      <a:srgbClr val="E7DDB6"/>
    </a:lt2>
    <a:accent1>
      <a:srgbClr val="ED174F"/>
    </a:accent1>
    <a:accent2>
      <a:srgbClr val="0077BE"/>
    </a:accent2>
    <a:accent3>
      <a:srgbClr val="FFFFFF"/>
    </a:accent3>
    <a:accent4>
      <a:srgbClr val="000000"/>
    </a:accent4>
    <a:accent5>
      <a:srgbClr val="F4ABB2"/>
    </a:accent5>
    <a:accent6>
      <a:srgbClr val="006BAC"/>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E2B94BB7DD9F459C678D50F6A6A354" ma:contentTypeVersion="13" ma:contentTypeDescription="Create a new document." ma:contentTypeScope="" ma:versionID="ec34e68f1fe328fd8ea89e428376d5a9">
  <xsd:schema xmlns:xsd="http://www.w3.org/2001/XMLSchema" xmlns:xs="http://www.w3.org/2001/XMLSchema" xmlns:p="http://schemas.microsoft.com/office/2006/metadata/properties" xmlns:ns2="731a208d-63b3-487a-8499-53e06997c408" xmlns:ns3="eca13e28-c6b7-4bcf-92f5-7f2151042fb3" targetNamespace="http://schemas.microsoft.com/office/2006/metadata/properties" ma:root="true" ma:fieldsID="6b14ff7751762fe649f58b7a3276ed95" ns2:_="" ns3:_="">
    <xsd:import namespace="731a208d-63b3-487a-8499-53e06997c408"/>
    <xsd:import namespace="eca13e28-c6b7-4bcf-92f5-7f2151042fb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1a208d-63b3-487a-8499-53e06997c4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bf9814a-321c-4880-aa40-96ea785d4a0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a13e28-c6b7-4bcf-92f5-7f2151042fb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1b34f15-f736-4061-832b-bc1c850b8433}" ma:internalName="TaxCatchAll" ma:showField="CatchAllData" ma:web="eca13e28-c6b7-4bcf-92f5-7f2151042fb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ca13e28-c6b7-4bcf-92f5-7f2151042fb3" xsi:nil="true"/>
    <lcf76f155ced4ddcb4097134ff3c332f xmlns="731a208d-63b3-487a-8499-53e06997c4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8D6959-604B-4793-9FCA-2A070A568B57}">
  <ds:schemaRefs>
    <ds:schemaRef ds:uri="http://schemas.microsoft.com/sharepoint/v3/contenttype/forms"/>
  </ds:schemaRefs>
</ds:datastoreItem>
</file>

<file path=customXml/itemProps2.xml><?xml version="1.0" encoding="utf-8"?>
<ds:datastoreItem xmlns:ds="http://schemas.openxmlformats.org/officeDocument/2006/customXml" ds:itemID="{6A8F86C8-41B3-4CB4-B942-A9BE4D877D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1a208d-63b3-487a-8499-53e06997c408"/>
    <ds:schemaRef ds:uri="eca13e28-c6b7-4bcf-92f5-7f2151042f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8B78E8-9002-4ED3-AFC3-E8677BF05324}">
  <ds:schemaRefs>
    <ds:schemaRef ds:uri="http://schemas.microsoft.com/office/2006/metadata/properties"/>
    <ds:schemaRef ds:uri="http://schemas.microsoft.com/office/infopath/2007/PartnerControls"/>
    <ds:schemaRef ds:uri="eca13e28-c6b7-4bcf-92f5-7f2151042fb3"/>
    <ds:schemaRef ds:uri="731a208d-63b3-487a-8499-53e06997c408"/>
  </ds:schemaRefs>
</ds:datastoreItem>
</file>

<file path=docProps/app.xml><?xml version="1.0" encoding="utf-8"?>
<Properties xmlns="http://schemas.openxmlformats.org/officeDocument/2006/extended-properties" xmlns:vt="http://schemas.openxmlformats.org/officeDocument/2006/docPropsVTypes">
  <Template>Facet</Template>
  <TotalTime>1136</TotalTime>
  <Words>14292</Words>
  <Application>Microsoft Office PowerPoint</Application>
  <PresentationFormat>Widescreen</PresentationFormat>
  <Paragraphs>2722</Paragraphs>
  <Slides>87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87</vt:i4>
      </vt:variant>
    </vt:vector>
  </HeadingPairs>
  <TitlesOfParts>
    <vt:vector size="96" baseType="lpstr">
      <vt:lpstr>Arial</vt:lpstr>
      <vt:lpstr>Calibri</vt:lpstr>
      <vt:lpstr>Calibri Light</vt:lpstr>
      <vt:lpstr>Roboto Condensed</vt:lpstr>
      <vt:lpstr>Segoe</vt:lpstr>
      <vt:lpstr>Segoe UI</vt:lpstr>
      <vt:lpstr>Trebuchet MS</vt:lpstr>
      <vt:lpstr>Verdana</vt:lpstr>
      <vt:lpstr>Office Theme</vt:lpstr>
      <vt:lpstr>PowerPoint Presentation</vt:lpstr>
      <vt:lpstr>Report Contents</vt:lpstr>
      <vt:lpstr>Introducing the Q2 2023 Landlords Panel report</vt:lpstr>
      <vt:lpstr>PowerPoint Presentation</vt:lpstr>
      <vt:lpstr>Selected Q2 2023 headlines / 1</vt:lpstr>
      <vt:lpstr>Selected Q2 2023 headlines / 2</vt:lpstr>
      <vt:lpstr>PowerPoint Presentation</vt:lpstr>
      <vt:lpstr>All confidence metrics have softened further in Q2 23, with rental yield expectations taking the biggest hit from last quarter  </vt:lpstr>
      <vt:lpstr>Following small signs of recovery in Q1, Landlord confidence returns to near historic low levels across all metrics </vt:lpstr>
      <vt:lpstr>Following a sharp downwards trend since the start of 2022, landlords’ outlook for their ‘Own Lettings Business’ is almost on par with the historic low of Q1 2020</vt:lpstr>
      <vt:lpstr>Regionally, landlords in Central London and Wales were least confident in their business prospects</vt:lpstr>
      <vt:lpstr>Landlords with the largest portfolios (20+ properties) now have the least confidence in the PRS – driven by concern for the economy overall, rental yields and capital gains</vt:lpstr>
      <vt:lpstr>Tenant demand remains high and stable, with two thirds continuing to report increased demand over the last quarter </vt:lpstr>
      <vt:lpstr>Those with property in Outer London and the East of England report the strongest increase in demand this quarter</vt:lpstr>
      <vt:lpstr>The majority report that becoming a landlord was an ‘intentional’ decision</vt:lpstr>
      <vt:lpstr>On average, landlords predict they will stay in the PRS for another 9 and a half years </vt:lpstr>
      <vt:lpstr>PowerPoint Presentation</vt:lpstr>
      <vt:lpstr>Average portfolio values and gross rental incomes continue to increase </vt:lpstr>
      <vt:lpstr>Gross annual rental income &amp; portfolio value levels by region</vt:lpstr>
      <vt:lpstr>The landlord profitability index continues to trend downwards, reaching a new historic low of +68</vt:lpstr>
      <vt:lpstr>The proportion of landlords making a profit from their letting activity remains stable, whilst there is a slight uptick in those reporting loss making </vt:lpstr>
      <vt:lpstr>Landlords’ net profitability trend 2007-2023</vt:lpstr>
      <vt:lpstr>Average rental yield has remained stable at 5.2%, following the 0.5% drop recorded in Q1</vt:lpstr>
      <vt:lpstr>HMOs and multi-unit flats continue to generate the strongest yields in Q2</vt:lpstr>
      <vt:lpstr>Landlords’ rental yield trend (2012-2023)</vt:lpstr>
      <vt:lpstr>The proportion of gross rental income spent on upkeep softens slightly this quarter, following a marginal uptick in Q1</vt:lpstr>
      <vt:lpstr>Whilst portfolio management strategy remains broadly stable, there is a small increase in letting agent usage compared to Q1 </vt:lpstr>
      <vt:lpstr>PowerPoint Presentation</vt:lpstr>
      <vt:lpstr>The proportion of landlords reporting rising rents has increased further in Q2 ’23</vt:lpstr>
      <vt:lpstr>Landlords with rental properties in Wales are most likely to report seeing rents increasing at 94%; lowest incidence is in London and West Midlands</vt:lpstr>
      <vt:lpstr>Landlords operating in the South West are most likely to have increased rents in the last 12 months</vt:lpstr>
      <vt:lpstr>Increased running and mortgage finance costs continue to be the main causes of planned rental increases in Q2</vt:lpstr>
      <vt:lpstr>In the last 3 months reported divestment has fallen back to the level recorded in Q4 22 (-4%), whilst acquisition activity remains stable.</vt:lpstr>
      <vt:lpstr>Planned divestment continues to trend upwards, reaching an all-time high of 37% in Q2</vt:lpstr>
      <vt:lpstr>Over the next 12 months, planned divestment is highest amongst landlords in Yorks &amp; Humber and the North West, whilst landlords in the West Midlands and North East are most likely to purchase</vt:lpstr>
      <vt:lpstr>There are some marked regional differences in property divestment intent</vt:lpstr>
      <vt:lpstr>Being the most owned property types, terraced houses and individual flats are the primary target for divestment</vt:lpstr>
      <vt:lpstr>A quarter of those looking to divest plan to sell to other landlords. Home-movers and first-time buyers are the most likely purchasers.  </vt:lpstr>
      <vt:lpstr>Landlords planning to divest will typically sell 2.9 properties each (up by 0.3 vs. Q1)</vt:lpstr>
      <vt:lpstr>Three quarters are now intending to buy their next property within a Ltd Co. structure, reaching a new high (+12% vs. Q1)</vt:lpstr>
      <vt:lpstr>The proportion of landlords using a BTL mortgage for their next purchase has recovered by 6% from Q1  (but remains 6% down on Q4 22) </vt:lpstr>
      <vt:lpstr>Reasons for BUYING more properties </vt:lpstr>
      <vt:lpstr>Reasons for SELLING property</vt:lpstr>
      <vt:lpstr>PowerPoint Presentation</vt:lpstr>
      <vt:lpstr>The typical landlord has 11.6 tenancies across an average of 9.7 properties in Q2 </vt:lpstr>
      <vt:lpstr>The average portfolio size increases to its highest point since Q1 2019 </vt:lpstr>
      <vt:lpstr>Outright ownership and BTL mortgage borrowing continue to be the most common forms of property ownership </vt:lpstr>
      <vt:lpstr>Three quarters of landlords currently let their properties out as an individual</vt:lpstr>
      <vt:lpstr>Almost 75% of a Ltd Company landlord’s portfolio is held within a company structure, stable from Q1</vt:lpstr>
      <vt:lpstr>Terraced houses remain the most commonly owned property type at 60%</vt:lpstr>
      <vt:lpstr>Landlords letting in the North (especially Yorks Humber and North East) have the highest proportion of terraced houses. London landlords continue to lead on flat ownership.</vt:lpstr>
      <vt:lpstr>Families with children remain the predominant tenant type, followed by young couples and singles </vt:lpstr>
      <vt:lpstr>Tenant types: Longer run trend (2016-2023)</vt:lpstr>
      <vt:lpstr>In the last year, 6 in 10 landlords experienced at least one of the portfolio related issues listed, arrears remain most common</vt:lpstr>
      <vt:lpstr>Incidence of Arrears in Last 12 Months</vt:lpstr>
      <vt:lpstr>Landlords who let to migrant workers, Universal Credit Claimants and LHA tenants continue to report the highest incidence of arrears in the last year</vt:lpstr>
      <vt:lpstr>The typical landlords experiencing arrears has an average of 1.7 tenants behind on their rental payments </vt:lpstr>
      <vt:lpstr>Arrears trend over the last 5 years</vt:lpstr>
      <vt:lpstr>27% of landlords have issued a Section 21 ‘no fault eviction’ notice in the last 12 months</vt:lpstr>
      <vt:lpstr>Feedback on the Rental Reform Bill (RRB)</vt:lpstr>
      <vt:lpstr>The key landlord concern with the Rental Reform Bill relates to abolition of the  Section 21 “no fault” evictions</vt:lpstr>
      <vt:lpstr>PowerPoint Presentation</vt:lpstr>
      <vt:lpstr>Approximately one third of rental properties have an EPC rating below ‘C’</vt:lpstr>
      <vt:lpstr>Almost all landlords are now aware of the new EPC ‘C’ legislation  </vt:lpstr>
      <vt:lpstr>Approximately 6 in 10 landlords would carry out works needed if they had a property that did not meet the required EPC standard</vt:lpstr>
      <vt:lpstr>Landlords’ own savings would be the most common source of funding should they have to undertake any works to bring their property up to standard</vt:lpstr>
      <vt:lpstr>Estimated costs for reaching EPC standard C are now around £10k per property</vt:lpstr>
      <vt:lpstr>An increasing proportion of landlords are deterred from purchasing a non-compliant property (now over 7 in 10)</vt:lpstr>
      <vt:lpstr>PowerPoint Presentation</vt:lpstr>
      <vt:lpstr>The structure of portfolio funding remains largely unchanged this quarter</vt:lpstr>
      <vt:lpstr>On average, 48% of the properties in a leveraged landlord’s portfolio use BTL borrowing</vt:lpstr>
      <vt:lpstr>BTL mortgage ‘dashboard’ – portfolio size</vt:lpstr>
      <vt:lpstr>BTL mortgage ‘dashboard’ – Non-portfolio vs. Portfolio BTL landlords</vt:lpstr>
      <vt:lpstr>The typical landlord owes approximately £504k in BTL borrowing</vt:lpstr>
      <vt:lpstr>The mean amount of mortgage interest repaid last year increased by just £170 vs Q1</vt:lpstr>
      <vt:lpstr>TMW and BM Solutions continue to hold the greatest share of BTL borrowing</vt:lpstr>
      <vt:lpstr>1 in 4 BTL mortgages were placed with TMW in the last 12 months</vt:lpstr>
      <vt:lpstr>3 in 10 plan to re-mortgage with a preference for a fixed rate product</vt:lpstr>
      <vt:lpstr>The proportion of landlords planning to re-mortgage in the next year remains stable</vt:lpstr>
      <vt:lpstr>The majority of landlords planning to re-mortgage intend to do so as an individual </vt:lpstr>
      <vt:lpstr>PowerPoint Presentation</vt:lpstr>
      <vt:lpstr>Landlords’ messages to the Government</vt:lpstr>
      <vt:lpstr>Landlords’ messages to BTL Lenders</vt:lpstr>
      <vt:lpstr>PowerPoint Presentation</vt:lpstr>
      <vt:lpstr>Sample profile at a glance (1)</vt:lpstr>
      <vt:lpstr>Sample profile at a glance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Batzorig123</dc:creator>
  <cp:lastModifiedBy>Kate Mannering</cp:lastModifiedBy>
  <cp:revision>5352</cp:revision>
  <dcterms:created xsi:type="dcterms:W3CDTF">2015-04-13T07:09:46Z</dcterms:created>
  <dcterms:modified xsi:type="dcterms:W3CDTF">2023-08-11T17:02:39Z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0x010100CDE2B94BB7DD9F459C678D50F6A6A354</vt:lpwstr>
  </property>
</Properties>
</file>